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3" r:id="rId3"/>
    <p:sldId id="258" r:id="rId4"/>
    <p:sldId id="262" r:id="rId5"/>
    <p:sldId id="264" r:id="rId6"/>
    <p:sldId id="263" r:id="rId7"/>
    <p:sldId id="265" r:id="rId8"/>
    <p:sldId id="270" r:id="rId9"/>
    <p:sldId id="311" r:id="rId10"/>
    <p:sldId id="279" r:id="rId11"/>
    <p:sldId id="312" r:id="rId12"/>
    <p:sldId id="266" r:id="rId13"/>
    <p:sldId id="267" r:id="rId14"/>
    <p:sldId id="268" r:id="rId15"/>
    <p:sldId id="269" r:id="rId16"/>
    <p:sldId id="273" r:id="rId17"/>
    <p:sldId id="277" r:id="rId18"/>
    <p:sldId id="299" r:id="rId19"/>
    <p:sldId id="300" r:id="rId20"/>
    <p:sldId id="301" r:id="rId21"/>
    <p:sldId id="302" r:id="rId22"/>
    <p:sldId id="305" r:id="rId23"/>
    <p:sldId id="295" r:id="rId24"/>
    <p:sldId id="307" r:id="rId25"/>
    <p:sldId id="296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1" initials="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>
      <p:cViewPr>
        <p:scale>
          <a:sx n="78" d="100"/>
          <a:sy n="78" d="100"/>
        </p:scale>
        <p:origin x="-2004" y="-1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B5CA3-670E-4C7D-AACB-8689608D58F4}" type="datetimeFigureOut">
              <a:rPr lang="cs-CZ" smtClean="0"/>
              <a:t>10.9.2019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97B5-4127-4EAB-B1E2-9ADD4C8B5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63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9A237-8EF4-44DB-9CDF-7B89CF20E603}" type="datetimeFigureOut">
              <a:rPr lang="cs-CZ" smtClean="0"/>
              <a:t>10.9.2019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9C55-F403-4DA9-A474-8193CC3C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F359-9709-478A-A118-CFFF3FE904EF}" type="datetime1">
              <a:rPr lang="cs-CZ" smtClean="0"/>
              <a:t>10.9.2019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41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E3EF-3C67-4884-A741-43861A68E854}" type="datetime1">
              <a:rPr lang="cs-CZ" smtClean="0"/>
              <a:t>10.9.2019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1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C386-A5EB-4025-B48F-BB14E8FF0DE9}" type="datetime1">
              <a:rPr lang="cs-CZ" smtClean="0"/>
              <a:t>10.9.2019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B2D-B89C-410A-9924-A174F8928B76}" type="datetime1">
              <a:rPr lang="cs-CZ" smtClean="0"/>
              <a:t>10.9.2019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2039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D05A-0D1E-4742-8AA6-BA553922968B}" type="datetime1">
              <a:rPr lang="cs-CZ" smtClean="0"/>
              <a:t>10.9.2019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9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F1B5-567F-4B44-A74D-58CABD853336}" type="datetime1">
              <a:rPr lang="cs-CZ" smtClean="0"/>
              <a:t>10.9.2019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06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7E4-9437-41B6-ABBD-6BCFC384B853}" type="datetime1">
              <a:rPr lang="cs-CZ" smtClean="0"/>
              <a:t>10.9.2019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97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0EF-61CB-40DF-88E5-2703465971D4}" type="datetime1">
              <a:rPr lang="cs-CZ" smtClean="0"/>
              <a:t>10.9.2019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7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3111-6825-4C54-AD49-8E54246AAAA2}" type="datetime1">
              <a:rPr lang="cs-CZ" smtClean="0"/>
              <a:t>10.9.2019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70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14F-A8AC-4226-8590-C2F0969E211D}" type="datetime1">
              <a:rPr lang="cs-CZ" smtClean="0"/>
              <a:t>10.9.2019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1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451D-1221-4F35-BA9D-C5BCB069313A}" type="datetime1">
              <a:rPr lang="cs-CZ" smtClean="0"/>
              <a:t>10.9.2019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8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4B2D-B89C-410A-9924-A174F8928B76}" type="datetime1">
              <a:rPr lang="cs-CZ" smtClean="0"/>
              <a:t>10.9.2019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ormulare-a-pokyny-potrebne-v-ramci-pripravy-zadosti-o-podporu-opz/-/dokument/797956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hurizeleznychhor.cz/vyzvy/op-zam/vyzva-mas-podhuri-zeleznych-hor-o.p.s.-c.-6-opz-komunitni-centra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aneta.jerackova@mpsv.cz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podhurizeleznychhor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61970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 Komunitní centra </a:t>
            </a:r>
            <a:r>
              <a:rPr lang="cs-CZ" b="1" dirty="0" smtClean="0"/>
              <a:t>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75171"/>
            <a:ext cx="9144000" cy="87167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Seminář pro </a:t>
            </a:r>
            <a:r>
              <a:rPr lang="cs-CZ" dirty="0" smtClean="0"/>
              <a:t> </a:t>
            </a:r>
            <a:r>
              <a:rPr lang="cs-CZ" dirty="0" smtClean="0"/>
              <a:t>žadatele </a:t>
            </a:r>
          </a:p>
          <a:p>
            <a:r>
              <a:rPr lang="cs-CZ" dirty="0" smtClean="0"/>
              <a:t>10.9.2019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</a:t>
            </a:fld>
            <a:endParaRPr lang="cs-CZ"/>
          </a:p>
        </p:txBody>
      </p:sp>
      <p:pic>
        <p:nvPicPr>
          <p:cNvPr id="7" name="Obrázek 9" descr="V:\PUBLICITA\OBDOBÍ _2014+\VIZUALNI_IDENTITA\logo\OPZ_CB_cer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68288"/>
            <a:ext cx="35639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1" descr="Logo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404" y="423863"/>
            <a:ext cx="13239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787" y="5608320"/>
            <a:ext cx="6752349" cy="111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5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sociální práce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= činnosti nad rámec základních činností sociálních služeb podle zákona č. 108/2006 Sb., o sociálních službách, realizované v přirozeném komunitě. </a:t>
            </a:r>
            <a:r>
              <a:rPr lang="cs-CZ" dirty="0" smtClean="0">
                <a:solidFill>
                  <a:srgbClr val="FF0000"/>
                </a:solidFill>
              </a:rPr>
              <a:t>Aktivity podporované v rámci komunitní sociální práce musí mít přímou vazbu na sociální začleňování nebo prevenci sociálního vyloučení osob</a:t>
            </a:r>
          </a:p>
          <a:p>
            <a:r>
              <a:rPr lang="cs-CZ" dirty="0" smtClean="0"/>
              <a:t>Komunitní sociální práce je založená na propojování sdílených potřeb a existujících zdrojů uvnitř komunity a na stanovování dosažitelných cílů na základě možností dané komunity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2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90451"/>
            <a:ext cx="10515600" cy="5686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Vodítka pro předkládání projektů komunitní práce</a:t>
            </a:r>
            <a:r>
              <a:rPr lang="cs-CZ" dirty="0" smtClean="0"/>
              <a:t>:</a:t>
            </a:r>
          </a:p>
          <a:p>
            <a:pPr marL="514350" indent="-514350">
              <a:buAutoNum type="arabicPeriod"/>
            </a:pPr>
            <a:r>
              <a:rPr lang="cs-CZ" dirty="0" smtClean="0"/>
              <a:t>Znaky, podle kterých realizátoři projektu chápou a umějí aplikovat hodnoty, principy a metody komunitní práce (organizační, vzdělávací, strategické, facilitační).</a:t>
            </a:r>
          </a:p>
          <a:p>
            <a:pPr marL="514350" indent="-514350">
              <a:buAutoNum type="arabicPeriod"/>
            </a:pPr>
            <a:r>
              <a:rPr lang="cs-CZ" dirty="0" smtClean="0"/>
              <a:t>Jak budou realizátoři projektu garantovat dodržování etických aspektů komunitní práce a etické kodexu sociální práce.</a:t>
            </a:r>
          </a:p>
          <a:p>
            <a:pPr marL="514350" indent="-514350">
              <a:buAutoNum type="arabicPeriod"/>
            </a:pPr>
            <a:r>
              <a:rPr lang="cs-CZ" dirty="0" smtClean="0"/>
              <a:t>Znaky, na základě kterých realizátoři usuzují, že je v dané komunitně vhodné použít metodu komunitní práce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místní zdroje realizátoři projektu předpokládají, a na základě čeho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dosažitelné úspěchy realizátoři projektu předpokládají, a na základě čeho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vstupní předpoklady mají realizátoři projektu pro navázání kontaktu a získání důvěry členů komunity</a:t>
            </a:r>
          </a:p>
          <a:p>
            <a:pPr marL="514350" indent="-514350">
              <a:buAutoNum type="arabicPeriod"/>
            </a:pPr>
            <a:r>
              <a:rPr lang="cs-CZ" dirty="0" smtClean="0"/>
              <a:t>Na jak dlouho realizátoři projektu práci odhadují na základě čeho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71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 numCol="2">
            <a:normAutofit fontScale="85000" lnSpcReduction="20000"/>
          </a:bodyPr>
          <a:lstStyle/>
          <a:p>
            <a:pPr lvl="0"/>
            <a:r>
              <a:rPr lang="cs-CZ" dirty="0"/>
              <a:t>osoby sociálně vyloučené a osoby sociálním vyloučením ohrožené;</a:t>
            </a:r>
          </a:p>
          <a:p>
            <a:pPr lvl="0"/>
            <a:r>
              <a:rPr lang="cs-CZ" dirty="0"/>
              <a:t>osoby se zdravotním postižením (včetně osob s duševním onemocněním);</a:t>
            </a:r>
          </a:p>
          <a:p>
            <a:pPr lvl="0"/>
            <a:r>
              <a:rPr lang="cs-CZ" dirty="0"/>
              <a:t>osoby s kombinovanými diagnózami;</a:t>
            </a:r>
          </a:p>
          <a:p>
            <a:pPr lvl="0"/>
            <a:r>
              <a:rPr lang="cs-CZ" dirty="0"/>
              <a:t>osoby žijící v sociálně vyloučených lokalitách;</a:t>
            </a:r>
          </a:p>
          <a:p>
            <a:pPr lvl="0"/>
            <a:r>
              <a:rPr lang="cs-CZ" dirty="0"/>
              <a:t>imigranti a azylanti;</a:t>
            </a:r>
          </a:p>
          <a:p>
            <a:pPr lvl="0"/>
            <a:r>
              <a:rPr lang="cs-CZ" dirty="0"/>
              <a:t>bezdomovci a osoby žijící v nevyhovujícím nebo nejistém ubytování;</a:t>
            </a:r>
          </a:p>
          <a:p>
            <a:pPr lvl="0"/>
            <a:r>
              <a:rPr lang="cs-CZ" dirty="0"/>
              <a:t>oběti trestné činnosti;</a:t>
            </a:r>
          </a:p>
          <a:p>
            <a:pPr lvl="0"/>
            <a:r>
              <a:rPr lang="cs-CZ" dirty="0"/>
              <a:t>osoby pečující o malé děti;</a:t>
            </a:r>
          </a:p>
          <a:p>
            <a:pPr lvl="0"/>
            <a:r>
              <a:rPr lang="cs-CZ" dirty="0"/>
              <a:t>osoby pečující o jiné závislé osoby;</a:t>
            </a:r>
          </a:p>
          <a:p>
            <a:pPr lvl="0"/>
            <a:r>
              <a:rPr lang="cs-CZ" dirty="0"/>
              <a:t>rodiče samoživitelé;</a:t>
            </a:r>
          </a:p>
          <a:p>
            <a:pPr lvl="0"/>
            <a:r>
              <a:rPr lang="cs-CZ" dirty="0"/>
              <a:t>osoby dlouhodobě či opakovaně nezaměstnané;</a:t>
            </a:r>
          </a:p>
          <a:p>
            <a:pPr lvl="0"/>
            <a:r>
              <a:rPr lang="cs-CZ" dirty="0"/>
              <a:t>osoby ohrožené předlužeností;</a:t>
            </a:r>
          </a:p>
          <a:p>
            <a:pPr lvl="0"/>
            <a:r>
              <a:rPr lang="cs-CZ" dirty="0"/>
              <a:t>osoby ohrožené domácím násilím a závislostmi;</a:t>
            </a:r>
          </a:p>
          <a:p>
            <a:pPr lvl="0"/>
            <a:r>
              <a:rPr lang="cs-CZ" dirty="0"/>
              <a:t>osoby v nebo po výkonu trestu;</a:t>
            </a:r>
          </a:p>
          <a:p>
            <a:pPr lvl="0"/>
            <a:r>
              <a:rPr lang="cs-CZ" dirty="0"/>
              <a:t>osoby opouštějící institucionální zařízení;</a:t>
            </a:r>
          </a:p>
          <a:p>
            <a:pPr lvl="0"/>
            <a:r>
              <a:rPr lang="cs-CZ" dirty="0"/>
              <a:t>osoby ohrožené vícenásobnými riziky;</a:t>
            </a:r>
          </a:p>
          <a:p>
            <a:pPr lvl="0"/>
            <a:r>
              <a:rPr lang="cs-CZ" dirty="0"/>
              <a:t>osoby ohrožené specifickými zdravotními riziky;</a:t>
            </a:r>
          </a:p>
          <a:p>
            <a:pPr lvl="0"/>
            <a:r>
              <a:rPr lang="cs-CZ" dirty="0"/>
              <a:t>sociální pracovníci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0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se závazkem pro žadatele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077006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977">
                  <a:extLst>
                    <a:ext uri="{9D8B030D-6E8A-4147-A177-3AD203B41FA5}">
                      <a16:colId xmlns="" xmlns:a16="http://schemas.microsoft.com/office/drawing/2014/main" val="526949943"/>
                    </a:ext>
                  </a:extLst>
                </a:gridCol>
                <a:gridCol w="4188823">
                  <a:extLst>
                    <a:ext uri="{9D8B030D-6E8A-4147-A177-3AD203B41FA5}">
                      <a16:colId xmlns="" xmlns:a16="http://schemas.microsoft.com/office/drawing/2014/main" val="1875759163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4077608494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105428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měrná 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typ indikátoru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970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60000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Celkový počet účastníků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995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67001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Kapacita podpořených služeb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910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67010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Využívání podpořených služeb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8046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55102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podpořených komunitních</a:t>
                      </a:r>
                      <a:r>
                        <a:rPr lang="cs-CZ" baseline="0" dirty="0" smtClean="0"/>
                        <a:t> center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3203438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38200" y="413241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Indikátory bez závazku – žadatel sleduje další relevantní indikátory obsažené ve výzvě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nedodržení indikátorů se závazkem možné sankce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2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5000" b="1" dirty="0" smtClean="0"/>
              <a:t>PŘÍMÉ NÁKLADY</a:t>
            </a:r>
          </a:p>
          <a:p>
            <a:r>
              <a:rPr lang="cs-CZ" sz="5000" dirty="0" smtClean="0"/>
              <a:t>V přímé souvislosti s cílovou skupinou</a:t>
            </a:r>
          </a:p>
          <a:p>
            <a:endParaRPr lang="cs-CZ" sz="5000" dirty="0" smtClean="0"/>
          </a:p>
          <a:p>
            <a:r>
              <a:rPr lang="cs-CZ" sz="5000" b="1" dirty="0" smtClean="0"/>
              <a:t>NEPŘÍMÉ NÁKLADY ve výši 25 %</a:t>
            </a:r>
          </a:p>
          <a:p>
            <a:r>
              <a:rPr lang="cs-CZ" sz="5000" dirty="0" smtClean="0"/>
              <a:t>Příjemce prokazuje procentuálním poměrem vůči skutečně vynaloženým způsobilým přímým nákladům</a:t>
            </a:r>
          </a:p>
          <a:p>
            <a:r>
              <a:rPr lang="cs-CZ" sz="5000" dirty="0" smtClean="0"/>
              <a:t>Projekty </a:t>
            </a:r>
            <a:r>
              <a:rPr lang="cs-CZ" sz="5000" dirty="0"/>
              <a:t>podpořené ve výzvách MAS aplikují </a:t>
            </a:r>
            <a:r>
              <a:rPr lang="cs-CZ" sz="5000" b="1" dirty="0"/>
              <a:t>nepřímé náklady ve výši 25 %.</a:t>
            </a:r>
            <a:r>
              <a:rPr lang="cs-CZ" sz="5000" dirty="0"/>
              <a:t> </a:t>
            </a:r>
            <a:endParaRPr lang="cs-CZ" sz="5000" dirty="0" smtClean="0"/>
          </a:p>
          <a:p>
            <a:r>
              <a:rPr lang="cs-CZ" sz="5000" dirty="0" smtClean="0"/>
              <a:t>Zároveň </a:t>
            </a:r>
            <a:r>
              <a:rPr lang="cs-CZ" sz="5000" dirty="0"/>
              <a:t>platí, že pro projekty, u nichž podstatná většina nákladů vznikne formou nákupu služeb od externích dodavatelů, jsou způsobilá procenta nepřímých nákladů snížena. Podíly pro nepřímé náklady jsou sníženy pro projekty s objemem nákupu služeb v těchto intencích</a:t>
            </a:r>
            <a:r>
              <a:rPr lang="cs-CZ" sz="5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60 % celkových přímých způsobilých nákladů- snížení nepřímých nákladů na 15 %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90 % celkových přímých nákladů – snížení nepřímých nákladů na 5 %</a:t>
            </a:r>
            <a:endParaRPr lang="cs-CZ" sz="5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Pomůcka k identifikaci nepřímých nákladů k </a:t>
            </a:r>
            <a:r>
              <a:rPr lang="cs-CZ" dirty="0"/>
              <a:t>dispozici zde: https://www.esfcr.cz/pravidla-pro-zadatele-a-prijemce-opz/-/dokument/797894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1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Osobní náklady</a:t>
            </a:r>
          </a:p>
          <a:p>
            <a:r>
              <a:rPr lang="cs-CZ" dirty="0" smtClean="0"/>
              <a:t>Mzdy, platy, odůvodněné odměny atd.</a:t>
            </a:r>
          </a:p>
          <a:p>
            <a:r>
              <a:rPr lang="cs-CZ" dirty="0" smtClean="0"/>
              <a:t>Nesmí přesáhnout obvyklou výši v daném místě, čase a oboru</a:t>
            </a:r>
          </a:p>
          <a:p>
            <a:r>
              <a:rPr lang="cs-CZ" dirty="0" smtClean="0"/>
              <a:t>Informační systém o průměrném výdělku je dostupný zde: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 smtClean="0"/>
          </a:p>
          <a:p>
            <a:r>
              <a:rPr lang="cs-CZ" dirty="0" smtClean="0"/>
              <a:t>Úvazek osoby, u které je i jen částečně hrazeno z prostředků projektu OPZ může být maximálně 1,0 dohromady u všech subjektů (příjemce i partneři) zapojených do daného projektu (tj. součet veškerých úvazků zaměstnance u zaměstnavatele/ů včetně případných DPP a DPČ nesmí překročit jeden pracovní úvazek)</a:t>
            </a:r>
          </a:p>
          <a:p>
            <a:r>
              <a:rPr lang="cs-CZ" dirty="0" smtClean="0"/>
              <a:t>Pro osobní náklady osob z cílové skupiny platí maximální limit při 40hodinové týdenní pracovní době: trojnásobek minimální mzdy (minimální mzda 2018: 12 200 Kč/měsíc) </a:t>
            </a:r>
          </a:p>
          <a:p>
            <a:pPr marL="0" indent="0">
              <a:buNone/>
            </a:pPr>
            <a:r>
              <a:rPr lang="cs-CZ" u="sng" dirty="0" smtClean="0"/>
              <a:t>Cestovné</a:t>
            </a:r>
          </a:p>
          <a:p>
            <a:r>
              <a:rPr lang="cs-CZ" dirty="0" smtClean="0"/>
              <a:t>Jízdné, ubytování, stravné, pojištění- pro cílovou skupinu</a:t>
            </a:r>
          </a:p>
          <a:p>
            <a:pPr marL="0" indent="0">
              <a:buNone/>
            </a:pPr>
            <a:r>
              <a:rPr lang="cs-CZ" u="sng" dirty="0" smtClean="0"/>
              <a:t>Nákup zařízení a vybavení a spotřebního materiálu</a:t>
            </a:r>
          </a:p>
          <a:p>
            <a:r>
              <a:rPr lang="cs-CZ" dirty="0" smtClean="0"/>
              <a:t>Nárokovat lze pouze takovou výši nákladů na zařízení a vybavení, která odpovídá předpokládané výši úvazku člena realizačního týmu (lze sčítat úvazky členů a zakoupit tak např. pro 2 členy realizačního týmu při 0,5 úvazku 1 počítač) – nelze vybavení pro pracovní pozice hrazené z nepřímých nákladů</a:t>
            </a:r>
          </a:p>
          <a:p>
            <a:pPr marL="0" indent="0">
              <a:buNone/>
            </a:pPr>
            <a:r>
              <a:rPr lang="cs-CZ" u="sng" dirty="0" smtClean="0"/>
              <a:t>Drobné stavební úpravy (do 40 tis. Kč)</a:t>
            </a:r>
          </a:p>
          <a:p>
            <a:r>
              <a:rPr lang="cs-CZ" dirty="0" smtClean="0"/>
              <a:t>V rámci přímých nákladů lze financovat stavební úpravy prostor určených pro práci s klienty </a:t>
            </a:r>
          </a:p>
          <a:p>
            <a:r>
              <a:rPr lang="cs-CZ" dirty="0" smtClean="0"/>
              <a:t>Stavební úpravy prostor pro administraci projektu z nepřímých nákladů</a:t>
            </a:r>
          </a:p>
          <a:p>
            <a:pPr marL="0" indent="0">
              <a:buNone/>
            </a:pPr>
            <a:r>
              <a:rPr lang="cs-CZ" u="sng" dirty="0" smtClean="0"/>
              <a:t>Nákup služeb</a:t>
            </a:r>
          </a:p>
          <a:p>
            <a:r>
              <a:rPr lang="cs-CZ" dirty="0" smtClean="0"/>
              <a:t>Pronájem prostor pro práci s cílovou skupinou</a:t>
            </a:r>
          </a:p>
          <a:p>
            <a:pPr marL="0" indent="0">
              <a:buNone/>
            </a:pPr>
            <a:r>
              <a:rPr lang="cs-CZ" u="sng" dirty="0"/>
              <a:t>Nájem či leasing zařízení  vybavení, budov</a:t>
            </a:r>
          </a:p>
          <a:p>
            <a:pPr marL="0" indent="0">
              <a:buNone/>
            </a:pPr>
            <a:r>
              <a:rPr lang="cs-CZ" u="sng" dirty="0"/>
              <a:t>Odpisy</a:t>
            </a:r>
          </a:p>
          <a:p>
            <a:pPr marL="0" indent="0">
              <a:buNone/>
            </a:pPr>
            <a:r>
              <a:rPr lang="cs-CZ" sz="3500" b="1" dirty="0" smtClean="0"/>
              <a:t>Každá položka rozpočtu musí být odůvodněna a navázána na aktivitu projektu.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Administrativa, řízení projektu (včetně finančního), účetnictví personalistika, komunikační a informační opatření (publicita), občerstvení a stravování a podpůrné procesy po provoz projektu</a:t>
            </a:r>
          </a:p>
          <a:p>
            <a:r>
              <a:rPr lang="cs-CZ" dirty="0" smtClean="0"/>
              <a:t>Pro zařazení do nepřímých nákladů je rozhodující, že daný pracovník nepracuje přímo s cílovou skupinou nebo nezajišťuje výstup, který je určen k přímému využití cílovou skupinou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Cestovní náhrady spojené s pracovními cestami realizačního týmu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Spotřební materiál, zařízení a vybavení</a:t>
            </a:r>
          </a:p>
          <a:p>
            <a:r>
              <a:rPr lang="cs-CZ" dirty="0" smtClean="0"/>
              <a:t>Kancelářské potřeby, papíry, vybavení pro pozice, jejichž osobní náklady jsou hrazeny z nepřímých nákladů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Prostory pro realizaci projektu</a:t>
            </a:r>
          </a:p>
          <a:p>
            <a:r>
              <a:rPr lang="cs-CZ" dirty="0" smtClean="0"/>
              <a:t>Nájemné za prostory k administraci projektu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Ostatní provozní výdaje </a:t>
            </a:r>
          </a:p>
          <a:p>
            <a:r>
              <a:rPr lang="cs-CZ" dirty="0" smtClean="0"/>
              <a:t>Internetové a telefonické připojení, poštovné, bankovní poplatky,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3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Edukační videa k vyplnění žádosti: </a:t>
            </a:r>
            <a:r>
              <a:rPr lang="cs-CZ" dirty="0"/>
              <a:t>http://www.dotaceeu.cz/cs/Jak-ziskat-dotaci/Elektronicka-zadost/Edukacni-videa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3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1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37408"/>
              </p:ext>
            </p:extLst>
          </p:nvPr>
        </p:nvGraphicFramePr>
        <p:xfrm>
          <a:off x="1549862" y="1426248"/>
          <a:ext cx="8127999" cy="436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50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Programový</a:t>
                      </a:r>
                      <a:r>
                        <a:rPr lang="cs-CZ" baseline="0" dirty="0" smtClean="0"/>
                        <a:t> výbor </a:t>
                      </a:r>
                      <a:r>
                        <a:rPr lang="cs-CZ" dirty="0" smtClean="0"/>
                        <a:t>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3 měsíců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31460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přijatelnosti a formálních náležitostí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r>
              <a:rPr lang="cs-CZ" sz="1900" dirty="0" smtClean="0"/>
              <a:t>Oprávněnost žadatele</a:t>
            </a:r>
          </a:p>
          <a:p>
            <a:r>
              <a:rPr lang="cs-CZ" sz="1900" dirty="0" smtClean="0"/>
              <a:t>Partnerství</a:t>
            </a:r>
          </a:p>
          <a:p>
            <a:r>
              <a:rPr lang="cs-CZ" sz="1900" dirty="0" smtClean="0"/>
              <a:t>Cílové skupiny</a:t>
            </a:r>
          </a:p>
          <a:p>
            <a:r>
              <a:rPr lang="cs-CZ" sz="1900" dirty="0" smtClean="0"/>
              <a:t>Celkové způsobilé výdaje</a:t>
            </a:r>
          </a:p>
          <a:p>
            <a:r>
              <a:rPr lang="cs-CZ" sz="1900" dirty="0" smtClean="0"/>
              <a:t>Aktivity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 smtClean="0"/>
              <a:t>Trestní bezúhonnost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/>
              <a:t>Soulad projektu s </a:t>
            </a:r>
            <a:r>
              <a:rPr lang="cs-CZ" sz="1900" dirty="0" smtClean="0"/>
              <a:t>CLLD</a:t>
            </a:r>
          </a:p>
          <a:p>
            <a:r>
              <a:rPr lang="cs-CZ" sz="1900" dirty="0" smtClean="0"/>
              <a:t>Ověření </a:t>
            </a:r>
            <a:r>
              <a:rPr lang="cs-CZ" sz="1900" dirty="0"/>
              <a:t>administrativní, finanční a provozní</a:t>
            </a:r>
            <a:r>
              <a:rPr lang="cs-CZ" sz="2200" dirty="0"/>
              <a:t> </a:t>
            </a:r>
            <a:r>
              <a:rPr lang="cs-CZ" sz="1800" dirty="0"/>
              <a:t>kapacity žadatele 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b="1" dirty="0"/>
              <a:t>Kritéria přijatelnosti jsou neopravitelná</a:t>
            </a:r>
          </a:p>
          <a:p>
            <a:endParaRPr lang="cs-CZ" sz="1800" dirty="0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Kritéria formálních náležitostí</a:t>
            </a:r>
            <a:r>
              <a:rPr lang="cs-CZ" dirty="0"/>
              <a:t>	</a:t>
            </a:r>
          </a:p>
          <a:p>
            <a:r>
              <a:rPr lang="cs-CZ" sz="1800" dirty="0"/>
              <a:t>Úplnost a forma žádosti 	</a:t>
            </a:r>
          </a:p>
          <a:p>
            <a:r>
              <a:rPr lang="cs-CZ" sz="1800" dirty="0"/>
              <a:t>Podpis žádosti </a:t>
            </a: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b="1" dirty="0" smtClean="0"/>
              <a:t>Lze vyzvat k nápravě nedostatků (lhůta 5 pracovních dnů)</a:t>
            </a: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9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Dokumenty </a:t>
            </a:r>
            <a:r>
              <a:rPr lang="cs-CZ" dirty="0"/>
              <a:t>k výzvě: </a:t>
            </a:r>
            <a:r>
              <a:rPr lang="cs-CZ" dirty="0">
                <a:hlinkClick r:id="rId2"/>
              </a:rPr>
              <a:t>https://www.podhurizeleznychhor.cz/vyzvy/op-zam/vyzva-mas-podhuri-zeleznych-hor-o.p.s.-c.-</a:t>
            </a:r>
            <a:r>
              <a:rPr lang="cs-CZ" dirty="0" smtClean="0">
                <a:hlinkClick r:id="rId2"/>
              </a:rPr>
              <a:t>6-opz-komunitni-centra.html</a:t>
            </a:r>
            <a:r>
              <a:rPr lang="cs-CZ" dirty="0" smtClean="0"/>
              <a:t> - nastudovat výzvu i s přílohami!!!!!! Pozor na NEPODPOROVANÉ AKTIVITY – jsou v příloze výslovně vyjmenované!!!</a:t>
            </a:r>
          </a:p>
          <a:p>
            <a:endParaRPr lang="cs-CZ" dirty="0"/>
          </a:p>
          <a:p>
            <a:r>
              <a:rPr lang="cs-CZ" dirty="0"/>
              <a:t>https://www.esfcr.cz/dokumenty-opz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776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</a:t>
            </a: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sz="1800" dirty="0" smtClean="0"/>
              <a:t>Pouze u žádostí, které prošly kontrolou přijatelnosti a formálních náležitostí</a:t>
            </a:r>
          </a:p>
          <a:p>
            <a:r>
              <a:rPr lang="cs-CZ" sz="1800" dirty="0" smtClean="0"/>
              <a:t>Maximální počet bodů je 100</a:t>
            </a:r>
          </a:p>
          <a:p>
            <a:r>
              <a:rPr lang="cs-CZ" sz="1800" dirty="0" smtClean="0"/>
              <a:t>Minimální počet bodů je 50</a:t>
            </a:r>
          </a:p>
          <a:p>
            <a:r>
              <a:rPr lang="cs-CZ" sz="1800" dirty="0" smtClean="0"/>
              <a:t>Podotázky u kritérií</a:t>
            </a:r>
          </a:p>
          <a:p>
            <a:r>
              <a:rPr lang="cs-CZ" sz="1800" dirty="0" smtClean="0"/>
              <a:t>Detailní popis v Příloze č. 2 výzvy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17772"/>
              </p:ext>
            </p:extLst>
          </p:nvPr>
        </p:nvGraphicFramePr>
        <p:xfrm>
          <a:off x="4946071" y="2148523"/>
          <a:ext cx="706766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833">
                  <a:extLst>
                    <a:ext uri="{9D8B030D-6E8A-4147-A177-3AD203B41FA5}">
                      <a16:colId xmlns="" xmlns:a16="http://schemas.microsoft.com/office/drawing/2014/main" val="365404427"/>
                    </a:ext>
                  </a:extLst>
                </a:gridCol>
                <a:gridCol w="3533833">
                  <a:extLst>
                    <a:ext uri="{9D8B030D-6E8A-4147-A177-3AD203B41FA5}">
                      <a16:colId xmlns="" xmlns:a16="http://schemas.microsoft.com/office/drawing/2014/main" val="2297493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Kritéria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7174048"/>
                  </a:ext>
                </a:extLst>
              </a:tr>
              <a:tr h="718729">
                <a:tc>
                  <a:txBody>
                    <a:bodyPr/>
                    <a:lstStyle/>
                    <a:p>
                      <a:r>
                        <a:rPr lang="cs-CZ" dirty="0" smtClean="0"/>
                        <a:t>Potřebnost pro území MAS (35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Vymezení problému a cílové skupiny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09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Účelnost (30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 a konzistentnost (intervenční logika) projektu</a:t>
                      </a:r>
                    </a:p>
                    <a:p>
                      <a:r>
                        <a:rPr lang="cs-CZ" dirty="0" smtClean="0"/>
                        <a:t>Způsob ověření</a:t>
                      </a:r>
                      <a:r>
                        <a:rPr lang="cs-CZ" baseline="0" dirty="0" smtClean="0"/>
                        <a:t> dosažení cíle projektu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344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 a hospodárnost (20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Efektivita projektu, rozpočet</a:t>
                      </a:r>
                    </a:p>
                    <a:p>
                      <a:r>
                        <a:rPr lang="cs-CZ" dirty="0" smtClean="0"/>
                        <a:t>Adekvátnost indikátorů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994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Proveditelnost (15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realizace aktivit a jejich návaznost</a:t>
                      </a:r>
                    </a:p>
                    <a:p>
                      <a:r>
                        <a:rPr lang="cs-CZ" dirty="0" smtClean="0"/>
                        <a:t>Způsob zapojení cílové skupiny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195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2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Výběrová komise používá 4 deskriptory:</a:t>
            </a:r>
          </a:p>
          <a:p>
            <a:r>
              <a:rPr lang="cs-CZ" sz="1800" dirty="0" smtClean="0"/>
              <a:t>,,Velmi dobře“ znamená přidělení 100 % max. dosažitelného počtu bodů v kritériu</a:t>
            </a:r>
          </a:p>
          <a:p>
            <a:r>
              <a:rPr lang="cs-CZ" sz="1800" dirty="0" smtClean="0"/>
              <a:t>,,Dobře“ znamená přidělení 75 % max. dosažitelného počtu bodů v kritériu</a:t>
            </a:r>
          </a:p>
          <a:p>
            <a:r>
              <a:rPr lang="cs-CZ" sz="1800" dirty="0" smtClean="0"/>
              <a:t>,,Dostatečně“ znamená přidělení 50 % max. dosažitelného počtu bodů v kritériu</a:t>
            </a:r>
          </a:p>
          <a:p>
            <a:r>
              <a:rPr lang="cs-CZ" sz="1800" dirty="0" smtClean="0"/>
              <a:t>,,Nedostatečně“ znamená přidělení 25 % max. dosažitelného počtu bodů v kritériu</a:t>
            </a:r>
          </a:p>
          <a:p>
            <a:endParaRPr lang="cs-CZ" sz="1800" dirty="0"/>
          </a:p>
          <a:p>
            <a:r>
              <a:rPr lang="cs-CZ" sz="1800" dirty="0" smtClean="0"/>
              <a:t>Hlavní otázky musí být hodnoceny nejhůře deskriptorem ,,Dostatečně“</a:t>
            </a:r>
          </a:p>
          <a:p>
            <a:r>
              <a:rPr lang="cs-CZ" sz="1800" dirty="0" smtClean="0"/>
              <a:t>Žádost úspěšně projde věcným hodnocením při dosažení min. 50 bodů a zároveň neobdrží deskriptor ,,Nedostatečně“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projektů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sz="1800" dirty="0" smtClean="0"/>
              <a:t>provádí Představenstvo MAS po věcném hodnocení Výběrovou komisí</a:t>
            </a:r>
          </a:p>
          <a:p>
            <a:r>
              <a:rPr lang="cs-CZ" sz="1800" dirty="0"/>
              <a:t>Při výběru projektů platí, že pořadí projektů je dáno bodovým ohodnocením získaným v rámci věcného hodnocení a nelze jej měnit jiným způsobem než nedoporučením projektu k </a:t>
            </a:r>
            <a:r>
              <a:rPr lang="cs-CZ" sz="1800" dirty="0" smtClean="0"/>
              <a:t>podpoře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Důvody </a:t>
            </a:r>
            <a:r>
              <a:rPr lang="cs-CZ" sz="1800" dirty="0"/>
              <a:t>pro nedoporučení projektu k podpoře identifikované rozhodovacím orgánem MAS mohou být pouze: </a:t>
            </a:r>
            <a:endParaRPr lang="cs-CZ" sz="1800" dirty="0" smtClean="0"/>
          </a:p>
          <a:p>
            <a:r>
              <a:rPr lang="cs-CZ" sz="2000" dirty="0" smtClean="0"/>
              <a:t>bylo </a:t>
            </a:r>
            <a:r>
              <a:rPr lang="cs-CZ" sz="2000" dirty="0"/>
              <a:t>předloženo více projektů zaměřených na realizaci obdobných aktivit pro stejnou cílovou skupinu ve stejném regionu </a:t>
            </a:r>
          </a:p>
          <a:p>
            <a:r>
              <a:rPr lang="cs-CZ" sz="2000" dirty="0"/>
              <a:t>překryv projektu s jiným již běžícím projektem, který má shodné klíčové aktivity, stejnou cílovou skupinu i stejné území dopadu. 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endParaRPr lang="cs-CZ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5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</a:t>
            </a:r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KONZULTUJTE  !!!!!!!!     A NENECHÁVEJTE PSANÍ ŽÁDOSTI NA POSLEDNÍ CHVÍLI !!!!!!!!!!!!!!!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 MAS</a:t>
            </a:r>
          </a:p>
          <a:p>
            <a:endParaRPr lang="cs-CZ" dirty="0"/>
          </a:p>
          <a:p>
            <a:r>
              <a:rPr lang="cs-CZ" dirty="0" smtClean="0"/>
              <a:t>Přímo s MPSV:</a:t>
            </a:r>
          </a:p>
          <a:p>
            <a:r>
              <a:rPr lang="cs-CZ" dirty="0">
                <a:hlinkClick r:id="rId2"/>
              </a:rPr>
              <a:t>a</a:t>
            </a:r>
            <a:r>
              <a:rPr lang="cs-CZ" dirty="0" smtClean="0">
                <a:hlinkClick r:id="rId2"/>
              </a:rPr>
              <a:t>neta.jerackova@mpsv.cz</a:t>
            </a:r>
            <a:endParaRPr lang="cs-CZ" dirty="0" smtClean="0"/>
          </a:p>
          <a:p>
            <a:r>
              <a:rPr lang="cs-CZ" dirty="0"/>
              <a:t>r</a:t>
            </a:r>
            <a:r>
              <a:rPr lang="cs-CZ" dirty="0" smtClean="0"/>
              <a:t>adek.fencl@mpsv.cz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06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 fontScale="92500" lnSpcReduction="20000"/>
          </a:bodyPr>
          <a:lstStyle/>
          <a:p>
            <a:r>
              <a:rPr lang="cs-CZ" sz="2000" b="1" dirty="0"/>
              <a:t>Kontakt na vyhlašovatele výzvy MAS:</a:t>
            </a:r>
            <a:r>
              <a:rPr lang="cs-CZ" sz="2000" b="1" baseline="30000" dirty="0"/>
              <a:t> </a:t>
            </a:r>
            <a:endParaRPr lang="cs-CZ" sz="2000" dirty="0"/>
          </a:p>
          <a:p>
            <a:r>
              <a:rPr lang="cs-CZ" sz="2000" b="1" dirty="0"/>
              <a:t>Adresa vyhlašovatele: </a:t>
            </a:r>
            <a:endParaRPr lang="cs-CZ" sz="2000" dirty="0"/>
          </a:p>
          <a:p>
            <a:r>
              <a:rPr lang="cs-CZ" sz="2000" dirty="0"/>
              <a:t>MAS  Podhůří Železných hor, o.p.s.</a:t>
            </a:r>
          </a:p>
          <a:p>
            <a:r>
              <a:rPr lang="cs-CZ" sz="2000" dirty="0"/>
              <a:t>Sladovnická 198, 583 01, Chotěboř</a:t>
            </a:r>
          </a:p>
          <a:p>
            <a:r>
              <a:rPr lang="cs-CZ" sz="2000" dirty="0"/>
              <a:t> </a:t>
            </a:r>
          </a:p>
          <a:p>
            <a:r>
              <a:rPr lang="cs-CZ" sz="2000" b="1" dirty="0"/>
              <a:t>Kontaktní místo: </a:t>
            </a:r>
            <a:endParaRPr lang="cs-CZ" sz="2000" dirty="0"/>
          </a:p>
          <a:p>
            <a:r>
              <a:rPr lang="cs-CZ" sz="2000" dirty="0"/>
              <a:t>MAS  Podhůří Železných hor, </a:t>
            </a:r>
            <a:r>
              <a:rPr lang="cs-CZ" sz="2000" dirty="0" err="1"/>
              <a:t>o.p..s</a:t>
            </a:r>
            <a:r>
              <a:rPr lang="cs-CZ" sz="2000" dirty="0"/>
              <a:t>.</a:t>
            </a:r>
          </a:p>
          <a:p>
            <a:r>
              <a:rPr lang="cs-CZ" sz="2000" dirty="0"/>
              <a:t>Sladovnická 198, 583 01, Chotěboř</a:t>
            </a:r>
          </a:p>
          <a:p>
            <a:r>
              <a:rPr lang="cs-CZ" sz="2000" b="1" dirty="0"/>
              <a:t> </a:t>
            </a:r>
            <a:endParaRPr lang="cs-CZ" sz="2000" dirty="0"/>
          </a:p>
          <a:p>
            <a:r>
              <a:rPr lang="cs-CZ" sz="2000" b="1" dirty="0"/>
              <a:t>Spojení na vyhlašovatele:</a:t>
            </a:r>
            <a:endParaRPr lang="cs-CZ" sz="2000" dirty="0"/>
          </a:p>
          <a:p>
            <a:r>
              <a:rPr lang="cs-CZ" sz="2000" dirty="0"/>
              <a:t>Mgr. Jaromíra Valehrachová, Ph.D. (</a:t>
            </a:r>
            <a:r>
              <a:rPr lang="cs-CZ" sz="2000" u="sng" dirty="0">
                <a:hlinkClick r:id="rId2"/>
              </a:rPr>
              <a:t>info@podhurizeleznychhor.cz</a:t>
            </a:r>
            <a:r>
              <a:rPr lang="cs-CZ" sz="2000" dirty="0"/>
              <a:t>, 603 708 286),</a:t>
            </a:r>
          </a:p>
          <a:p>
            <a:r>
              <a:rPr lang="cs-CZ" sz="2000" dirty="0"/>
              <a:t>Jana Baladová (info@podhurizeleznychhor.cz, 603 275 369).</a:t>
            </a:r>
          </a:p>
          <a:p>
            <a:r>
              <a:rPr lang="cs-CZ" sz="2000" dirty="0"/>
              <a:t> 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2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</a:t>
            </a:r>
            <a:r>
              <a:rPr lang="cs-CZ" dirty="0" smtClean="0"/>
              <a:t>výzvy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Datum </a:t>
            </a:r>
            <a:r>
              <a:rPr lang="cs-CZ" dirty="0" smtClean="0"/>
              <a:t>zahájení příjmu žádostí: </a:t>
            </a:r>
            <a:r>
              <a:rPr lang="cs-CZ" dirty="0" smtClean="0"/>
              <a:t>28.8.2018 </a:t>
            </a:r>
            <a:r>
              <a:rPr lang="cs-CZ" dirty="0" smtClean="0"/>
              <a:t>4:00 hodin</a:t>
            </a:r>
          </a:p>
          <a:p>
            <a:r>
              <a:rPr lang="cs-CZ" dirty="0" smtClean="0"/>
              <a:t>Datum ukončení příjmu žádostí: </a:t>
            </a:r>
            <a:r>
              <a:rPr lang="cs-CZ" b="1" dirty="0" smtClean="0">
                <a:solidFill>
                  <a:srgbClr val="FF0000"/>
                </a:solidFill>
              </a:rPr>
              <a:t>31</a:t>
            </a:r>
            <a:r>
              <a:rPr lang="cs-CZ" b="1" dirty="0" smtClean="0">
                <a:solidFill>
                  <a:srgbClr val="FF0000"/>
                </a:solidFill>
              </a:rPr>
              <a:t>.10.2019 </a:t>
            </a:r>
            <a:r>
              <a:rPr lang="cs-CZ" b="1" dirty="0" smtClean="0">
                <a:solidFill>
                  <a:srgbClr val="FF0000"/>
                </a:solidFill>
              </a:rPr>
              <a:t>12:00 </a:t>
            </a:r>
            <a:r>
              <a:rPr lang="cs-CZ" b="1" dirty="0" smtClean="0">
                <a:solidFill>
                  <a:srgbClr val="FF0000"/>
                </a:solidFill>
              </a:rPr>
              <a:t>hodin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/>
              <a:t>Maximální délka, na kterou je žadatel oprávněn projekt </a:t>
            </a:r>
            <a:r>
              <a:rPr lang="cs-CZ" dirty="0" smtClean="0"/>
              <a:t>naplánovat: 36 měsíců</a:t>
            </a:r>
            <a:endParaRPr lang="cs-CZ" dirty="0"/>
          </a:p>
          <a:p>
            <a:r>
              <a:rPr lang="cs-CZ" dirty="0"/>
              <a:t>Nejzazší datum pro ukončení fyzické realizace projektu</a:t>
            </a:r>
            <a:r>
              <a:rPr lang="cs-CZ" dirty="0" smtClean="0"/>
              <a:t>: 31.12.2022</a:t>
            </a:r>
            <a:endParaRPr lang="cs-CZ" dirty="0"/>
          </a:p>
          <a:p>
            <a:r>
              <a:rPr lang="cs-CZ" dirty="0"/>
              <a:t>Finanční alokace výzvy (rozhodná pro výběr </a:t>
            </a:r>
            <a:r>
              <a:rPr lang="cs-CZ" dirty="0" smtClean="0"/>
              <a:t>projektů- celkové způsobilé výdaje): </a:t>
            </a:r>
            <a:r>
              <a:rPr lang="cs-CZ" b="1" dirty="0" smtClean="0"/>
              <a:t>3 </a:t>
            </a:r>
            <a:r>
              <a:rPr lang="cs-CZ" b="1" dirty="0" smtClean="0"/>
              <a:t>100 000 </a:t>
            </a:r>
            <a:r>
              <a:rPr lang="cs-CZ" b="1" dirty="0" smtClean="0"/>
              <a:t>Kč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0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Obce, dobrovolné svazky obcí, organizace zřizované obcemi, organizace zřizované kraji</a:t>
            </a:r>
          </a:p>
          <a:p>
            <a:r>
              <a:rPr lang="cs-CZ" dirty="0" smtClean="0"/>
              <a:t>OSVČ</a:t>
            </a:r>
          </a:p>
          <a:p>
            <a:r>
              <a:rPr lang="cs-CZ" dirty="0" smtClean="0"/>
              <a:t>Obchodní korporace</a:t>
            </a:r>
          </a:p>
          <a:p>
            <a:r>
              <a:rPr lang="cs-CZ" dirty="0" smtClean="0"/>
              <a:t>Poradenské a vzdělávací instituce</a:t>
            </a:r>
          </a:p>
          <a:p>
            <a:r>
              <a:rPr lang="cs-CZ" dirty="0" smtClean="0"/>
              <a:t>Poskytovatelé sociální služeb</a:t>
            </a:r>
          </a:p>
          <a:p>
            <a:r>
              <a:rPr lang="cs-CZ" dirty="0" smtClean="0"/>
              <a:t>Profesní a podnikatelská sdružení</a:t>
            </a:r>
          </a:p>
          <a:p>
            <a:r>
              <a:rPr lang="cs-CZ" dirty="0" smtClean="0"/>
              <a:t>Sociální partneři</a:t>
            </a:r>
          </a:p>
          <a:p>
            <a:r>
              <a:rPr lang="cs-CZ" dirty="0" smtClean="0"/>
              <a:t>Školy a školská zařízení</a:t>
            </a:r>
          </a:p>
          <a:p>
            <a:r>
              <a:rPr lang="cs-CZ" dirty="0" smtClean="0"/>
              <a:t>Nestátní neziskové organizace </a:t>
            </a:r>
            <a:endParaRPr lang="cs-CZ" dirty="0"/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Obecně prospěšné společnosti zřízené podle zákona č. 248/1995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Ústavy dle § 402–418 zákona č. 89/2012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Církevní právnické osoby zřízené podle zákona č. 3/2002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Spolky dle § 214–302 zákona č. 89/2012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Nadace (§ 306–393) a nadační fondy (§ 394–401) zřízené podle zákona č. 89/2012 Sb. </a:t>
            </a:r>
          </a:p>
          <a:p>
            <a:pPr marL="588600" indent="-457200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0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600" dirty="0"/>
              <a:t>Minimální výše celkových způsobilých výdajů projektu: </a:t>
            </a:r>
            <a:r>
              <a:rPr lang="cs-CZ" sz="2600" b="1" dirty="0"/>
              <a:t>400 000 CZK</a:t>
            </a:r>
            <a:endParaRPr lang="cs-CZ" sz="2600" dirty="0"/>
          </a:p>
          <a:p>
            <a:pPr lvl="0"/>
            <a:r>
              <a:rPr lang="cs-CZ" sz="2600" dirty="0"/>
              <a:t>Maximální výše celkových způsobilých výdajů projektu: </a:t>
            </a:r>
            <a:r>
              <a:rPr lang="cs-CZ" sz="2600" b="1" dirty="0"/>
              <a:t> </a:t>
            </a:r>
            <a:r>
              <a:rPr lang="cs-CZ" sz="2600" b="1" dirty="0" smtClean="0"/>
              <a:t>3 </a:t>
            </a:r>
            <a:r>
              <a:rPr lang="cs-CZ" sz="2600" b="1" dirty="0" smtClean="0"/>
              <a:t>100 000 </a:t>
            </a:r>
            <a:r>
              <a:rPr lang="cs-CZ" sz="2600" b="1" dirty="0"/>
              <a:t>CZK</a:t>
            </a:r>
            <a:endParaRPr lang="cs-CZ" sz="2600" dirty="0"/>
          </a:p>
          <a:p>
            <a:endParaRPr lang="cs-CZ" dirty="0" smtClean="0"/>
          </a:p>
          <a:p>
            <a:r>
              <a:rPr lang="cs-CZ" sz="2600" dirty="0" smtClean="0"/>
              <a:t>Forma podpory: ex ante/ ex post</a:t>
            </a:r>
          </a:p>
          <a:p>
            <a:r>
              <a:rPr lang="cs-CZ" sz="2600" dirty="0" smtClean="0"/>
              <a:t>Ex ante: první zálohová platba do 20 pracovních dnů od akceptace právního aktu příjemcem, další platby v návaznosti na zprávy o realizaci</a:t>
            </a:r>
          </a:p>
          <a:p>
            <a:r>
              <a:rPr lang="cs-CZ" sz="2600" dirty="0" smtClean="0"/>
              <a:t>Podrobné vysvětlení ve specifických pravidlech</a:t>
            </a:r>
          </a:p>
          <a:p>
            <a:r>
              <a:rPr lang="cs-CZ" sz="2600" dirty="0" smtClean="0"/>
              <a:t>V případě podpory de </a:t>
            </a:r>
            <a:r>
              <a:rPr lang="cs-CZ" sz="2600" dirty="0" err="1" smtClean="0"/>
              <a:t>minimis</a:t>
            </a:r>
            <a:r>
              <a:rPr lang="cs-CZ" sz="2600" dirty="0" smtClean="0"/>
              <a:t>: Celková výše podpory de </a:t>
            </a:r>
            <a:r>
              <a:rPr lang="cs-CZ" sz="2600" dirty="0" err="1" smtClean="0"/>
              <a:t>minimis</a:t>
            </a:r>
            <a:r>
              <a:rPr lang="cs-CZ" sz="2600" dirty="0" smtClean="0"/>
              <a:t> poskytnutá jednomu podniku nesmí za libovolná 3 po sobě jdoucí jednoletá účetní období překročit částku 200000 EUR </a:t>
            </a:r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3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697" y="715289"/>
            <a:ext cx="10515600" cy="875846"/>
          </a:xfrm>
        </p:spPr>
        <p:txBody>
          <a:bodyPr/>
          <a:lstStyle/>
          <a:p>
            <a:r>
              <a:rPr lang="cs-CZ" dirty="0" smtClean="0"/>
              <a:t>Míra podpory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290816"/>
              </p:ext>
            </p:extLst>
          </p:nvPr>
        </p:nvGraphicFramePr>
        <p:xfrm>
          <a:off x="85898" y="2138765"/>
          <a:ext cx="11887199" cy="413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906">
                  <a:extLst>
                    <a:ext uri="{9D8B030D-6E8A-4147-A177-3AD203B41FA5}">
                      <a16:colId xmlns="" xmlns:a16="http://schemas.microsoft.com/office/drawing/2014/main" val="4045465056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4269463544"/>
                    </a:ext>
                  </a:extLst>
                </a:gridCol>
                <a:gridCol w="1753985">
                  <a:extLst>
                    <a:ext uri="{9D8B030D-6E8A-4147-A177-3AD203B41FA5}">
                      <a16:colId xmlns="" xmlns:a16="http://schemas.microsoft.com/office/drawing/2014/main" val="1730249522"/>
                    </a:ext>
                  </a:extLst>
                </a:gridCol>
                <a:gridCol w="2039388">
                  <a:extLst>
                    <a:ext uri="{9D8B030D-6E8A-4147-A177-3AD203B41FA5}">
                      <a16:colId xmlns="" xmlns:a16="http://schemas.microsoft.com/office/drawing/2014/main" val="1344077549"/>
                    </a:ext>
                  </a:extLst>
                </a:gridCol>
              </a:tblGrid>
              <a:tr h="613479">
                <a:tc>
                  <a:txBody>
                    <a:bodyPr/>
                    <a:lstStyle/>
                    <a:p>
                      <a:r>
                        <a:rPr lang="cs-CZ" dirty="0" smtClean="0"/>
                        <a:t>Typ</a:t>
                      </a:r>
                      <a:r>
                        <a:rPr lang="cs-CZ" baseline="0" dirty="0" smtClean="0"/>
                        <a:t> 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EU podíl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Státní rozpočet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5695452"/>
                  </a:ext>
                </a:extLst>
              </a:tr>
              <a:tr h="1139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Obchodní společnosti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Státní podniky</a:t>
                      </a:r>
                      <a:endParaRPr lang="cs-CZ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OSVČ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Profesní komory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8521192"/>
                  </a:ext>
                </a:extLst>
              </a:tr>
              <a:tr h="1139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Školy a školská zařízení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Právnické osoby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vykonávající činnost škol a školských zařízení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Soukromoprávní subjekty vykonávající veřejně prospěšnou činnost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5731591"/>
                  </a:ext>
                </a:extLst>
              </a:tr>
              <a:tr h="1139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Obce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Příspěvkové organizace zřizované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kraji a obcemi (s výjimkou škol a školských zařízení)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Dobrovolné svazky obcí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4798725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1.1.: Komunitní sociální práce</a:t>
            </a:r>
          </a:p>
          <a:p>
            <a:pPr marL="0" indent="0">
              <a:buNone/>
            </a:pPr>
            <a:r>
              <a:rPr lang="cs-CZ" dirty="0" smtClean="0"/>
              <a:t>1.2.: Komunitní centra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Detailní popis aktivit je obsažen v Příloze </a:t>
            </a:r>
            <a:r>
              <a:rPr lang="cs-CZ" dirty="0" smtClean="0"/>
              <a:t> </a:t>
            </a:r>
            <a:r>
              <a:rPr lang="cs-CZ" dirty="0" smtClean="0"/>
              <a:t>Popis podporovaných aktivit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1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sociální práce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sz="2000" dirty="0" smtClean="0"/>
              <a:t>činnosti nad rámec základních činností sociálních služeb podle zákona č. 108/2006 Sb., o sociálních službách, realizované v přirozené komunitě.</a:t>
            </a:r>
          </a:p>
          <a:p>
            <a:pPr marL="0" indent="0">
              <a:buNone/>
            </a:pPr>
            <a:r>
              <a:rPr lang="cs-CZ" sz="2000" dirty="0" smtClean="0"/>
              <a:t>Aktivity podporované v rámci komunitní sociální práce musí mít přímou vazbu na sociální začleňování nebo prevenci sociálního vyloučení osob.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Gestorem komunitní sociální práce je kvalifikovaný sociální pracovník</a:t>
            </a:r>
          </a:p>
          <a:p>
            <a:pPr marL="0" indent="0">
              <a:buNone/>
            </a:pPr>
            <a:r>
              <a:rPr lang="cs-CZ" sz="2000" dirty="0" smtClean="0"/>
              <a:t>Komunitní práce v kontextu sociální práce = dlouhodobě působící metoda sociální práce:</a:t>
            </a:r>
          </a:p>
          <a:p>
            <a:r>
              <a:rPr lang="cs-CZ" sz="2000" dirty="0" smtClean="0"/>
              <a:t>Jejíž subjektu je komunita/skupina osob, kterou spojují společně definované sociální problémy, tj. členové komunity se nachází v nepříznivé sociální situaci</a:t>
            </a:r>
          </a:p>
          <a:p>
            <a:r>
              <a:rPr lang="cs-CZ" sz="2000" dirty="0" smtClean="0"/>
              <a:t>Jejíž cílem je posílit schopnost osob žijících v komunitě/náležejících k dané skupině společně zvládat/ovlivňovat znevýhodňující a obtížné interakce tím, že získá větší míru kontrolu nad okolnostmi svého života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2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centra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centra začleněná do běžné komunity, cílovou skupinou je komunita a její členové (tj. osoby sociálně vyloučené nebo sociálním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Podporované aktivity:</a:t>
            </a:r>
          </a:p>
          <a:p>
            <a:r>
              <a:rPr lang="cs-CZ" dirty="0" smtClean="0"/>
              <a:t>Komunitní sociální práce</a:t>
            </a:r>
          </a:p>
          <a:p>
            <a:r>
              <a:rPr lang="cs-CZ" dirty="0" smtClean="0"/>
              <a:t>Komunitní centra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64854-B1C7-4BA7-B240-D7C99C6716E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3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</TotalTime>
  <Words>1713</Words>
  <Application>Microsoft Office PowerPoint</Application>
  <PresentationFormat>Vlastní</PresentationFormat>
  <Paragraphs>339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Office</vt:lpstr>
      <vt:lpstr> Komunitní centra I.</vt:lpstr>
      <vt:lpstr>Odkazy</vt:lpstr>
      <vt:lpstr>Představení výzvy</vt:lpstr>
      <vt:lpstr>Oprávnění žadatelé</vt:lpstr>
      <vt:lpstr>Financování</vt:lpstr>
      <vt:lpstr>Míra podpory</vt:lpstr>
      <vt:lpstr>Podporované aktivity</vt:lpstr>
      <vt:lpstr>Komunitní sociální práce</vt:lpstr>
      <vt:lpstr>Komunitní centra</vt:lpstr>
      <vt:lpstr>Komunitní sociální práce</vt:lpstr>
      <vt:lpstr>Prezentace aplikace PowerPoint</vt:lpstr>
      <vt:lpstr>Cílové skupiny</vt:lpstr>
      <vt:lpstr>Indikátory se závazkem pro žadatele</vt:lpstr>
      <vt:lpstr>Způsobilé výdaje</vt:lpstr>
      <vt:lpstr>Přímé náklady </vt:lpstr>
      <vt:lpstr>Nepřímé náklady</vt:lpstr>
      <vt:lpstr>Podání žádosti o podporu </vt:lpstr>
      <vt:lpstr>Postup hodnocení žádostí</vt:lpstr>
      <vt:lpstr>Hodnocení přijatelnosti a formálních náležitostí</vt:lpstr>
      <vt:lpstr>Věcné hodnocení</vt:lpstr>
      <vt:lpstr>Věcné hodnocení </vt:lpstr>
      <vt:lpstr>Výběr projektů</vt:lpstr>
      <vt:lpstr>Další kroky</vt:lpstr>
      <vt:lpstr>KONZULTUJTE  !!!!!!!!     A NENECHÁVEJTE PSANÍ ŽÁDOSTI NA POSLEDNÍ CHVÍLI !!!!!!!!!!!!!!!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Chrudimsko: Sociální služby včetně prevence kriminality I.</dc:title>
  <dc:creator>Renata</dc:creator>
  <cp:lastModifiedBy>Dell</cp:lastModifiedBy>
  <cp:revision>118</cp:revision>
  <dcterms:created xsi:type="dcterms:W3CDTF">2017-10-15T15:08:38Z</dcterms:created>
  <dcterms:modified xsi:type="dcterms:W3CDTF">2019-09-10T07:40:40Z</dcterms:modified>
</cp:coreProperties>
</file>