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8" r:id="rId4"/>
    <p:sldId id="269" r:id="rId5"/>
    <p:sldId id="273" r:id="rId6"/>
    <p:sldId id="270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1" r:id="rId16"/>
    <p:sldId id="25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8929-1E01-4651-B4FE-3CDEF499969A}" type="datetimeFigureOut">
              <a:rPr lang="cs-CZ" smtClean="0"/>
              <a:t>22.1.2019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8C29-A7E3-41EF-ACC2-79C1EA5C5B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14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8929-1E01-4651-B4FE-3CDEF499969A}" type="datetimeFigureOut">
              <a:rPr lang="cs-CZ" smtClean="0"/>
              <a:t>22.1.2019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8C29-A7E3-41EF-ACC2-79C1EA5C5B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23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8929-1E01-4651-B4FE-3CDEF499969A}" type="datetimeFigureOut">
              <a:rPr lang="cs-CZ" smtClean="0"/>
              <a:t>22.1.2019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8C29-A7E3-41EF-ACC2-79C1EA5C5B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64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8929-1E01-4651-B4FE-3CDEF499969A}" type="datetimeFigureOut">
              <a:rPr lang="cs-CZ" smtClean="0"/>
              <a:t>22.1.2019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8C29-A7E3-41EF-ACC2-79C1EA5C5B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28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8929-1E01-4651-B4FE-3CDEF499969A}" type="datetimeFigureOut">
              <a:rPr lang="cs-CZ" smtClean="0"/>
              <a:t>22.1.2019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8C29-A7E3-41EF-ACC2-79C1EA5C5B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87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8929-1E01-4651-B4FE-3CDEF499969A}" type="datetimeFigureOut">
              <a:rPr lang="cs-CZ" smtClean="0"/>
              <a:t>22.1.2019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8C29-A7E3-41EF-ACC2-79C1EA5C5B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51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8929-1E01-4651-B4FE-3CDEF499969A}" type="datetimeFigureOut">
              <a:rPr lang="cs-CZ" smtClean="0"/>
              <a:t>22.1.2019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8C29-A7E3-41EF-ACC2-79C1EA5C5B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89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8929-1E01-4651-B4FE-3CDEF499969A}" type="datetimeFigureOut">
              <a:rPr lang="cs-CZ" smtClean="0"/>
              <a:t>22.1.2019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8C29-A7E3-41EF-ACC2-79C1EA5C5B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32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8929-1E01-4651-B4FE-3CDEF499969A}" type="datetimeFigureOut">
              <a:rPr lang="cs-CZ" smtClean="0"/>
              <a:t>22.1.2019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8C29-A7E3-41EF-ACC2-79C1EA5C5B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04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8929-1E01-4651-B4FE-3CDEF499969A}" type="datetimeFigureOut">
              <a:rPr lang="cs-CZ" smtClean="0"/>
              <a:t>22.1.2019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8C29-A7E3-41EF-ACC2-79C1EA5C5B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8929-1E01-4651-B4FE-3CDEF499969A}" type="datetimeFigureOut">
              <a:rPr lang="cs-CZ" smtClean="0"/>
              <a:t>22.1.2019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8C29-A7E3-41EF-ACC2-79C1EA5C5B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10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08929-1E01-4651-B4FE-3CDEF499969A}" type="datetimeFigureOut">
              <a:rPr lang="cs-CZ" smtClean="0"/>
              <a:t>22.1.2019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C8C29-A7E3-41EF-ACC2-79C1EA5C5B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56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dhurizeleznychhor.cz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82" y="332656"/>
            <a:ext cx="5194651" cy="74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339752" y="1412776"/>
            <a:ext cx="456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4. </a:t>
            </a:r>
            <a:r>
              <a:rPr lang="cs-CZ" dirty="0"/>
              <a:t>v</a:t>
            </a:r>
            <a:r>
              <a:rPr lang="cs-CZ" dirty="0" smtClean="0"/>
              <a:t>ýzva PRV MAS Podhůří Železných hor, o.p.s.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71005"/>
              </p:ext>
            </p:extLst>
          </p:nvPr>
        </p:nvGraphicFramePr>
        <p:xfrm>
          <a:off x="2165702" y="2091311"/>
          <a:ext cx="4824537" cy="4523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753"/>
                <a:gridCol w="1591005"/>
                <a:gridCol w="1952158"/>
                <a:gridCol w="864621"/>
              </a:tblGrid>
              <a:tr h="492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dirty="0">
                          <a:effectLst/>
                        </a:rPr>
                        <a:t>Číslo </a:t>
                      </a:r>
                      <a:r>
                        <a:rPr lang="cs-CZ" sz="1000" dirty="0" err="1">
                          <a:effectLst/>
                        </a:rPr>
                        <a:t>Fiche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kern="1200">
                          <a:effectLst/>
                        </a:rPr>
                        <a:t>Název Fiche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>
                          <a:effectLst/>
                        </a:rPr>
                        <a:t>Vazba Fiche na článek Nařízení EP a Rady (EU) č. 1305/2013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kern="1200">
                          <a:effectLst/>
                        </a:rPr>
                        <a:t>Alokace</a:t>
                      </a:r>
                      <a:endParaRPr lang="cs-CZ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kern="1200">
                          <a:effectLst/>
                        </a:rPr>
                        <a:t>pro 4. výzvu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/>
                </a:tc>
              </a:tr>
              <a:tr h="615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kern="1200">
                          <a:effectLst/>
                        </a:rPr>
                        <a:t>F2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>
                          <a:effectLst/>
                        </a:rPr>
                        <a:t>Pořízení moderní lesnické techniky a technologií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>
                          <a:effectLst/>
                        </a:rPr>
                        <a:t>Článek 26. Investice do lesnických technologií a zpracování lesnických produktů, jejich mobilizace a uvádění na trh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>
                          <a:effectLst/>
                        </a:rPr>
                        <a:t>409 000 Kč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 anchor="b"/>
                </a:tc>
              </a:tr>
              <a:tr h="246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kern="1200">
                          <a:effectLst/>
                        </a:rPr>
                        <a:t>F3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>
                          <a:effectLst/>
                        </a:rPr>
                        <a:t>Rekreační funkce lesa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>
                          <a:effectLst/>
                        </a:rPr>
                        <a:t>Článek 25. Neproduktivní investice v lesích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>
                          <a:effectLst/>
                        </a:rPr>
                        <a:t>99 000 Kč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 anchor="b"/>
                </a:tc>
              </a:tr>
              <a:tr h="369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kern="1200">
                          <a:effectLst/>
                        </a:rPr>
                        <a:t>F5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>
                          <a:effectLst/>
                        </a:rPr>
                        <a:t>Investice do ochrany melioračních a zpevňujících dřevin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>
                          <a:effectLst/>
                        </a:rPr>
                        <a:t>Článek 25. Investice do ochrany melioračních a zpevňujících dřevin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dirty="0">
                          <a:effectLst/>
                        </a:rPr>
                        <a:t>161 000 Kč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 anchor="b"/>
                </a:tc>
              </a:tr>
              <a:tr h="492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kern="1200" dirty="0">
                          <a:effectLst/>
                        </a:rPr>
                        <a:t>F7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dirty="0">
                          <a:effectLst/>
                        </a:rPr>
                        <a:t>Zavádění preventivních opatření v lesích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>
                          <a:effectLst/>
                        </a:rPr>
                        <a:t>Článek 24.1.a. Zavádění preventivních protipovodňových opatření v lesích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>
                          <a:effectLst/>
                        </a:rPr>
                        <a:t>200 000 Kč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 anchor="b"/>
                </a:tc>
              </a:tr>
              <a:tr h="492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kern="1200">
                          <a:effectLst/>
                        </a:rPr>
                        <a:t>F8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>
                          <a:effectLst/>
                        </a:rPr>
                        <a:t>Investice do nezemědělských činností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>
                          <a:effectLst/>
                        </a:rPr>
                        <a:t>Článek 19, odstavec 1., písmeno b) – Podpora investic na založení nebo rozvoj nezemědělských činností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>
                          <a:effectLst/>
                        </a:rPr>
                        <a:t>1 990 351 Kč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 anchor="b"/>
                </a:tc>
              </a:tr>
              <a:tr h="369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kern="1200">
                          <a:effectLst/>
                        </a:rPr>
                        <a:t>F10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>
                          <a:effectLst/>
                        </a:rPr>
                        <a:t>Zpracování a uvádění na trh zemědělských produktů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>
                          <a:effectLst/>
                        </a:rPr>
                        <a:t>Článek 17.1.b. Zpracování a uvádění na trh zemědělských produktů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>
                          <a:effectLst/>
                        </a:rPr>
                        <a:t>1 000 000 Kč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 anchor="b"/>
                </a:tc>
              </a:tr>
              <a:tr h="615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kern="1200">
                          <a:effectLst/>
                        </a:rPr>
                        <a:t>F11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>
                          <a:effectLst/>
                        </a:rPr>
                        <a:t>Horizontální a vertikální spolupráce mezi účastníky krátkých dodavatelských řetězců a místních trhů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>
                          <a:effectLst/>
                        </a:rPr>
                        <a:t>Článek 35.2.d. Horizontální a vertikální spolupráce mezi účastníky krátkých dodavatelských řetězců a místních trhů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dirty="0">
                          <a:effectLst/>
                        </a:rPr>
                        <a:t>300 000 Kč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0" marR="6627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984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82" y="332656"/>
            <a:ext cx="5194651" cy="74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2328"/>
          <a:stretch/>
        </p:blipFill>
        <p:spPr bwMode="auto">
          <a:xfrm>
            <a:off x="1547664" y="5877272"/>
            <a:ext cx="5400600" cy="6583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99592" y="134076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endParaRPr lang="cs-CZ" dirty="0" smtClean="0"/>
          </a:p>
          <a:p>
            <a:endParaRPr lang="cs-CZ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243392" cy="463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4644008" y="2276872"/>
            <a:ext cx="648072" cy="8640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0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82" y="332656"/>
            <a:ext cx="5194651" cy="74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2328"/>
          <a:stretch/>
        </p:blipFill>
        <p:spPr bwMode="auto">
          <a:xfrm>
            <a:off x="1547664" y="5877272"/>
            <a:ext cx="5400600" cy="6583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99592" y="134076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endParaRPr lang="cs-CZ" dirty="0" smtClean="0"/>
          </a:p>
          <a:p>
            <a:endParaRPr lang="cs-CZ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35" y="1268760"/>
            <a:ext cx="7751337" cy="436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4716016" y="3212976"/>
            <a:ext cx="504056" cy="9361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732240" y="314096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Vyberte správnou </a:t>
            </a:r>
            <a:r>
              <a:rPr lang="cs-CZ" dirty="0" err="1" smtClean="0">
                <a:solidFill>
                  <a:srgbClr val="FF0000"/>
                </a:solidFill>
              </a:rPr>
              <a:t>fichi</a:t>
            </a:r>
            <a:r>
              <a:rPr lang="cs-CZ" dirty="0" smtClean="0">
                <a:solidFill>
                  <a:srgbClr val="FF0000"/>
                </a:solidFill>
              </a:rPr>
              <a:t>!!!!!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31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82" y="332656"/>
            <a:ext cx="5194651" cy="74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2328"/>
          <a:stretch/>
        </p:blipFill>
        <p:spPr bwMode="auto">
          <a:xfrm>
            <a:off x="1547664" y="5877272"/>
            <a:ext cx="5400600" cy="6583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99592" y="134076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endParaRPr lang="cs-CZ" dirty="0" smtClean="0"/>
          </a:p>
          <a:p>
            <a:endParaRPr lang="cs-CZ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963361" cy="447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766165" y="1989076"/>
            <a:ext cx="19866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Stáhnu soubor do PC a vyplňuji ho </a:t>
            </a:r>
            <a:r>
              <a:rPr lang="cs-CZ" b="1" dirty="0" smtClean="0"/>
              <a:t>mimo PF</a:t>
            </a:r>
            <a:r>
              <a:rPr lang="cs-CZ" dirty="0" smtClean="0"/>
              <a:t>. Až ho mám vyplněný a mám nachystané všechny přílohy, vrátím se do PF na tuto tabulku a kliknu na „ Pokračovat v podání“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2302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82" y="332656"/>
            <a:ext cx="5194651" cy="74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2328"/>
          <a:stretch/>
        </p:blipFill>
        <p:spPr bwMode="auto">
          <a:xfrm>
            <a:off x="1547664" y="5877272"/>
            <a:ext cx="5400600" cy="6583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99592" y="1340768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endParaRPr lang="cs-CZ" dirty="0" smtClean="0"/>
          </a:p>
          <a:p>
            <a:r>
              <a:rPr lang="cs-CZ" dirty="0" smtClean="0"/>
              <a:t>Další postup je uveřejněn v souboru „ Postupy k podání žádosti“ uveřejněném na </a:t>
            </a:r>
            <a:r>
              <a:rPr lang="cs-CZ" dirty="0" smtClean="0">
                <a:hlinkClick r:id="rId4"/>
              </a:rPr>
              <a:t>www.podhurizeleznychhor.cz</a:t>
            </a:r>
            <a:r>
              <a:rPr lang="cs-CZ" dirty="0" smtClean="0"/>
              <a:t> pod Výzvou PRV č. 4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69850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82" y="332656"/>
            <a:ext cx="5194651" cy="74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2328"/>
          <a:stretch/>
        </p:blipFill>
        <p:spPr bwMode="auto">
          <a:xfrm>
            <a:off x="1547664" y="5877272"/>
            <a:ext cx="5400600" cy="6583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99592" y="285293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                                       Děkujeme za pozornost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08045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954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90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82" y="332656"/>
            <a:ext cx="5194651" cy="74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2328"/>
          <a:stretch/>
        </p:blipFill>
        <p:spPr bwMode="auto">
          <a:xfrm>
            <a:off x="1547664" y="5877272"/>
            <a:ext cx="5400600" cy="6583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67544" y="980728"/>
            <a:ext cx="8496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dirty="0" smtClean="0"/>
              <a:t>Přístup na Portál farmáře – na SZIF – HB nebo kterýkoliv jiný</a:t>
            </a:r>
          </a:p>
          <a:p>
            <a:pPr marL="342900" indent="-342900">
              <a:buAutoNum type="arabicParenR"/>
            </a:pPr>
            <a:endParaRPr lang="cs-CZ" dirty="0" smtClean="0"/>
          </a:p>
          <a:p>
            <a:pPr marL="342900" indent="-342900">
              <a:buAutoNum type="arabicParenR"/>
            </a:pPr>
            <a:r>
              <a:rPr lang="cs-CZ" b="1" dirty="0" smtClean="0"/>
              <a:t>Důkladně se seznámit s Pravidly</a:t>
            </a:r>
            <a:r>
              <a:rPr lang="cs-CZ" dirty="0" smtClean="0"/>
              <a:t>!!!!!! Čtěte i poznámky pod čarou!!!!</a:t>
            </a:r>
            <a:endParaRPr lang="cs-CZ" dirty="0"/>
          </a:p>
          <a:p>
            <a:r>
              <a:rPr lang="cs-CZ" dirty="0" smtClean="0"/>
              <a:t>Pravidla jsou členěna na části:</a:t>
            </a:r>
          </a:p>
          <a:p>
            <a:endParaRPr lang="cs-CZ" dirty="0" smtClean="0"/>
          </a:p>
          <a:p>
            <a:r>
              <a:rPr lang="cs-CZ" dirty="0" smtClean="0"/>
              <a:t>A. Obecné podmínky – zejména str. 13 – Žádost o dotaci a 17 – Způsobilé výdaje </a:t>
            </a:r>
          </a:p>
          <a:p>
            <a:r>
              <a:rPr lang="cs-CZ" dirty="0" smtClean="0"/>
              <a:t>B. Společné podmínky – přečíst celé</a:t>
            </a:r>
          </a:p>
          <a:p>
            <a:r>
              <a:rPr lang="cs-CZ" dirty="0" smtClean="0"/>
              <a:t>C. Specifické články – přečíst ten, který se týká dotyčné </a:t>
            </a:r>
            <a:r>
              <a:rPr lang="cs-CZ" dirty="0" err="1" smtClean="0"/>
              <a:t>fiche</a:t>
            </a:r>
            <a:r>
              <a:rPr lang="cs-CZ" dirty="0" smtClean="0"/>
              <a:t> ( viz předchozí strana). Pozor, aby definice žadatele a oblasti podpory odpovídaly dané </a:t>
            </a:r>
            <a:r>
              <a:rPr lang="cs-CZ" dirty="0" err="1" smtClean="0"/>
              <a:t>fichi</a:t>
            </a:r>
            <a:r>
              <a:rPr lang="cs-CZ" dirty="0" smtClean="0"/>
              <a:t> ( ať nežádáte v jiné </a:t>
            </a:r>
            <a:r>
              <a:rPr lang="cs-CZ" dirty="0" err="1" smtClean="0"/>
              <a:t>fichi</a:t>
            </a:r>
            <a:r>
              <a:rPr lang="cs-CZ" dirty="0" smtClean="0"/>
              <a:t> – projekt se vyřadí)</a:t>
            </a:r>
          </a:p>
          <a:p>
            <a:r>
              <a:rPr lang="cs-CZ" dirty="0" smtClean="0"/>
              <a:t>D. Přílohy – nastudovat ty, na které se odvolává text z předchozích kapitol</a:t>
            </a:r>
          </a:p>
          <a:p>
            <a:pPr marL="342900" indent="-342900">
              <a:buAutoNum type="arabicParenR"/>
            </a:pPr>
            <a:endParaRPr lang="cs-CZ" dirty="0" smtClean="0"/>
          </a:p>
          <a:p>
            <a:pPr marL="342900" indent="-342900">
              <a:buAutoNum type="arabicParenR" startAt="3"/>
            </a:pPr>
            <a:r>
              <a:rPr lang="cs-CZ" dirty="0" smtClean="0"/>
              <a:t>Vyplnit </a:t>
            </a:r>
            <a:r>
              <a:rPr lang="cs-CZ" b="1" dirty="0" smtClean="0"/>
              <a:t>včas</a:t>
            </a:r>
            <a:r>
              <a:rPr lang="cs-CZ" dirty="0" smtClean="0"/>
              <a:t> Žádost a povinné přílohy – menu nahoře ve formuláři je </a:t>
            </a:r>
          </a:p>
          <a:p>
            <a:r>
              <a:rPr lang="cs-CZ" dirty="0"/>
              <a:t> </a:t>
            </a:r>
            <a:r>
              <a:rPr lang="cs-CZ" dirty="0" smtClean="0"/>
              <a:t>      </a:t>
            </a:r>
            <a:r>
              <a:rPr lang="cs-CZ" dirty="0" err="1" smtClean="0"/>
              <a:t>rozklikatelné</a:t>
            </a:r>
            <a:r>
              <a:rPr lang="cs-CZ" dirty="0" smtClean="0"/>
              <a:t>, slouží jako pomůcka</a:t>
            </a:r>
          </a:p>
          <a:p>
            <a:endParaRPr lang="cs-CZ" dirty="0" smtClean="0"/>
          </a:p>
          <a:p>
            <a:r>
              <a:rPr lang="cs-CZ" dirty="0" smtClean="0"/>
              <a:t>4) Když si nebudete jisti některými pojmy – kontaktujte MAS – dotážeme se v </a:t>
            </a:r>
          </a:p>
          <a:p>
            <a:r>
              <a:rPr lang="cs-CZ" dirty="0"/>
              <a:t> </a:t>
            </a:r>
            <a:r>
              <a:rPr lang="cs-CZ" dirty="0" smtClean="0"/>
              <a:t>    Praze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7255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82" y="332656"/>
            <a:ext cx="5194651" cy="74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2328"/>
          <a:stretch/>
        </p:blipFill>
        <p:spPr bwMode="auto">
          <a:xfrm>
            <a:off x="1547664" y="5877272"/>
            <a:ext cx="5400600" cy="6583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99592" y="1340768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5) U souborů stahovaných z Portálu farmáře je často nutné soubor uložit a pak až otevřít. Jinak to nejde. Stejně tak je nutné uložit </a:t>
            </a:r>
            <a:r>
              <a:rPr lang="cs-CZ" dirty="0" err="1" smtClean="0"/>
              <a:t>fiche</a:t>
            </a:r>
            <a:r>
              <a:rPr lang="cs-CZ" dirty="0" smtClean="0"/>
              <a:t> stahované z našich stránek.</a:t>
            </a:r>
          </a:p>
          <a:p>
            <a:endParaRPr lang="cs-CZ" dirty="0"/>
          </a:p>
          <a:p>
            <a:r>
              <a:rPr lang="cs-CZ" dirty="0" smtClean="0"/>
              <a:t>6) </a:t>
            </a:r>
            <a:r>
              <a:rPr lang="cs-CZ" b="1" dirty="0" smtClean="0"/>
              <a:t>Nepotřebujete elektronický podpis </a:t>
            </a:r>
            <a:r>
              <a:rPr lang="cs-CZ" dirty="0" smtClean="0"/>
              <a:t>( ten má MAS) – klikáte na „Pokračujte s elektronickým podpisem“</a:t>
            </a:r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11230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82" y="332656"/>
            <a:ext cx="5194651" cy="74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2328"/>
          <a:stretch/>
        </p:blipFill>
        <p:spPr bwMode="auto">
          <a:xfrm>
            <a:off x="1547664" y="5877272"/>
            <a:ext cx="5400600" cy="6583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99592" y="1333636"/>
            <a:ext cx="74168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Životní cyklus žádosti </a:t>
            </a:r>
            <a:r>
              <a:rPr lang="cs-CZ" dirty="0" smtClean="0"/>
              <a:t>– detailně popsán v Pravidlech str. 13 a dál</a:t>
            </a:r>
          </a:p>
          <a:p>
            <a:endParaRPr lang="cs-CZ" dirty="0"/>
          </a:p>
          <a:p>
            <a:pPr marL="342900" indent="-342900">
              <a:buAutoNum type="arabicParenR"/>
            </a:pPr>
            <a:r>
              <a:rPr lang="cs-CZ" dirty="0" smtClean="0"/>
              <a:t>Předložení do 20.2.2019 přes PF</a:t>
            </a:r>
          </a:p>
          <a:p>
            <a:pPr marL="342900" indent="-342900">
              <a:buAutoNum type="arabicParenR"/>
            </a:pPr>
            <a:r>
              <a:rPr lang="cs-CZ" dirty="0" smtClean="0"/>
              <a:t>Registrace na SZIF do 18.4.2019 – v mezičase budete vyzváni k opravě Žádosti ( e-mailem) a bude provedeno hodnocení ze strany MAS. Kdy Vám oznámíme , zda byl Váš projekt vybrán ( e-mailem). Registrovat na SZIF budou jen ti, kteří budou vybráni MAS</a:t>
            </a:r>
          </a:p>
          <a:p>
            <a:pPr marL="342900" indent="-342900">
              <a:buAutoNum type="arabicParenR"/>
            </a:pPr>
            <a:r>
              <a:rPr lang="cs-CZ" dirty="0" smtClean="0"/>
              <a:t>Ti, kteří budou provádět výběrové řízení musí </a:t>
            </a:r>
            <a:r>
              <a:rPr lang="cs-CZ" b="1" dirty="0" smtClean="0"/>
              <a:t>do 63 dnů (20.6.) </a:t>
            </a:r>
            <a:r>
              <a:rPr lang="cs-CZ" dirty="0" smtClean="0"/>
              <a:t>toto výběrové řízení provést a musí je doplnit do žádosti a předložit na MAS, poté co je </a:t>
            </a:r>
            <a:r>
              <a:rPr lang="cs-CZ" dirty="0"/>
              <a:t>M</a:t>
            </a:r>
            <a:r>
              <a:rPr lang="cs-CZ" dirty="0" smtClean="0"/>
              <a:t>AS </a:t>
            </a:r>
            <a:r>
              <a:rPr lang="cs-CZ" dirty="0" smtClean="0"/>
              <a:t>potvrdí, </a:t>
            </a:r>
            <a:r>
              <a:rPr lang="cs-CZ" dirty="0" smtClean="0"/>
              <a:t>je přes PF předloží RO SZIF</a:t>
            </a:r>
          </a:p>
          <a:p>
            <a:pPr marL="342900" indent="-342900">
              <a:buAutoNum type="arabicParenR"/>
            </a:pPr>
            <a:r>
              <a:rPr lang="cs-CZ" dirty="0" smtClean="0"/>
              <a:t>V následujících měsících budou osloveni ze SZIF k dalšímu doplnění – každé doplnění verifikuje MAS ( komunikace e-mailem)</a:t>
            </a:r>
          </a:p>
          <a:p>
            <a:pPr marL="342900" indent="-342900">
              <a:buAutoNum type="arabicParenR"/>
            </a:pPr>
            <a:r>
              <a:rPr lang="cs-CZ" dirty="0" smtClean="0"/>
              <a:t>Úspěšní budou pozváni k podpisu dohody do Brna</a:t>
            </a:r>
          </a:p>
          <a:p>
            <a:pPr marL="342900" indent="-342900">
              <a:buAutoNum type="arabicParenR"/>
            </a:pPr>
            <a:r>
              <a:rPr lang="cs-CZ" dirty="0" smtClean="0"/>
              <a:t>Žádost o platbu – speciální formulář – opět nutné zaslat MAS k verifikaci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6635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82" y="332656"/>
            <a:ext cx="5194651" cy="74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2328"/>
          <a:stretch/>
        </p:blipFill>
        <p:spPr bwMode="auto">
          <a:xfrm>
            <a:off x="1547664" y="5877272"/>
            <a:ext cx="5400600" cy="6583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99592" y="1340768"/>
            <a:ext cx="74168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Důležitá upozornění:</a:t>
            </a:r>
          </a:p>
          <a:p>
            <a:endParaRPr lang="cs-CZ" dirty="0"/>
          </a:p>
          <a:p>
            <a:pPr marL="342900" indent="-342900">
              <a:buAutoNum type="arabicParenR"/>
            </a:pPr>
            <a:r>
              <a:rPr lang="cs-CZ" dirty="0" smtClean="0"/>
              <a:t>Pozor na přílohy – nastudujte v pravidlech, které se vás týkají </a:t>
            </a:r>
            <a:r>
              <a:rPr lang="cs-CZ" b="1" dirty="0" smtClean="0"/>
              <a:t>při </a:t>
            </a:r>
            <a:r>
              <a:rPr lang="cs-CZ" b="1" dirty="0" smtClean="0"/>
              <a:t>podání</a:t>
            </a:r>
          </a:p>
          <a:p>
            <a:r>
              <a:rPr lang="cs-CZ" b="1" dirty="0" smtClean="0"/>
              <a:t>žádosti</a:t>
            </a:r>
            <a:r>
              <a:rPr lang="cs-CZ" dirty="0" smtClean="0"/>
              <a:t>– </a:t>
            </a:r>
            <a:r>
              <a:rPr lang="cs-CZ" b="1" dirty="0" smtClean="0"/>
              <a:t>seznam příloh je rozdělen do dvou kapitol</a:t>
            </a:r>
            <a:r>
              <a:rPr lang="cs-CZ" dirty="0" smtClean="0"/>
              <a:t> – </a:t>
            </a:r>
            <a:r>
              <a:rPr lang="cs-CZ" b="1" dirty="0" smtClean="0"/>
              <a:t>B. (společná ustanovení – str. 30) a C. (specifické články – str. dle typu </a:t>
            </a:r>
            <a:r>
              <a:rPr lang="cs-CZ" b="1" dirty="0" err="1" smtClean="0"/>
              <a:t>fiche</a:t>
            </a:r>
            <a:r>
              <a:rPr lang="cs-CZ" b="1" dirty="0" smtClean="0"/>
              <a:t>). </a:t>
            </a:r>
            <a:r>
              <a:rPr lang="cs-CZ" dirty="0" smtClean="0"/>
              <a:t>Jsou uvedeny i přílohy, které budete předkládat při podpisu dohody a při žádosti o platbu – tyto při podání žádosti o dotaci nepotřebujete, ale nastudujte je, ať Vás pak nepřekvapí</a:t>
            </a:r>
          </a:p>
          <a:p>
            <a:pPr marL="342900" indent="-342900">
              <a:buAutoNum type="arabicParenR"/>
            </a:pPr>
            <a:endParaRPr lang="cs-CZ" dirty="0" smtClean="0"/>
          </a:p>
          <a:p>
            <a:r>
              <a:rPr lang="cs-CZ" dirty="0" smtClean="0"/>
              <a:t>2) </a:t>
            </a:r>
            <a:r>
              <a:rPr lang="cs-CZ" dirty="0" smtClean="0"/>
              <a:t>  Pozor </a:t>
            </a:r>
            <a:r>
              <a:rPr lang="cs-CZ" dirty="0" smtClean="0"/>
              <a:t>na přílohu „Prohlášení o zařazení do kategorie podniku“ u </a:t>
            </a:r>
            <a:r>
              <a:rPr lang="cs-CZ" dirty="0" err="1" smtClean="0"/>
              <a:t>fichí</a:t>
            </a:r>
            <a:r>
              <a:rPr lang="cs-CZ" dirty="0" smtClean="0"/>
              <a:t>, </a:t>
            </a:r>
            <a:r>
              <a:rPr lang="cs-CZ" dirty="0" smtClean="0"/>
              <a:t>které </a:t>
            </a:r>
            <a:r>
              <a:rPr lang="cs-CZ" dirty="0" smtClean="0"/>
              <a:t>jsou v režimu </a:t>
            </a:r>
            <a:r>
              <a:rPr lang="cs-CZ" i="1" dirty="0" smtClean="0"/>
              <a:t>de </a:t>
            </a:r>
            <a:r>
              <a:rPr lang="cs-CZ" i="1" dirty="0" err="1" smtClean="0"/>
              <a:t>minimis</a:t>
            </a:r>
            <a:r>
              <a:rPr lang="cs-CZ" i="1" dirty="0" smtClean="0"/>
              <a:t> </a:t>
            </a:r>
            <a:r>
              <a:rPr lang="cs-CZ" dirty="0" smtClean="0"/>
              <a:t>– název je zavádějící – jedná se o prohlášení o propojenosti podniků, které sleduje, zda nemají propojené podniky překročenou hranici </a:t>
            </a:r>
            <a:r>
              <a:rPr lang="cs-CZ" i="1" dirty="0" smtClean="0"/>
              <a:t>de-</a:t>
            </a:r>
            <a:r>
              <a:rPr lang="cs-CZ" i="1" dirty="0" err="1" smtClean="0"/>
              <a:t>minimis</a:t>
            </a:r>
            <a:r>
              <a:rPr lang="cs-CZ" dirty="0" smtClean="0"/>
              <a:t>, která se u některých  </a:t>
            </a:r>
            <a:r>
              <a:rPr lang="cs-CZ" dirty="0" err="1" smtClean="0"/>
              <a:t>fichí</a:t>
            </a:r>
            <a:r>
              <a:rPr lang="cs-CZ" dirty="0" smtClean="0"/>
              <a:t> sleduje. Tato příloha je povinná!!!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7758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82" y="332656"/>
            <a:ext cx="5194651" cy="74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2328"/>
          <a:stretch/>
        </p:blipFill>
        <p:spPr bwMode="auto">
          <a:xfrm>
            <a:off x="1547664" y="5877272"/>
            <a:ext cx="5400600" cy="6583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55360" cy="447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6228184" y="1124744"/>
            <a:ext cx="648072" cy="10801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53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82" y="332656"/>
            <a:ext cx="5194651" cy="74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2328"/>
          <a:stretch/>
        </p:blipFill>
        <p:spPr bwMode="auto">
          <a:xfrm>
            <a:off x="1547664" y="5877272"/>
            <a:ext cx="5400600" cy="6583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99592" y="134076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13239"/>
            <a:ext cx="7809796" cy="439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2843808" y="1916832"/>
            <a:ext cx="576064" cy="8640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01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82" y="332656"/>
            <a:ext cx="5194651" cy="74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2328"/>
          <a:stretch/>
        </p:blipFill>
        <p:spPr bwMode="auto">
          <a:xfrm>
            <a:off x="1547664" y="5877272"/>
            <a:ext cx="5400600" cy="6583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99592" y="134076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endParaRPr lang="cs-CZ" dirty="0" smtClean="0"/>
          </a:p>
          <a:p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8" y="1484784"/>
            <a:ext cx="7163272" cy="402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2915816" y="1700808"/>
            <a:ext cx="720080" cy="13681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12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82" y="332656"/>
            <a:ext cx="5194651" cy="74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2328"/>
          <a:stretch/>
        </p:blipFill>
        <p:spPr bwMode="auto">
          <a:xfrm>
            <a:off x="1547664" y="5877272"/>
            <a:ext cx="5400600" cy="6583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99592" y="134076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endParaRPr lang="cs-CZ" dirty="0" smtClean="0"/>
          </a:p>
          <a:p>
            <a:endParaRPr 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4591"/>
            <a:ext cx="8394171" cy="472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2627784" y="2266474"/>
            <a:ext cx="504056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9385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740</Words>
  <Application>Microsoft Office PowerPoint</Application>
  <PresentationFormat>Předvádění na obrazovce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Prezentace aplikace PowerPoint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Dell</dc:creator>
  <cp:lastModifiedBy>Dell</cp:lastModifiedBy>
  <cp:revision>15</cp:revision>
  <dcterms:created xsi:type="dcterms:W3CDTF">2019-01-16T12:22:24Z</dcterms:created>
  <dcterms:modified xsi:type="dcterms:W3CDTF">2019-01-22T13:09:00Z</dcterms:modified>
</cp:coreProperties>
</file>