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82"/>
  </p:notesMasterIdLst>
  <p:handoutMasterIdLst>
    <p:handoutMasterId r:id="rId83"/>
  </p:handoutMasterIdLst>
  <p:sldIdLst>
    <p:sldId id="256" r:id="rId2"/>
    <p:sldId id="464" r:id="rId3"/>
    <p:sldId id="465" r:id="rId4"/>
    <p:sldId id="466" r:id="rId5"/>
    <p:sldId id="467"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 id="485" r:id="rId24"/>
    <p:sldId id="486" r:id="rId25"/>
    <p:sldId id="487" r:id="rId26"/>
    <p:sldId id="488" r:id="rId27"/>
    <p:sldId id="489" r:id="rId28"/>
    <p:sldId id="490" r:id="rId29"/>
    <p:sldId id="491" r:id="rId30"/>
    <p:sldId id="492" r:id="rId31"/>
    <p:sldId id="493" r:id="rId32"/>
    <p:sldId id="494" r:id="rId33"/>
    <p:sldId id="495" r:id="rId34"/>
    <p:sldId id="496" r:id="rId35"/>
    <p:sldId id="497" r:id="rId36"/>
    <p:sldId id="498" r:id="rId37"/>
    <p:sldId id="499" r:id="rId38"/>
    <p:sldId id="500" r:id="rId39"/>
    <p:sldId id="501" r:id="rId40"/>
    <p:sldId id="538" r:id="rId41"/>
    <p:sldId id="503" r:id="rId42"/>
    <p:sldId id="504" r:id="rId43"/>
    <p:sldId id="505" r:id="rId44"/>
    <p:sldId id="506" r:id="rId45"/>
    <p:sldId id="507" r:id="rId46"/>
    <p:sldId id="508" r:id="rId47"/>
    <p:sldId id="509" r:id="rId48"/>
    <p:sldId id="539" r:id="rId49"/>
    <p:sldId id="511" r:id="rId50"/>
    <p:sldId id="512" r:id="rId51"/>
    <p:sldId id="513" r:id="rId52"/>
    <p:sldId id="462" r:id="rId53"/>
    <p:sldId id="366" r:id="rId54"/>
    <p:sldId id="367" r:id="rId55"/>
    <p:sldId id="368" r:id="rId56"/>
    <p:sldId id="369" r:id="rId57"/>
    <p:sldId id="370" r:id="rId58"/>
    <p:sldId id="371" r:id="rId59"/>
    <p:sldId id="372" r:id="rId60"/>
    <p:sldId id="373" r:id="rId61"/>
    <p:sldId id="374" r:id="rId62"/>
    <p:sldId id="375" r:id="rId63"/>
    <p:sldId id="376" r:id="rId64"/>
    <p:sldId id="378" r:id="rId65"/>
    <p:sldId id="379" r:id="rId66"/>
    <p:sldId id="380" r:id="rId67"/>
    <p:sldId id="381" r:id="rId68"/>
    <p:sldId id="382" r:id="rId69"/>
    <p:sldId id="524" r:id="rId70"/>
    <p:sldId id="444" r:id="rId71"/>
    <p:sldId id="445" r:id="rId72"/>
    <p:sldId id="446" r:id="rId73"/>
    <p:sldId id="447" r:id="rId74"/>
    <p:sldId id="448" r:id="rId75"/>
    <p:sldId id="450" r:id="rId76"/>
    <p:sldId id="449" r:id="rId77"/>
    <p:sldId id="451" r:id="rId78"/>
    <p:sldId id="393" r:id="rId79"/>
    <p:sldId id="452" r:id="rId80"/>
    <p:sldId id="461" r:id="rId81"/>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81529" autoAdjust="0"/>
  </p:normalViewPr>
  <p:slideViewPr>
    <p:cSldViewPr showGuides="1">
      <p:cViewPr>
        <p:scale>
          <a:sx n="70" d="100"/>
          <a:sy n="70" d="100"/>
        </p:scale>
        <p:origin x="-1638" y="336"/>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0F838C8-DDE3-416C-8D96-B17DB27981F3}" type="datetimeFigureOut">
              <a:rPr lang="cs-CZ" smtClean="0"/>
              <a:t>12.6.2017</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BB40A2-CA55-434D-AC0F-0AE141699B4D}" type="slidenum">
              <a:rPr lang="cs-CZ" smtClean="0"/>
              <a:t>‹#›</a:t>
            </a:fld>
            <a:endParaRPr lang="cs-CZ"/>
          </a:p>
        </p:txBody>
      </p:sp>
    </p:spTree>
    <p:extLst>
      <p:ext uri="{BB962C8B-B14F-4D97-AF65-F5344CB8AC3E}">
        <p14:creationId xmlns:p14="http://schemas.microsoft.com/office/powerpoint/2010/main" val="434924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t>12.6.2017</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a:t>
            </a:fld>
            <a:endParaRPr lang="cs-CZ" dirty="0"/>
          </a:p>
        </p:txBody>
      </p:sp>
    </p:spTree>
    <p:extLst>
      <p:ext uri="{BB962C8B-B14F-4D97-AF65-F5344CB8AC3E}">
        <p14:creationId xmlns:p14="http://schemas.microsoft.com/office/powerpoint/2010/main" val="267113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Prostředí</a:t>
            </a:r>
            <a:r>
              <a:rPr lang="cs-CZ" baseline="0" dirty="0" smtClean="0"/>
              <a:t> </a:t>
            </a:r>
            <a:r>
              <a:rPr lang="cs-CZ" dirty="0" smtClean="0"/>
              <a:t>MS2014+ má 2 části:</a:t>
            </a:r>
          </a:p>
          <a:p>
            <a:pPr lvl="1"/>
            <a:r>
              <a:rPr lang="cs-CZ" dirty="0" smtClean="0"/>
              <a:t>1. Pro externí uživatele: IS KP14+ (do externích patří žadatelé/příjemci, externí hodnotitelé)</a:t>
            </a:r>
          </a:p>
          <a:p>
            <a:pPr lvl="1"/>
            <a:r>
              <a:rPr lang="cs-CZ" dirty="0" smtClean="0"/>
              <a:t>2.</a:t>
            </a:r>
            <a:r>
              <a:rPr lang="cs-CZ" baseline="0" dirty="0" smtClean="0"/>
              <a:t> </a:t>
            </a:r>
            <a:r>
              <a:rPr lang="cs-CZ" dirty="0" smtClean="0"/>
              <a:t>Pro interní uživatele: CSSF14+ </a:t>
            </a:r>
          </a:p>
          <a:p>
            <a:r>
              <a:rPr lang="cs-CZ" dirty="0" smtClean="0"/>
              <a:t>Do IS KP14+ se lze registrovat bez překážek, CSSF14+ je pouze pro absolventy školení - před přidělením přístupu MMR ověřuje vazbu osoby na daný OP</a:t>
            </a:r>
          </a:p>
          <a:p>
            <a:endParaRPr lang="cs-CZ" dirty="0" smtClean="0"/>
          </a:p>
          <a:p>
            <a:r>
              <a:rPr lang="cs-CZ" dirty="0" smtClean="0"/>
              <a:t>Pro oboje existují vždy:</a:t>
            </a:r>
          </a:p>
          <a:p>
            <a:pPr lvl="1"/>
            <a:r>
              <a:rPr lang="cs-CZ" dirty="0" smtClean="0"/>
              <a:t>1. Ostré prostředí</a:t>
            </a:r>
          </a:p>
          <a:p>
            <a:pPr lvl="1"/>
            <a:r>
              <a:rPr lang="cs-CZ" dirty="0" smtClean="0"/>
              <a:t>2. Referenční (mělo by kopírovat ostrou verzi, slouží pro simulaci ze strany ŘO aj.)</a:t>
            </a:r>
          </a:p>
          <a:p>
            <a:pPr lvl="1"/>
            <a:r>
              <a:rPr lang="cs-CZ" dirty="0" smtClean="0"/>
              <a:t>3. Testovací (slouží k přípravě rozvoje – před nasazením na referenční a ostrou)</a:t>
            </a:r>
          </a:p>
          <a:p>
            <a:pPr lvl="1"/>
            <a:endParaRPr lang="cs-CZ" dirty="0" smtClean="0"/>
          </a:p>
          <a:p>
            <a:pPr lvl="1"/>
            <a:r>
              <a:rPr lang="cs-CZ" dirty="0" smtClean="0"/>
              <a:t>Registrace uživatelů IS KP14+</a:t>
            </a:r>
          </a:p>
          <a:p>
            <a:r>
              <a:rPr lang="cs-CZ" dirty="0" smtClean="0"/>
              <a:t>Vyplnění: Jméno, Příjmení, Datum narození, E-mail, Telefon, Heslo </a:t>
            </a:r>
          </a:p>
          <a:p>
            <a:r>
              <a:rPr lang="cs-CZ" dirty="0" smtClean="0"/>
              <a:t>Systém zašle kód na zadané telefonní číslo</a:t>
            </a:r>
          </a:p>
          <a:p>
            <a:r>
              <a:rPr lang="cs-CZ" dirty="0" smtClean="0"/>
              <a:t>Po zadání kódu z SMS zprávy do registračního formuláře v IS KP14+ dochází k zaslání aktivačního linku na e-mail</a:t>
            </a:r>
          </a:p>
          <a:p>
            <a:r>
              <a:rPr lang="cs-CZ" dirty="0" smtClean="0"/>
              <a:t>Po kliknutí na aktivační link zasílá systém na email uživatelské jméno (vychází z jména a příjmení)</a:t>
            </a:r>
          </a:p>
          <a:p>
            <a:pPr lvl="1"/>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12</a:t>
            </a:fld>
            <a:endParaRPr lang="cs-CZ"/>
          </a:p>
        </p:txBody>
      </p:sp>
    </p:spTree>
    <p:extLst>
      <p:ext uri="{BB962C8B-B14F-4D97-AF65-F5344CB8AC3E}">
        <p14:creationId xmlns:p14="http://schemas.microsoft.com/office/powerpoint/2010/main" val="729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13</a:t>
            </a:fld>
            <a:endParaRPr lang="cs-CZ"/>
          </a:p>
        </p:txBody>
      </p:sp>
    </p:spTree>
    <p:extLst>
      <p:ext uri="{BB962C8B-B14F-4D97-AF65-F5344CB8AC3E}">
        <p14:creationId xmlns:p14="http://schemas.microsoft.com/office/powerpoint/2010/main" val="358719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smtClean="0"/>
              <a:t>Žadatel musí jít vždy přes výzvu ŘO a konkrétní výzvu MAS volí až na žádosti.</a:t>
            </a:r>
          </a:p>
          <a:p>
            <a:r>
              <a:rPr lang="cs-CZ" baseline="0" dirty="0" smtClean="0"/>
              <a:t>Žadatel – Operační program – Výzva ŘO – otevře se nová žádost – a zde na záložce výzvy MAS vyberete konkrétní výzvu MAS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14</a:t>
            </a:fld>
            <a:endParaRPr lang="cs-CZ"/>
          </a:p>
        </p:txBody>
      </p:sp>
    </p:spTree>
    <p:extLst>
      <p:ext uri="{BB962C8B-B14F-4D97-AF65-F5344CB8AC3E}">
        <p14:creationId xmlns:p14="http://schemas.microsoft.com/office/powerpoint/2010/main" val="344862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15</a:t>
            </a:fld>
            <a:endParaRPr lang="cs-CZ"/>
          </a:p>
        </p:txBody>
      </p:sp>
    </p:spTree>
    <p:extLst>
      <p:ext uri="{BB962C8B-B14F-4D97-AF65-F5344CB8AC3E}">
        <p14:creationId xmlns:p14="http://schemas.microsoft.com/office/powerpoint/2010/main" val="408517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Pořadí vyplňování záložek není zcela individuální, u některých je nejprve nutné vyplnit nadřazený údaj v jiné části žádosti o podporu (do té doby je záložka šedě podbarvená). </a:t>
            </a:r>
          </a:p>
          <a:p>
            <a:r>
              <a:rPr lang="cs-CZ" dirty="0" smtClean="0"/>
              <a:t>Role uživatelů IS KP14+ ve vztahu k projektu:</a:t>
            </a:r>
            <a:r>
              <a:rPr lang="cs-CZ" baseline="0" dirty="0" smtClean="0"/>
              <a:t> </a:t>
            </a:r>
            <a:r>
              <a:rPr lang="cs-CZ" dirty="0" smtClean="0"/>
              <a:t>Editor,</a:t>
            </a:r>
            <a:r>
              <a:rPr lang="cs-CZ" baseline="0" dirty="0" smtClean="0"/>
              <a:t> </a:t>
            </a:r>
            <a:r>
              <a:rPr lang="cs-CZ" dirty="0" smtClean="0"/>
              <a:t>Čtenář,</a:t>
            </a:r>
            <a:r>
              <a:rPr lang="cs-CZ" baseline="0" dirty="0" smtClean="0"/>
              <a:t> </a:t>
            </a:r>
            <a:r>
              <a:rPr lang="cs-CZ" dirty="0" smtClean="0"/>
              <a:t>Signatář</a:t>
            </a:r>
            <a:r>
              <a:rPr lang="cs-CZ" baseline="0" dirty="0" smtClean="0"/>
              <a:t> </a:t>
            </a:r>
            <a:r>
              <a:rPr lang="cs-CZ" dirty="0" smtClean="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smtClean="0"/>
              <a:t>Není možné přidělit přístup někomu, kdo pro IS KP14+ neexistuje.</a:t>
            </a:r>
          </a:p>
          <a:p>
            <a:r>
              <a:rPr lang="cs-CZ" dirty="0" smtClean="0"/>
              <a:t>Správce přístupů je vždy jedním z editorů.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16</a:t>
            </a:fld>
            <a:endParaRPr lang="cs-CZ"/>
          </a:p>
        </p:txBody>
      </p:sp>
    </p:spTree>
    <p:extLst>
      <p:ext uri="{BB962C8B-B14F-4D97-AF65-F5344CB8AC3E}">
        <p14:creationId xmlns:p14="http://schemas.microsoft.com/office/powerpoint/2010/main" val="242733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Zkrácený název projektu </a:t>
            </a:r>
            <a:r>
              <a:rPr lang="cs-CZ" dirty="0" smtClean="0"/>
              <a:t>– Identifikační údaj sloužící k základní orientaci v systému</a:t>
            </a:r>
          </a:p>
          <a:p>
            <a:r>
              <a:rPr lang="cs-CZ" b="1" dirty="0" smtClean="0"/>
              <a:t>Typ podání </a:t>
            </a:r>
            <a:r>
              <a:rPr lang="cs-CZ" dirty="0" smtClean="0"/>
              <a:t>– Automatické x Ruční</a:t>
            </a:r>
          </a:p>
          <a:p>
            <a:pPr lvl="1"/>
            <a:r>
              <a:rPr lang="cs-CZ" dirty="0" smtClean="0"/>
              <a:t>Automatické – automaticky po podpisu signatáře/ů</a:t>
            </a:r>
          </a:p>
          <a:p>
            <a:pPr lvl="1"/>
            <a:r>
              <a:rPr lang="cs-CZ" dirty="0" smtClean="0"/>
              <a:t>Ruční – aktivní účast žadatele přes tlačítko </a:t>
            </a:r>
            <a:r>
              <a:rPr lang="pl-PL" dirty="0" smtClean="0"/>
              <a:t>Podat žádost, které se vygeneruje po podpisu žádosti </a:t>
            </a:r>
          </a:p>
          <a:p>
            <a:r>
              <a:rPr lang="cs-CZ" b="1" dirty="0" smtClean="0"/>
              <a:t>Způsob jednání</a:t>
            </a:r>
            <a:r>
              <a:rPr lang="cs-CZ" dirty="0" smtClean="0"/>
              <a:t> – nastavení pravidla pro podpis žádosti, provazba se záložkou Přístup k projektu (určení rolí)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17</a:t>
            </a:fld>
            <a:endParaRPr lang="cs-CZ"/>
          </a:p>
        </p:txBody>
      </p:sp>
    </p:spTree>
    <p:extLst>
      <p:ext uri="{BB962C8B-B14F-4D97-AF65-F5344CB8AC3E}">
        <p14:creationId xmlns:p14="http://schemas.microsoft.com/office/powerpoint/2010/main" val="296343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smtClean="0"/>
              <a:t>Název projektu </a:t>
            </a:r>
          </a:p>
          <a:p>
            <a:r>
              <a:rPr lang="cs-CZ" b="1" dirty="0" smtClean="0"/>
              <a:t>Anotace projektu </a:t>
            </a:r>
            <a:r>
              <a:rPr lang="cs-CZ" dirty="0" smtClean="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smtClean="0"/>
              <a:t> zobrazuje se na začátku žádosti</a:t>
            </a:r>
          </a:p>
          <a:p>
            <a:pPr>
              <a:spcBef>
                <a:spcPts val="375"/>
              </a:spcBef>
              <a:buClr>
                <a:srgbClr val="000000"/>
              </a:buClr>
              <a:buSzPct val="100000"/>
              <a:buFont typeface="Wingdings" panose="05000000000000000000" pitchFamily="2" charset="2"/>
              <a:buChar char=""/>
              <a:defRPr/>
            </a:pPr>
            <a:r>
              <a:rPr lang="cs-CZ" altLang="cs-CZ" dirty="0" smtClean="0"/>
              <a:t> projekt v kostce, souhrnný obraz</a:t>
            </a:r>
          </a:p>
          <a:p>
            <a:pPr>
              <a:spcBef>
                <a:spcPts val="375"/>
              </a:spcBef>
              <a:buClr>
                <a:srgbClr val="000000"/>
              </a:buClr>
              <a:buSzPct val="100000"/>
              <a:buFont typeface="Wingdings" panose="05000000000000000000" pitchFamily="2" charset="2"/>
              <a:buChar char=""/>
              <a:defRPr/>
            </a:pPr>
            <a:r>
              <a:rPr lang="cs-CZ" altLang="cs-CZ" dirty="0" smtClean="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smtClean="0"/>
              <a:t> úvodní informace pro hodnotitele</a:t>
            </a:r>
          </a:p>
          <a:p>
            <a:pPr>
              <a:spcBef>
                <a:spcPts val="375"/>
              </a:spcBef>
              <a:buClr>
                <a:srgbClr val="000000"/>
              </a:buClr>
              <a:buSzPct val="100000"/>
              <a:buFont typeface="Wingdings" panose="05000000000000000000" pitchFamily="2" charset="2"/>
              <a:buChar char=""/>
              <a:defRPr/>
            </a:pPr>
            <a:r>
              <a:rPr lang="cs-CZ" altLang="cs-CZ" dirty="0" smtClean="0"/>
              <a:t> co, kdo, jak, proč, jak dlouho, za kolik</a:t>
            </a:r>
          </a:p>
          <a:p>
            <a:endParaRPr lang="cs-CZ" dirty="0" smtClean="0"/>
          </a:p>
          <a:p>
            <a:r>
              <a:rPr lang="cs-CZ" b="1" dirty="0" smtClean="0"/>
              <a:t>Datum zahájení a ukončení</a:t>
            </a:r>
            <a:r>
              <a:rPr lang="cs-CZ" dirty="0" smtClean="0"/>
              <a:t> – předpokládané/skutečné</a:t>
            </a:r>
          </a:p>
          <a:p>
            <a:pPr lvl="1"/>
            <a:r>
              <a:rPr lang="cs-CZ" dirty="0" smtClean="0"/>
              <a:t>generuje se délka projektu</a:t>
            </a:r>
          </a:p>
          <a:p>
            <a:pPr lvl="1"/>
            <a:r>
              <a:rPr lang="cs-CZ" dirty="0" smtClean="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Jiné finanční příjmy</a:t>
            </a:r>
            <a:r>
              <a:rPr lang="cs-CZ" sz="2400" dirty="0" smtClean="0"/>
              <a:t> – Vytváří x Nevytváří. Provazba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Příjmy dle čl. 61 obecného nařízení </a:t>
            </a:r>
            <a:r>
              <a:rPr lang="cs-CZ" sz="2400" dirty="0" smtClean="0"/>
              <a:t>- Projekt nevytváří příjmy dle článku 61</a:t>
            </a:r>
            <a:endParaRPr lang="cs-CZ" sz="2400" b="1" dirty="0" smtClean="0"/>
          </a:p>
          <a:p>
            <a:endParaRPr lang="cs-CZ" b="1" dirty="0" smtClean="0"/>
          </a:p>
          <a:p>
            <a:r>
              <a:rPr lang="cs-CZ" b="1" dirty="0" smtClean="0"/>
              <a:t>Doplňkové informace – </a:t>
            </a:r>
            <a:r>
              <a:rPr lang="cs-CZ" b="1" dirty="0" err="1" smtClean="0"/>
              <a:t>checkboxy</a:t>
            </a:r>
            <a:endParaRPr lang="cs-CZ" b="1" dirty="0" smtClean="0"/>
          </a:p>
          <a:p>
            <a:r>
              <a:rPr lang="pl-PL" dirty="0" smtClean="0"/>
              <a:t>Realizace zadávacích řízení na projektu</a:t>
            </a:r>
          </a:p>
          <a:p>
            <a:r>
              <a:rPr lang="cs-CZ" dirty="0" smtClean="0"/>
              <a:t>Režim financování – nastaveno na výzvě</a:t>
            </a:r>
          </a:p>
          <a:p>
            <a:r>
              <a:rPr lang="cs-CZ" dirty="0" smtClean="0"/>
              <a:t>Veřejná podpora – orientační, není provázáno s další záložkou. Bude řešeno až před podpisem právního aktu</a:t>
            </a:r>
          </a:p>
          <a:p>
            <a:r>
              <a:rPr lang="cs-CZ" dirty="0" smtClean="0"/>
              <a:t>Projekt je zcela nebo zčásti prováděn sociálními partnery nebo NNO – </a:t>
            </a:r>
            <a:r>
              <a:rPr lang="cs-CZ" dirty="0" err="1" smtClean="0"/>
              <a:t>checkbox</a:t>
            </a:r>
            <a:r>
              <a:rPr lang="cs-CZ" dirty="0" smtClean="0"/>
              <a:t> s </a:t>
            </a:r>
            <a:r>
              <a:rPr lang="cs-CZ" dirty="0" err="1" smtClean="0"/>
              <a:t>provazbou</a:t>
            </a:r>
            <a:r>
              <a:rPr lang="cs-CZ" dirty="0" smtClean="0"/>
              <a:t> na indikátor – relevantní v případě, že žadatel je NNO nebo sociální partner</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18</a:t>
            </a:fld>
            <a:endParaRPr lang="cs-CZ"/>
          </a:p>
        </p:txBody>
      </p:sp>
    </p:spTree>
    <p:extLst>
      <p:ext uri="{BB962C8B-B14F-4D97-AF65-F5344CB8AC3E}">
        <p14:creationId xmlns:p14="http://schemas.microsoft.com/office/powerpoint/2010/main" val="1523919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Základní identifikace specifických cílů je nastavena na úrovni výzvy.</a:t>
            </a:r>
          </a:p>
          <a:p>
            <a:r>
              <a:rPr lang="cs-CZ" b="1" dirty="0" smtClean="0"/>
              <a:t>Název</a:t>
            </a:r>
            <a:r>
              <a:rPr lang="cs-CZ" dirty="0" smtClean="0"/>
              <a:t> – žadatel vybírá z číselníku</a:t>
            </a:r>
          </a:p>
          <a:p>
            <a:r>
              <a:rPr lang="cs-CZ" b="1" dirty="0" smtClean="0"/>
              <a:t>Procentní podíl </a:t>
            </a:r>
            <a:r>
              <a:rPr lang="cs-CZ" dirty="0" smtClean="0"/>
              <a:t>– míra aktivit projektu pod specifickým cílem</a:t>
            </a:r>
          </a:p>
          <a:p>
            <a:pPr lvl="1"/>
            <a:r>
              <a:rPr lang="cs-CZ" dirty="0" smtClean="0"/>
              <a:t>- zadané hodnoty nejsou pro příjemce závazné</a:t>
            </a:r>
          </a:p>
          <a:p>
            <a:pPr lvl="1"/>
            <a:r>
              <a:rPr lang="cs-CZ" dirty="0" smtClean="0"/>
              <a:t>- systém provádí kontrolu součtu procentních podílů jednotlivých cílů</a:t>
            </a:r>
          </a:p>
          <a:p>
            <a:pPr lvl="1"/>
            <a:r>
              <a:rPr lang="cs-CZ" dirty="0" smtClean="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19</a:t>
            </a:fld>
            <a:endParaRPr lang="cs-CZ"/>
          </a:p>
        </p:txBody>
      </p:sp>
    </p:spTree>
    <p:extLst>
      <p:ext uri="{BB962C8B-B14F-4D97-AF65-F5344CB8AC3E}">
        <p14:creationId xmlns:p14="http://schemas.microsoft.com/office/powerpoint/2010/main" val="224819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Jaký problém projekt řeší? </a:t>
            </a:r>
            <a:r>
              <a:rPr lang="cs-CZ" dirty="0" smtClean="0"/>
              <a:t>– popis problému, proč ho řeší, koho se týká, důsledky neřešení</a:t>
            </a:r>
          </a:p>
          <a:p>
            <a:r>
              <a:rPr lang="cs-CZ" b="1" dirty="0" smtClean="0"/>
              <a:t>Jaké jsou příčiny problému?</a:t>
            </a:r>
            <a:r>
              <a:rPr lang="cs-CZ" dirty="0" smtClean="0"/>
              <a:t> – popis příčin problému, doklady existence problému, zda byl již v minulosti řešen a s jakým výsledkem</a:t>
            </a:r>
          </a:p>
          <a:p>
            <a:r>
              <a:rPr lang="cs-CZ" b="1" dirty="0" smtClean="0"/>
              <a:t>Co je cílem projektu? </a:t>
            </a:r>
            <a:r>
              <a:rPr lang="cs-CZ" dirty="0" smtClean="0"/>
              <a:t>– cíl/e projektu, provázanost cílů, měřitelnost, jak dosažení cíle řeší problém, jak ověřit dosažení cíle </a:t>
            </a:r>
          </a:p>
          <a:p>
            <a:endParaRPr lang="cs-CZ" b="1" dirty="0" smtClean="0"/>
          </a:p>
          <a:p>
            <a:r>
              <a:rPr lang="cs-CZ" b="1" dirty="0" smtClean="0"/>
              <a:t>Jaká/é změna/y je/jsou v důsledku projektu očekávána/y? </a:t>
            </a:r>
            <a:r>
              <a:rPr lang="cs-CZ" dirty="0" smtClean="0"/>
              <a:t>– co se změní, obecnější než cíl, dopad na cílovou skupinu</a:t>
            </a:r>
          </a:p>
          <a:p>
            <a:pPr>
              <a:buNone/>
            </a:pPr>
            <a:r>
              <a:rPr lang="cs-CZ" altLang="cs-CZ" sz="1200" dirty="0" smtClean="0">
                <a:solidFill>
                  <a:srgbClr val="000000"/>
                </a:solidFill>
              </a:rPr>
              <a:t>- nová kolonka v žádosti, která rozvíjí kolonku „cíle“</a:t>
            </a:r>
          </a:p>
          <a:p>
            <a:pPr>
              <a:buNone/>
            </a:pPr>
            <a:r>
              <a:rPr lang="cs-CZ" altLang="cs-CZ" sz="1200" dirty="0" smtClean="0">
                <a:solidFill>
                  <a:srgbClr val="000000"/>
                </a:solidFill>
              </a:rPr>
              <a:t>- nutí žadatele popsat kvalitativní dopady projektu</a:t>
            </a:r>
          </a:p>
          <a:p>
            <a:pPr>
              <a:buNone/>
            </a:pPr>
            <a:r>
              <a:rPr lang="cs-CZ" altLang="cs-CZ" sz="1200" dirty="0" smtClean="0">
                <a:solidFill>
                  <a:srgbClr val="000000"/>
                </a:solidFill>
              </a:rPr>
              <a:t>- od instrumentálních cílů (cílem je usnadnit přístup rodičům po mateřské dovolené</a:t>
            </a:r>
            <a:r>
              <a:rPr lang="cs-CZ" altLang="cs-CZ" sz="1200" baseline="0" dirty="0" smtClean="0">
                <a:solidFill>
                  <a:srgbClr val="000000"/>
                </a:solidFill>
              </a:rPr>
              <a:t> zpět do pracovního procesu</a:t>
            </a:r>
            <a:r>
              <a:rPr lang="cs-CZ" altLang="cs-CZ" sz="1200" dirty="0" smtClean="0">
                <a:solidFill>
                  <a:srgbClr val="000000"/>
                </a:solidFill>
              </a:rPr>
              <a:t>) k efektům</a:t>
            </a:r>
          </a:p>
          <a:p>
            <a:pPr>
              <a:buNone/>
            </a:pPr>
            <a:r>
              <a:rPr lang="cs-CZ" altLang="cs-CZ" sz="1200" baseline="0" dirty="0" smtClean="0">
                <a:solidFill>
                  <a:srgbClr val="000000"/>
                </a:solidFill>
              </a:rPr>
              <a:t>  </a:t>
            </a:r>
            <a:r>
              <a:rPr lang="cs-CZ" altLang="cs-CZ" sz="1200" dirty="0" smtClean="0">
                <a:solidFill>
                  <a:srgbClr val="000000"/>
                </a:solidFill>
              </a:rPr>
              <a:t>(změnou bude získání pracovního uplatnění</a:t>
            </a:r>
            <a:r>
              <a:rPr lang="cs-CZ" altLang="cs-CZ" sz="1200" baseline="0" dirty="0" smtClean="0">
                <a:solidFill>
                  <a:srgbClr val="000000"/>
                </a:solidFill>
              </a:rPr>
              <a:t> pro rodiče po mateřské dovolené </a:t>
            </a:r>
            <a:r>
              <a:rPr lang="cs-CZ" altLang="cs-CZ" sz="1200" dirty="0" smtClean="0">
                <a:solidFill>
                  <a:srgbClr val="000000"/>
                </a:solidFill>
              </a:rPr>
              <a:t>a sladění rodinného a pracovního života)</a:t>
            </a:r>
          </a:p>
          <a:p>
            <a:pPr>
              <a:buNone/>
            </a:pPr>
            <a:r>
              <a:rPr lang="cs-CZ" altLang="cs-CZ" sz="1200" dirty="0" smtClean="0">
                <a:solidFill>
                  <a:srgbClr val="000000"/>
                </a:solidFill>
              </a:rPr>
              <a:t>- kvantifikovat tu změnu</a:t>
            </a:r>
          </a:p>
          <a:p>
            <a:endParaRPr lang="cs-CZ" b="1" dirty="0" smtClean="0"/>
          </a:p>
          <a:p>
            <a:r>
              <a:rPr lang="cs-CZ" b="1" dirty="0" smtClean="0"/>
              <a:t>Jaké aktivity v projektu budou realizovány? (N) </a:t>
            </a:r>
            <a:r>
              <a:rPr lang="cs-CZ" dirty="0" smtClean="0"/>
              <a:t>– KA jsou dále řešeny na samostatné záložce – lze uvést odkaz na tuto záložku nebo stručný popis. </a:t>
            </a:r>
            <a:r>
              <a:rPr lang="cs-CZ" b="1" dirty="0" smtClean="0"/>
              <a:t>Údaje zde uvedené nesmí být v rozporu s údaji na záložce KA.</a:t>
            </a:r>
          </a:p>
          <a:p>
            <a:r>
              <a:rPr lang="cs-CZ" b="1" dirty="0" smtClean="0"/>
              <a:t>Popis realizačního týmu projektu – </a:t>
            </a:r>
            <a:r>
              <a:rPr lang="cs-CZ" dirty="0" smtClean="0"/>
              <a:t>všechny pozice v RT</a:t>
            </a:r>
            <a:r>
              <a:rPr lang="cs-CZ" b="1" dirty="0" smtClean="0"/>
              <a:t> </a:t>
            </a:r>
            <a:r>
              <a:rPr lang="cs-CZ" dirty="0" smtClean="0"/>
              <a:t>(NN i PN, příjemce i partner)</a:t>
            </a:r>
          </a:p>
          <a:p>
            <a:pPr lvl="1"/>
            <a:r>
              <a:rPr lang="cs-CZ" dirty="0" smtClean="0"/>
              <a:t>- hlavní činnosti</a:t>
            </a:r>
          </a:p>
          <a:p>
            <a:pPr lvl="1"/>
            <a:r>
              <a:rPr lang="cs-CZ" dirty="0" smtClean="0"/>
              <a:t>- rozsah zapojení</a:t>
            </a:r>
          </a:p>
          <a:p>
            <a:pPr lvl="1"/>
            <a:r>
              <a:rPr lang="cs-CZ" dirty="0" smtClean="0"/>
              <a:t>- odborná kapacita (ne konkrétní jména)</a:t>
            </a:r>
          </a:p>
          <a:p>
            <a:pPr marL="457200" lvl="1" indent="0">
              <a:spcAft>
                <a:spcPts val="600"/>
              </a:spcAft>
              <a:buFontTx/>
              <a:buNone/>
            </a:pPr>
            <a:r>
              <a:rPr lang="cs-CZ" dirty="0" smtClean="0"/>
              <a:t>- omezený rozsah pole - samostatná příloha s odkazem</a:t>
            </a:r>
          </a:p>
          <a:p>
            <a:pPr marL="628650" lvl="1" indent="-171450">
              <a:spcAft>
                <a:spcPts val="600"/>
              </a:spcAft>
              <a:buFontTx/>
              <a:buChar char="-"/>
            </a:pPr>
            <a:endParaRPr lang="cs-CZ" dirty="0" smtClean="0"/>
          </a:p>
          <a:p>
            <a:r>
              <a:rPr lang="cs-CZ" b="1" dirty="0" smtClean="0"/>
              <a:t>Jak bude zajištěno šíření výstupů projektu? (N) </a:t>
            </a:r>
            <a:r>
              <a:rPr lang="cs-CZ" dirty="0" smtClean="0"/>
              <a:t>– produkty, povědomí cílové skupiny apod.</a:t>
            </a:r>
          </a:p>
          <a:p>
            <a:r>
              <a:rPr lang="cs-CZ" b="1" dirty="0" smtClean="0"/>
              <a:t>V čem je navržené řešení inovativní? (N) </a:t>
            </a:r>
            <a:r>
              <a:rPr lang="cs-CZ" dirty="0" smtClean="0"/>
              <a:t>- osa 3 OPZ, výzvy zaměřené na sociální inovace.</a:t>
            </a:r>
          </a:p>
          <a:p>
            <a:pPr>
              <a:spcBef>
                <a:spcPts val="450"/>
              </a:spcBef>
              <a:buNone/>
            </a:pPr>
            <a:r>
              <a:rPr lang="cs-CZ" altLang="cs-CZ" sz="1200" dirty="0" smtClean="0">
                <a:solidFill>
                  <a:srgbClr val="000000"/>
                </a:solidFill>
              </a:rPr>
              <a:t>- některé výzvy vyžadují popis toho, v čem je projekt inovativní, v čem je nový, neokoukaný</a:t>
            </a:r>
          </a:p>
          <a:p>
            <a:pPr>
              <a:spcBef>
                <a:spcPts val="450"/>
              </a:spcBef>
              <a:buNone/>
            </a:pPr>
            <a:r>
              <a:rPr lang="cs-CZ" altLang="cs-CZ" sz="1200" dirty="0" smtClean="0">
                <a:solidFill>
                  <a:srgbClr val="000000"/>
                </a:solidFill>
              </a:rPr>
              <a:t>- </a:t>
            </a:r>
            <a:r>
              <a:rPr lang="cs-CZ" altLang="cs-CZ" sz="1200" u="sng" dirty="0" smtClean="0">
                <a:solidFill>
                  <a:srgbClr val="000000"/>
                </a:solidFill>
              </a:rPr>
              <a:t>tři základní roviny inovace:</a:t>
            </a:r>
          </a:p>
          <a:p>
            <a:pPr>
              <a:spcBef>
                <a:spcPts val="450"/>
              </a:spcBef>
              <a:buFont typeface="Wingdings" panose="05000000000000000000" pitchFamily="2" charset="2"/>
              <a:buChar char=""/>
            </a:pPr>
            <a:r>
              <a:rPr lang="cs-CZ" altLang="cs-CZ" sz="1200" dirty="0" smtClean="0">
                <a:solidFill>
                  <a:srgbClr val="000000"/>
                </a:solidFill>
              </a:rPr>
              <a:t> buď zavádíte projektem zcela </a:t>
            </a:r>
            <a:r>
              <a:rPr lang="cs-CZ" altLang="cs-CZ" sz="1200" b="1" dirty="0" smtClean="0">
                <a:solidFill>
                  <a:srgbClr val="000000"/>
                </a:solidFill>
              </a:rPr>
              <a:t>nové služby</a:t>
            </a:r>
            <a:r>
              <a:rPr lang="cs-CZ" altLang="cs-CZ" sz="1200" dirty="0" smtClean="0">
                <a:solidFill>
                  <a:srgbClr val="000000"/>
                </a:solidFill>
              </a:rPr>
              <a:t>, zaplňujete mezeru na trhu</a:t>
            </a:r>
          </a:p>
          <a:p>
            <a:pPr>
              <a:spcBef>
                <a:spcPts val="450"/>
              </a:spcBef>
              <a:buFont typeface="Wingdings" panose="05000000000000000000" pitchFamily="2" charset="2"/>
              <a:buChar char=""/>
            </a:pPr>
            <a:r>
              <a:rPr lang="cs-CZ" altLang="cs-CZ" sz="1200" dirty="0" smtClean="0">
                <a:solidFill>
                  <a:srgbClr val="000000"/>
                </a:solidFill>
              </a:rPr>
              <a:t> nebo existující služby </a:t>
            </a:r>
            <a:r>
              <a:rPr lang="cs-CZ" altLang="cs-CZ" sz="1200" b="1" dirty="0" smtClean="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smtClean="0">
                <a:solidFill>
                  <a:srgbClr val="000000"/>
                </a:solidFill>
              </a:rPr>
              <a:t> nebo vytváříte </a:t>
            </a:r>
            <a:r>
              <a:rPr lang="cs-CZ" altLang="cs-CZ" sz="1200" b="1" dirty="0" smtClean="0">
                <a:solidFill>
                  <a:srgbClr val="000000"/>
                </a:solidFill>
              </a:rPr>
              <a:t>komplex</a:t>
            </a:r>
            <a:r>
              <a:rPr lang="cs-CZ" altLang="cs-CZ" sz="1200" dirty="0" smtClean="0">
                <a:solidFill>
                  <a:srgbClr val="000000"/>
                </a:solidFill>
              </a:rPr>
              <a:t> vzájemně provázaných nebo se doplňujících služeb, který násobí efekt každé jedné služby v takovém komplexu zařazené a mění situaci v místě celkově</a:t>
            </a:r>
          </a:p>
          <a:p>
            <a:endParaRPr lang="cs-CZ" dirty="0" smtClean="0"/>
          </a:p>
          <a:p>
            <a:r>
              <a:rPr lang="cs-CZ" b="1" dirty="0" smtClean="0"/>
              <a:t>Jaká existují rizika projektu? </a:t>
            </a:r>
            <a:r>
              <a:rPr lang="cs-CZ" dirty="0" smtClean="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20</a:t>
            </a:fld>
            <a:endParaRPr lang="cs-CZ"/>
          </a:p>
        </p:txBody>
      </p:sp>
    </p:spTree>
    <p:extLst>
      <p:ext uri="{BB962C8B-B14F-4D97-AF65-F5344CB8AC3E}">
        <p14:creationId xmlns:p14="http://schemas.microsoft.com/office/powerpoint/2010/main" val="113874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1200" b="0" u="none" dirty="0" smtClean="0"/>
              <a:t>Při vyplňování</a:t>
            </a:r>
            <a:r>
              <a:rPr lang="cs-CZ" sz="1200" b="0" u="none" baseline="0" dirty="0" smtClean="0"/>
              <a:t> indikátorů musí žadatel uvést cílovou hodnotu a popis hodnoty u všech indikátorů v Žádosti o podporu (jedná se o povinná pole). Do Žádosti o podporu se načítají všechny indikátory z Výzvy ŘO OPZ č. 047. U nerelevantních indikátorů ve vztahu k zaměření Výzvy MAS uvede žadatel do pole cílová hodnota nulu a do pole popis hodnoty uvede, že indikátor je ve vztahu k zaměření Výzvy MAS nerelevantní (např. u Výzvy MAS vyhlášené na prorodinná opatření budou indikátory týkající se podpory sociálního podniku nerelevantní). Stejně tak bude žadatel postupovat i v případě, že indikátor bude relevantní ve vztahu k zaměření Výzvy MAS, ale žadatel neplánuje tuto aktivitu realizovat v rámci projektu (např. u Výzvy MAS na prorodinná opatření, která je vyhlášená na podporu dětských skupin a příměstských táborů, ale žadatel plánuje realizovat projekt pouze na příměstské tábory, budou indikátory vztahující se k podpoře dětských skupin s nulovými hodnotami a s popisem nerelevantní ve vztahu k aktivitám projektu).</a:t>
            </a:r>
            <a:endParaRPr lang="cs-CZ" sz="1200" b="0" u="none"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21</a:t>
            </a:fld>
            <a:endParaRPr lang="cs-CZ" dirty="0"/>
          </a:p>
        </p:txBody>
      </p:sp>
    </p:spTree>
    <p:extLst>
      <p:ext uri="{BB962C8B-B14F-4D97-AF65-F5344CB8AC3E}">
        <p14:creationId xmlns:p14="http://schemas.microsoft.com/office/powerpoint/2010/main" val="102244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smtClean="0">
                <a:solidFill>
                  <a:schemeClr val="tx1"/>
                </a:solidFill>
                <a:effectLst/>
                <a:latin typeface="+mn-lt"/>
                <a:ea typeface="+mn-ea"/>
                <a:cs typeface="+mn-cs"/>
              </a:rPr>
              <a:t>Příprava žádosti o podporu:</a:t>
            </a:r>
            <a:endParaRPr lang="cs-CZ" sz="1200" u="sng"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Zásadní pro kvalitu projektu je jeho tzv. </a:t>
            </a:r>
            <a:r>
              <a:rPr lang="cs-CZ" sz="1200" b="1" kern="1200" dirty="0" smtClean="0">
                <a:solidFill>
                  <a:schemeClr val="tx1"/>
                </a:solidFill>
                <a:effectLst/>
                <a:latin typeface="+mn-lt"/>
                <a:ea typeface="+mn-ea"/>
                <a:cs typeface="+mn-cs"/>
              </a:rPr>
              <a:t>intervenční logika</a:t>
            </a:r>
            <a:r>
              <a:rPr lang="cs-CZ" sz="1200" kern="1200" dirty="0" smtClean="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smtClean="0">
                <a:solidFill>
                  <a:schemeClr val="tx1"/>
                </a:solidFill>
                <a:effectLst/>
                <a:latin typeface="+mn-lt"/>
                <a:ea typeface="+mn-ea"/>
                <a:cs typeface="+mn-cs"/>
              </a:rPr>
              <a:t> </a:t>
            </a:r>
          </a:p>
          <a:p>
            <a:pPr hangingPunct="0"/>
            <a:r>
              <a:rPr lang="cs-CZ" sz="1200" kern="1200" dirty="0" smtClean="0">
                <a:solidFill>
                  <a:schemeClr val="tx1"/>
                </a:solidFill>
                <a:effectLst/>
                <a:latin typeface="+mn-lt"/>
                <a:ea typeface="+mn-ea"/>
                <a:cs typeface="+mn-cs"/>
              </a:rPr>
              <a:t>První fází přípravy projektu</a:t>
            </a:r>
            <a:r>
              <a:rPr lang="cs-CZ" sz="1200" b="1" kern="120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je</a:t>
            </a:r>
            <a:r>
              <a:rPr lang="cs-CZ" sz="1200" b="1" kern="1200" dirty="0" smtClean="0">
                <a:solidFill>
                  <a:schemeClr val="tx1"/>
                </a:solidFill>
                <a:effectLst/>
                <a:latin typeface="+mn-lt"/>
                <a:ea typeface="+mn-ea"/>
                <a:cs typeface="+mn-cs"/>
              </a:rPr>
              <a:t> projektový záměr</a:t>
            </a:r>
            <a:r>
              <a:rPr lang="cs-CZ" sz="1200" kern="1200" dirty="0" smtClean="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a:t>
            </a:fld>
            <a:endParaRPr lang="cs-CZ"/>
          </a:p>
        </p:txBody>
      </p:sp>
    </p:spTree>
    <p:extLst>
      <p:ext uri="{BB962C8B-B14F-4D97-AF65-F5344CB8AC3E}">
        <p14:creationId xmlns:p14="http://schemas.microsoft.com/office/powerpoint/2010/main" val="3857589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smtClean="0"/>
              <a:t>Indikátory povinné k naplnění</a:t>
            </a:r>
            <a:r>
              <a:rPr lang="cs-CZ" sz="1200" b="1" u="none" dirty="0" smtClean="0"/>
              <a:t> </a:t>
            </a:r>
            <a:r>
              <a:rPr lang="cs-CZ" sz="1200" dirty="0" smtClean="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smtClean="0">
                <a:solidFill>
                  <a:srgbClr val="FF0000"/>
                </a:solidFill>
              </a:rPr>
              <a:t>Každý projekt musí mít povinně stanovenou nenulovou hodnotu </a:t>
            </a:r>
            <a:r>
              <a:rPr lang="cs-CZ" sz="1200" b="1" dirty="0" smtClean="0">
                <a:solidFill>
                  <a:srgbClr val="FF0000"/>
                </a:solidFill>
              </a:rPr>
              <a:t>minimálně</a:t>
            </a:r>
            <a:r>
              <a:rPr lang="cs-CZ" sz="1200" dirty="0" smtClean="0">
                <a:solidFill>
                  <a:srgbClr val="FF0000"/>
                </a:solidFill>
              </a:rPr>
              <a:t> buď pro indikátor </a:t>
            </a:r>
            <a:r>
              <a:rPr lang="cs-CZ" sz="1200" b="1" dirty="0" smtClean="0">
                <a:solidFill>
                  <a:srgbClr val="FF0000"/>
                </a:solidFill>
              </a:rPr>
              <a:t>6 00 00 - Celkový počet účastníků</a:t>
            </a:r>
            <a:r>
              <a:rPr lang="cs-CZ" sz="1200" dirty="0" smtClean="0">
                <a:solidFill>
                  <a:srgbClr val="FF0000"/>
                </a:solidFill>
              </a:rPr>
              <a:t> nebo </a:t>
            </a:r>
            <a:br>
              <a:rPr lang="cs-CZ" sz="1200" dirty="0" smtClean="0">
                <a:solidFill>
                  <a:srgbClr val="FF0000"/>
                </a:solidFill>
              </a:rPr>
            </a:br>
            <a:r>
              <a:rPr lang="cs-CZ" sz="1200" b="1" dirty="0" smtClean="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smtClean="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smtClean="0">
                <a:solidFill>
                  <a:schemeClr val="tx1"/>
                </a:solidFill>
                <a:effectLst/>
                <a:latin typeface="+mn-lt"/>
                <a:ea typeface="+mn-ea"/>
                <a:cs typeface="+mn-cs"/>
              </a:rPr>
              <a:t>Sledování parametrů týkajících se podpořených osob a související indikátory jsou detailně popsány </a:t>
            </a:r>
            <a:r>
              <a:rPr lang="cs-CZ" sz="1200" b="1" kern="1200" dirty="0" smtClean="0">
                <a:solidFill>
                  <a:schemeClr val="tx1"/>
                </a:solidFill>
                <a:effectLst/>
                <a:latin typeface="+mn-lt"/>
                <a:ea typeface="+mn-ea"/>
                <a:cs typeface="+mn-cs"/>
              </a:rPr>
              <a:t>v</a:t>
            </a:r>
            <a:r>
              <a:rPr lang="cs-CZ" sz="1200"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smtClean="0">
              <a:solidFill>
                <a:schemeClr val="tx1"/>
              </a:solidFill>
              <a:effectLst/>
              <a:latin typeface="+mn-lt"/>
              <a:ea typeface="+mn-ea"/>
              <a:cs typeface="+mn-cs"/>
            </a:endParaRPr>
          </a:p>
          <a:p>
            <a:r>
              <a:rPr lang="cs-CZ" sz="1200" dirty="0" smtClean="0">
                <a:latin typeface="+mn-lt"/>
              </a:rPr>
              <a:t>Žadatel není nucen k tomu, aby všechny osoby byly „účastníky“ a čerpaly povinně podporu nad stanovený limit.</a:t>
            </a:r>
          </a:p>
          <a:p>
            <a:r>
              <a:rPr lang="cs-CZ" sz="1200" dirty="0" smtClean="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smtClean="0">
                <a:latin typeface="+mn-lt"/>
              </a:rPr>
              <a:t>Hodnotitel hodnotí žádost jako celek, nikoli jen s ohledem na plánované hodnoty indikátorů.</a:t>
            </a:r>
          </a:p>
          <a:p>
            <a:r>
              <a:rPr lang="cs-CZ" sz="1200" dirty="0" smtClean="0">
                <a:latin typeface="+mn-lt"/>
              </a:rPr>
              <a:t>Vždy záleží na charakteru projektu, cílové skupiny a plánovaných efektech projektu.</a:t>
            </a:r>
          </a:p>
          <a:p>
            <a:endParaRPr lang="cs-CZ" sz="1200" dirty="0" smtClean="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smtClean="0">
                <a:latin typeface="+mn-lt"/>
                <a:cs typeface="Arial" panose="020B0604020202020204" pitchFamily="34" charset="0"/>
              </a:rPr>
              <a:t>6 00 00 - Celkový počet účastníků  + indikátory </a:t>
            </a:r>
            <a:r>
              <a:rPr lang="cs-CZ" sz="1200" u="sng" dirty="0" smtClean="0">
                <a:latin typeface="+mn-lt"/>
              </a:rPr>
              <a:t>týkající se „účastníků“</a:t>
            </a:r>
          </a:p>
          <a:p>
            <a:pPr marL="504000" lvl="4" indent="0">
              <a:lnSpc>
                <a:spcPct val="100000"/>
              </a:lnSpc>
              <a:spcBef>
                <a:spcPts val="600"/>
              </a:spcBef>
              <a:spcAft>
                <a:spcPts val="600"/>
              </a:spcAft>
              <a:buSzPct val="100000"/>
              <a:buNone/>
            </a:pPr>
            <a:r>
              <a:rPr lang="cs-CZ" sz="1200" dirty="0" smtClean="0">
                <a:latin typeface="+mn-lt"/>
                <a:cs typeface="Arial" panose="020B0604020202020204" pitchFamily="34" charset="0"/>
              </a:rPr>
              <a:t>= </a:t>
            </a:r>
            <a:r>
              <a:rPr lang="cs-CZ" sz="1200" dirty="0" smtClean="0">
                <a:latin typeface="+mn-lt"/>
              </a:rPr>
              <a:t>osoby jednoznačně identifikované, které zároveň překročí hranici pro bagatelní podporu </a:t>
            </a:r>
            <a:r>
              <a:rPr lang="cs-CZ" sz="1200" dirty="0" smtClean="0">
                <a:latin typeface="+mn-lt"/>
                <a:cs typeface="Arial" panose="020B0604020202020204" pitchFamily="34" charset="0"/>
              </a:rPr>
              <a:t>(tj. min. 40 hod., </a:t>
            </a:r>
            <a:r>
              <a:rPr lang="cs-CZ" sz="1200" dirty="0" smtClean="0">
                <a:latin typeface="+mn-lt"/>
              </a:rPr>
              <a:t>z toho min 20 hod. jinou formou než elektronickou</a:t>
            </a:r>
            <a:r>
              <a:rPr lang="cs-CZ" sz="1200" dirty="0" smtClean="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smtClean="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smtClean="0">
                <a:latin typeface="+mn-lt"/>
                <a:cs typeface="Arial" panose="020B0604020202020204" pitchFamily="34" charset="0"/>
              </a:rPr>
              <a:t>Vykazování příjemcem skrze Monitorovací list podpořené osoby v IS ESF </a:t>
            </a:r>
            <a:r>
              <a:rPr lang="cs-CZ" sz="1200" dirty="0" smtClean="0">
                <a:latin typeface="+mn-lt"/>
              </a:rPr>
              <a:t>2014+ (</a:t>
            </a:r>
            <a:r>
              <a:rPr lang="cs-CZ" sz="1200" cap="none" baseline="0" dirty="0" smtClean="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smtClean="0">
                <a:solidFill>
                  <a:srgbClr val="FF0000"/>
                </a:solidFill>
                <a:latin typeface="+mn-lt"/>
                <a:cs typeface="Arial" panose="020B0604020202020204" pitchFamily="34" charset="0"/>
              </a:rPr>
              <a:t>Celkový počet podpořených osob </a:t>
            </a:r>
            <a:r>
              <a:rPr lang="cs-CZ" sz="1200" strike="sngStrike" dirty="0" smtClean="0">
                <a:solidFill>
                  <a:srgbClr val="FF0000"/>
                </a:solidFill>
                <a:latin typeface="+mn-lt"/>
                <a:cs typeface="Arial" panose="020B0604020202020204" pitchFamily="34" charset="0"/>
              </a:rPr>
              <a:t>≠</a:t>
            </a:r>
            <a:r>
              <a:rPr lang="cs-CZ" sz="1200" dirty="0" smtClean="0">
                <a:solidFill>
                  <a:srgbClr val="FF0000"/>
                </a:solidFill>
                <a:latin typeface="+mn-lt"/>
                <a:cs typeface="Arial" panose="020B0604020202020204" pitchFamily="34" charset="0"/>
              </a:rPr>
              <a:t> celkový počet účastníků!! </a:t>
            </a:r>
            <a:r>
              <a:rPr lang="cs-CZ" sz="1200" dirty="0" smtClean="0">
                <a:latin typeface="+mn-lt"/>
              </a:rPr>
              <a:t>(Žadatel předem popíše rozsah skupiny osob, kterou plánuje podpořit, ale která nebude pravděpodobně moci být zahrnuta do dosažených hodnot indikátorů).</a:t>
            </a:r>
            <a:endParaRPr lang="cs-CZ" sz="1200" dirty="0" smtClean="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smtClean="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smtClean="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smtClean="0">
              <a:latin typeface="+mn-lt"/>
              <a:cs typeface="Arial" panose="020B0604020202020204" pitchFamily="34" charset="0"/>
            </a:endParaRPr>
          </a:p>
          <a:p>
            <a:endParaRPr lang="cs-CZ" sz="1200" b="1" dirty="0" smtClean="0"/>
          </a:p>
          <a:p>
            <a:r>
              <a:rPr lang="cs-CZ" sz="1200" b="1" u="sng" dirty="0" smtClean="0"/>
              <a:t>Indikátory povinné k vykazování</a:t>
            </a:r>
            <a:endParaRPr lang="cs-CZ" sz="1200" b="1" dirty="0" smtClean="0"/>
          </a:p>
          <a:p>
            <a:pPr lvl="1"/>
            <a:r>
              <a:rPr lang="cs-CZ" sz="1200" b="0" dirty="0" smtClean="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smtClean="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smtClean="0">
                <a:solidFill>
                  <a:srgbClr val="FF0000"/>
                </a:solidFill>
              </a:rPr>
              <a:t>U indikátoru týkajícího</a:t>
            </a:r>
            <a:r>
              <a:rPr lang="cs-CZ" sz="1200" b="1" baseline="0" dirty="0" smtClean="0">
                <a:solidFill>
                  <a:srgbClr val="FF0000"/>
                </a:solidFill>
              </a:rPr>
              <a:t> se účastníků (6 73 15, 6 73 10, 6 25 00, 6 26 00, 6 28 0)  je cílová hodnota vždy 0, protože se dosažené hodnoty načítají automaticky z IS ESF!!!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baseline="0" dirty="0" smtClean="0">
                <a:solidFill>
                  <a:srgbClr val="FF0000"/>
                </a:solidFill>
              </a:rPr>
              <a:t>Indikátory, které se netýkají účastníků, příjemce vykazuje prostřednictvím Zpráv o realizaci projektu skrze ISKP14+ (8 05 00, 5 01 30, 5 01 10, 5 01 20, 5 01 05, 6 74 01).</a:t>
            </a:r>
          </a:p>
          <a:p>
            <a:pPr marL="0" lvl="1" indent="0">
              <a:lnSpc>
                <a:spcPct val="100000"/>
              </a:lnSpc>
              <a:spcBef>
                <a:spcPts val="600"/>
              </a:spcBef>
              <a:spcAft>
                <a:spcPts val="600"/>
              </a:spcAft>
              <a:buSzPct val="100000"/>
              <a:buFont typeface="Wingdings" panose="05000000000000000000" pitchFamily="2" charset="2"/>
              <a:buNone/>
            </a:pPr>
            <a:endParaRPr lang="cs-CZ" sz="800" dirty="0" smtClean="0"/>
          </a:p>
          <a:p>
            <a:pPr marL="0" lvl="1" indent="0">
              <a:lnSpc>
                <a:spcPct val="100000"/>
              </a:lnSpc>
              <a:spcBef>
                <a:spcPts val="600"/>
              </a:spcBef>
              <a:spcAft>
                <a:spcPts val="600"/>
              </a:spcAft>
              <a:buSzPct val="100000"/>
              <a:buFont typeface="Wingdings" panose="05000000000000000000" pitchFamily="2" charset="2"/>
              <a:buNone/>
            </a:pPr>
            <a:r>
              <a:rPr lang="cs-CZ" sz="1800" u="sng" dirty="0" smtClean="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smtClean="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smtClean="0"/>
              <a:t>Systém záznamu rozsahu a typu podpory poskytnuté cílovým skupinám projektů</a:t>
            </a:r>
            <a:endParaRPr lang="cs-CZ" dirty="0" smtClean="0"/>
          </a:p>
          <a:p>
            <a:pPr>
              <a:lnSpc>
                <a:spcPct val="100000"/>
              </a:lnSpc>
              <a:buFont typeface="Courier New" panose="02070309020205020404" pitchFamily="49" charset="0"/>
              <a:buNone/>
            </a:pPr>
            <a:endParaRPr lang="cs-CZ" sz="1200" dirty="0" smtClean="0">
              <a:latin typeface="+mn-lt"/>
            </a:endParaRPr>
          </a:p>
          <a:p>
            <a:pPr hangingPunct="0"/>
            <a:r>
              <a:rPr lang="cs-CZ" sz="1200" b="1" kern="1200" dirty="0" smtClean="0">
                <a:solidFill>
                  <a:schemeClr val="tx1"/>
                </a:solidFill>
                <a:effectLst/>
                <a:latin typeface="+mn-lt"/>
                <a:ea typeface="+mn-ea"/>
                <a:cs typeface="+mn-cs"/>
              </a:rPr>
              <a:t>Bagatelní podpora:</a:t>
            </a:r>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smtClean="0">
                <a:solidFill>
                  <a:schemeClr val="tx1"/>
                </a:solidFill>
                <a:effectLst/>
                <a:latin typeface="+mn-lt"/>
                <a:ea typeface="+mn-ea"/>
                <a:cs typeface="+mn-cs"/>
              </a:rPr>
              <a:t>a) získala v daném projektu podporu v rozsahu minimálně </a:t>
            </a:r>
            <a:r>
              <a:rPr lang="cs-CZ" sz="1200" b="1" kern="1200" dirty="0" smtClean="0">
                <a:solidFill>
                  <a:schemeClr val="tx1"/>
                </a:solidFill>
                <a:effectLst/>
                <a:latin typeface="+mn-lt"/>
                <a:ea typeface="+mn-ea"/>
                <a:cs typeface="+mn-cs"/>
              </a:rPr>
              <a:t>40 hodin </a:t>
            </a:r>
            <a:r>
              <a:rPr lang="cs-CZ" sz="1200" kern="1200" dirty="0" smtClean="0">
                <a:solidFill>
                  <a:schemeClr val="tx1"/>
                </a:solidFill>
                <a:effectLst/>
                <a:latin typeface="+mn-lt"/>
                <a:ea typeface="+mn-ea"/>
                <a:cs typeface="+mn-cs"/>
              </a:rPr>
              <a:t>(bez ohledu na počet dílčích podpor, tj. počet dílčích zapojení do projektu) a zároveň</a:t>
            </a:r>
          </a:p>
          <a:p>
            <a:pPr hangingPunct="0"/>
            <a:r>
              <a:rPr lang="cs-CZ" sz="1200" kern="1200" dirty="0" smtClean="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Evidence podpořené osoby:</a:t>
            </a:r>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smtClean="0">
                <a:solidFill>
                  <a:schemeClr val="tx1"/>
                </a:solidFill>
                <a:effectLst/>
                <a:latin typeface="+mn-lt"/>
                <a:ea typeface="+mn-ea"/>
                <a:cs typeface="+mn-cs"/>
                <a:hlinkClick r:id="rId3"/>
              </a:rPr>
              <a:t>www.esfcr.cz</a:t>
            </a:r>
            <a:endParaRPr lang="cs-CZ" sz="1200" kern="1200" dirty="0" smtClean="0">
              <a:solidFill>
                <a:schemeClr val="tx1"/>
              </a:solidFill>
              <a:effectLst/>
              <a:latin typeface="+mn-lt"/>
              <a:ea typeface="+mn-ea"/>
              <a:cs typeface="+mn-cs"/>
            </a:endParaRPr>
          </a:p>
          <a:p>
            <a:pPr hangingPunct="0"/>
            <a:r>
              <a:rPr lang="cs-CZ" sz="1200" u="sng" kern="1200" dirty="0" smtClean="0">
                <a:solidFill>
                  <a:schemeClr val="tx1"/>
                </a:solidFill>
                <a:effectLst/>
                <a:latin typeface="+mn-lt"/>
                <a:ea typeface="+mn-ea"/>
                <a:cs typeface="+mn-cs"/>
              </a:rPr>
              <a:t>https://www.esfcr.cz/</a:t>
            </a:r>
            <a:r>
              <a:rPr lang="cs-CZ" sz="1200" u="sng" kern="1200" dirty="0" err="1" smtClean="0">
                <a:solidFill>
                  <a:schemeClr val="tx1"/>
                </a:solidFill>
                <a:effectLst/>
                <a:latin typeface="+mn-lt"/>
                <a:ea typeface="+mn-ea"/>
                <a:cs typeface="+mn-cs"/>
              </a:rPr>
              <a:t>monitorovani</a:t>
            </a:r>
            <a:r>
              <a:rPr lang="cs-CZ" sz="1200" u="sng" kern="1200" dirty="0" smtClean="0">
                <a:solidFill>
                  <a:schemeClr val="tx1"/>
                </a:solidFill>
                <a:effectLst/>
                <a:latin typeface="+mn-lt"/>
                <a:ea typeface="+mn-ea"/>
                <a:cs typeface="+mn-cs"/>
              </a:rPr>
              <a:t>-</a:t>
            </a:r>
            <a:r>
              <a:rPr lang="cs-CZ" sz="1200" u="sng" kern="1200" dirty="0" err="1" smtClean="0">
                <a:solidFill>
                  <a:schemeClr val="tx1"/>
                </a:solidFill>
                <a:effectLst/>
                <a:latin typeface="+mn-lt"/>
                <a:ea typeface="+mn-ea"/>
                <a:cs typeface="+mn-cs"/>
              </a:rPr>
              <a:t>podporenych</a:t>
            </a:r>
            <a:r>
              <a:rPr lang="cs-CZ" sz="1200" u="sng" kern="1200" dirty="0" smtClean="0">
                <a:solidFill>
                  <a:schemeClr val="tx1"/>
                </a:solidFill>
                <a:effectLst/>
                <a:latin typeface="+mn-lt"/>
                <a:ea typeface="+mn-ea"/>
                <a:cs typeface="+mn-cs"/>
              </a:rPr>
              <a:t>-osob-</a:t>
            </a:r>
            <a:r>
              <a:rPr lang="cs-CZ" sz="1200" u="sng" kern="1200" dirty="0" err="1" smtClean="0">
                <a:solidFill>
                  <a:schemeClr val="tx1"/>
                </a:solidFill>
                <a:effectLst/>
                <a:latin typeface="+mn-lt"/>
                <a:ea typeface="+mn-ea"/>
                <a:cs typeface="+mn-cs"/>
              </a:rPr>
              <a:t>opz</a:t>
            </a:r>
            <a:r>
              <a:rPr lang="cs-CZ" sz="1200" kern="1200" dirty="0" smtClean="0">
                <a:solidFill>
                  <a:schemeClr val="tx1"/>
                </a:solidFill>
                <a:effectLst/>
                <a:latin typeface="+mn-lt"/>
                <a:ea typeface="+mn-ea"/>
                <a:cs typeface="+mn-cs"/>
              </a:rPr>
              <a:t>).</a:t>
            </a:r>
          </a:p>
          <a:p>
            <a:pPr hangingPunct="0"/>
            <a:endParaRPr lang="cs-CZ" sz="120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Monitorovací list podpořené osoby </a:t>
            </a:r>
            <a:r>
              <a:rPr lang="cs-CZ" sz="1200" kern="1200" dirty="0" smtClean="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smtClean="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smtClean="0">
              <a:solidFill>
                <a:schemeClr val="tx1"/>
              </a:solidFill>
              <a:effectLst/>
              <a:latin typeface="+mn-lt"/>
              <a:ea typeface="+mn-ea"/>
              <a:cs typeface="+mn-cs"/>
            </a:endParaRPr>
          </a:p>
          <a:p>
            <a:pPr hangingPunct="0"/>
            <a:r>
              <a:rPr lang="cs-CZ" sz="1200" b="1" u="sng" kern="1200" dirty="0" smtClean="0">
                <a:solidFill>
                  <a:schemeClr val="tx1"/>
                </a:solidFill>
                <a:effectLst/>
                <a:latin typeface="+mn-lt"/>
                <a:ea typeface="+mn-ea"/>
                <a:cs typeface="+mn-cs"/>
              </a:rPr>
              <a:t>Pokyny pro evidenci podpory poskytnuté účastníkům projektů: </a:t>
            </a:r>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smtClean="0">
                <a:solidFill>
                  <a:schemeClr val="tx1"/>
                </a:solidFill>
                <a:effectLst/>
                <a:latin typeface="+mn-lt"/>
                <a:ea typeface="+mn-ea"/>
                <a:cs typeface="+mn-cs"/>
              </a:rPr>
              <a:t>- monitoring osob podpořených projekty OPZ s maximálním využitím existujících dat evidovaných v </a:t>
            </a:r>
            <a:r>
              <a:rPr lang="cs-CZ" sz="1200" kern="1200" dirty="0" err="1" smtClean="0">
                <a:solidFill>
                  <a:schemeClr val="tx1"/>
                </a:solidFill>
                <a:effectLst/>
                <a:latin typeface="+mn-lt"/>
                <a:ea typeface="+mn-ea"/>
                <a:cs typeface="+mn-cs"/>
              </a:rPr>
              <a:t>agendových</a:t>
            </a:r>
            <a:r>
              <a:rPr lang="cs-CZ" sz="1200" kern="1200" dirty="0" smtClean="0">
                <a:solidFill>
                  <a:schemeClr val="tx1"/>
                </a:solidFill>
                <a:effectLst/>
                <a:latin typeface="+mn-lt"/>
                <a:ea typeface="+mn-ea"/>
                <a:cs typeface="+mn-cs"/>
              </a:rPr>
              <a:t> systémech MPSV, které jsou doplňovány sběrem dat od realizátorů jednotlivých projektů;</a:t>
            </a:r>
          </a:p>
          <a:p>
            <a:pPr hangingPunct="0"/>
            <a:r>
              <a:rPr lang="cs-CZ" sz="1200" kern="1200" dirty="0" smtClean="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smtClean="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smtClean="0"/>
          </a:p>
          <a:p>
            <a:pPr lvl="1"/>
            <a:endParaRPr lang="cs-CZ" dirty="0" smtClean="0"/>
          </a:p>
          <a:p>
            <a:r>
              <a:rPr lang="cs-CZ" b="1" u="sng" dirty="0" smtClean="0"/>
              <a:t>VAZBA IS KP14+ a IS ESF 2014+ </a:t>
            </a:r>
          </a:p>
          <a:p>
            <a:endParaRPr lang="cs-CZ"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IS ESF 2014+ </a:t>
            </a:r>
          </a:p>
          <a:p>
            <a:r>
              <a:rPr lang="cs-CZ" dirty="0" smtClean="0"/>
              <a:t>Pro každého účastníka projektu veden záznam.</a:t>
            </a:r>
          </a:p>
          <a:p>
            <a:r>
              <a:rPr lang="cs-CZ" dirty="0" smtClean="0"/>
              <a:t>Rozsah sledovaných údajů (viz Obecná pravidla pro žadatele a příjemce).</a:t>
            </a:r>
          </a:p>
          <a:p>
            <a:r>
              <a:rPr lang="cs-CZ" dirty="0" smtClean="0"/>
              <a:t>Evidence poskytnutých podpor (typ podpory a rozsah podpory - k dispozici výběr z číselníku - bude zveřejněn na webu OPZ).</a:t>
            </a:r>
          </a:p>
          <a:p>
            <a:r>
              <a:rPr lang="cs-CZ" dirty="0" smtClean="0"/>
              <a:t>IS automaticky hlídá u jednotlivých osob limit bagatelní podpory.</a:t>
            </a:r>
          </a:p>
          <a:p>
            <a:r>
              <a:rPr lang="cs-CZ" dirty="0" smtClean="0"/>
              <a:t>IS z vyplněných údajů generuje hodnoty pro všechny indikátory týkající se účastníků a přenáší hodnoty do IS KP14+.</a:t>
            </a:r>
          </a:p>
          <a:p>
            <a:r>
              <a:rPr lang="cs-CZ" dirty="0" smtClean="0"/>
              <a:t>Přímá vazba na externí registry ÚP a ČSSZ.</a:t>
            </a:r>
          </a:p>
          <a:p>
            <a:endParaRPr lang="cs-CZ" dirty="0" smtClean="0"/>
          </a:p>
          <a:p>
            <a:r>
              <a:rPr lang="cs-CZ" b="1" dirty="0" smtClean="0"/>
              <a:t>IS KP14+</a:t>
            </a:r>
          </a:p>
          <a:p>
            <a:r>
              <a:rPr lang="cs-CZ" dirty="0" smtClean="0"/>
              <a:t>Editace pouze hodnot indikátorů netýkajících se účastníků.</a:t>
            </a:r>
          </a:p>
          <a:p>
            <a:r>
              <a:rPr lang="cs-CZ" dirty="0" smtClean="0"/>
              <a:t>Indikátory týkající se účastníků přebírány z IS ESF 2014+ bez možnosti editace.</a:t>
            </a:r>
          </a:p>
          <a:p>
            <a:endParaRPr lang="cs-CZ" dirty="0" smtClean="0"/>
          </a:p>
          <a:p>
            <a:pPr marL="0" lvl="1" indent="0">
              <a:lnSpc>
                <a:spcPts val="2880"/>
              </a:lnSpc>
              <a:spcBef>
                <a:spcPts val="600"/>
              </a:spcBef>
              <a:spcAft>
                <a:spcPts val="600"/>
              </a:spcAft>
              <a:buSzPct val="100000"/>
              <a:buFont typeface="Wingdings" panose="05000000000000000000" pitchFamily="2" charset="2"/>
              <a:buNone/>
            </a:pPr>
            <a:r>
              <a:rPr lang="cs-CZ" sz="2400" b="1" dirty="0" smtClean="0"/>
              <a:t>MS2014+</a:t>
            </a:r>
          </a:p>
          <a:p>
            <a:pPr marL="0" lvl="1" indent="0">
              <a:lnSpc>
                <a:spcPts val="2880"/>
              </a:lnSpc>
              <a:spcBef>
                <a:spcPts val="600"/>
              </a:spcBef>
              <a:spcAft>
                <a:spcPts val="600"/>
              </a:spcAft>
              <a:buSzPct val="100000"/>
              <a:buFont typeface="Wingdings" panose="05000000000000000000" pitchFamily="2" charset="2"/>
              <a:buNone/>
            </a:pPr>
            <a:r>
              <a:rPr lang="cs-CZ" dirty="0" smtClean="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smtClean="0"/>
              <a:t>Indikátory vykazované v rámci </a:t>
            </a:r>
            <a:r>
              <a:rPr lang="cs-CZ" dirty="0" err="1" smtClean="0"/>
              <a:t>ZoR</a:t>
            </a:r>
            <a:endParaRPr lang="cs-CZ" dirty="0" smtClean="0"/>
          </a:p>
          <a:p>
            <a:pPr marL="0" lvl="1" indent="0">
              <a:lnSpc>
                <a:spcPts val="2880"/>
              </a:lnSpc>
              <a:spcBef>
                <a:spcPts val="600"/>
              </a:spcBef>
              <a:spcAft>
                <a:spcPts val="600"/>
              </a:spcAft>
              <a:buSzPct val="100000"/>
              <a:buFont typeface="Wingdings" panose="05000000000000000000" pitchFamily="2" charset="2"/>
              <a:buNone/>
            </a:pPr>
            <a:r>
              <a:rPr lang="cs-CZ" dirty="0" smtClean="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smtClean="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smtClean="0"/>
              <a:t>Indikátory typu „počet projektů“ (žadatel zaškrtne </a:t>
            </a:r>
            <a:r>
              <a:rPr lang="cs-CZ" dirty="0" err="1" smtClean="0"/>
              <a:t>checkbox</a:t>
            </a:r>
            <a:r>
              <a:rPr lang="cs-CZ" dirty="0" smtClean="0"/>
              <a:t> na žádosti o podporu a systém toto propojí s příslušným indikátorem)</a:t>
            </a:r>
          </a:p>
          <a:p>
            <a:endParaRPr lang="cs-CZ" dirty="0" smtClean="0"/>
          </a:p>
          <a:p>
            <a:pPr lvl="1"/>
            <a:endParaRPr lang="cs-CZ" dirty="0" smtClean="0"/>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endParaRPr lang="cs-CZ" sz="1200"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22</a:t>
            </a:fld>
            <a:endParaRPr lang="cs-CZ"/>
          </a:p>
        </p:txBody>
      </p:sp>
    </p:spTree>
    <p:extLst>
      <p:ext uri="{BB962C8B-B14F-4D97-AF65-F5344CB8AC3E}">
        <p14:creationId xmlns:p14="http://schemas.microsoft.com/office/powerpoint/2010/main" val="3378238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23</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25</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Rovné příležitosti a nediskriminace, Udržitelný rozvoj (environmentální indikátory), Rovné příležitosti mužů a žen</a:t>
            </a:r>
            <a:r>
              <a:rPr lang="cs-CZ" dirty="0" smtClean="0"/>
              <a:t> </a:t>
            </a:r>
            <a:r>
              <a:rPr lang="cs-CZ" b="1" dirty="0" smtClean="0"/>
              <a:t>– </a:t>
            </a:r>
            <a:r>
              <a:rPr lang="cs-CZ" dirty="0" smtClean="0"/>
              <a:t>určení vlivu na princip</a:t>
            </a:r>
          </a:p>
          <a:p>
            <a:pPr lvl="1">
              <a:spcAft>
                <a:spcPts val="600"/>
              </a:spcAft>
            </a:pPr>
            <a:r>
              <a:rPr lang="cs-CZ" dirty="0" smtClean="0"/>
              <a:t>Cílené zaměření na horizontální princip - nutno uvést podrobnosti</a:t>
            </a:r>
          </a:p>
          <a:p>
            <a:pPr lvl="1">
              <a:spcAft>
                <a:spcPts val="600"/>
              </a:spcAft>
            </a:pPr>
            <a:r>
              <a:rPr lang="cs-CZ" dirty="0" smtClean="0"/>
              <a:t>Pozitivní vliv na horizontální princip – nutno uvést podrobnosti</a:t>
            </a:r>
          </a:p>
          <a:p>
            <a:pPr lvl="1">
              <a:spcAft>
                <a:spcPts val="600"/>
              </a:spcAft>
            </a:pPr>
            <a:r>
              <a:rPr lang="cs-CZ" dirty="0" smtClean="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smtClean="0"/>
              <a:t>Projekt  zaměřen na udržitelnou zaměstnanost žen a udržitelný postup žen v zaměstnání </a:t>
            </a:r>
            <a:r>
              <a:rPr lang="cs-CZ" sz="2400" dirty="0" smtClean="0"/>
              <a:t>-  </a:t>
            </a:r>
            <a:r>
              <a:rPr lang="cs-CZ" sz="2400" dirty="0" err="1" smtClean="0"/>
              <a:t>Checkbox</a:t>
            </a:r>
            <a:r>
              <a:rPr lang="cs-CZ" sz="2400" dirty="0" smtClean="0"/>
              <a:t>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26</a:t>
            </a:fld>
            <a:endParaRPr lang="cs-CZ"/>
          </a:p>
        </p:txBody>
      </p:sp>
    </p:spTree>
    <p:extLst>
      <p:ext uri="{BB962C8B-B14F-4D97-AF65-F5344CB8AC3E}">
        <p14:creationId xmlns:p14="http://schemas.microsoft.com/office/powerpoint/2010/main" val="65856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smtClean="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smtClean="0">
                <a:solidFill>
                  <a:schemeClr val="tx1"/>
                </a:solidFill>
                <a:latin typeface="+mn-lt"/>
                <a:ea typeface="+mn-ea"/>
                <a:cs typeface="+mn-cs"/>
              </a:rPr>
              <a:t>Každou další klíčovou aktivitu lze zadat přes tlačítko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a:t>
            </a:r>
            <a:endParaRPr lang="cs-CZ" dirty="0" smtClean="0"/>
          </a:p>
          <a:p>
            <a:endParaRPr lang="cs-CZ" dirty="0" smtClean="0"/>
          </a:p>
          <a:p>
            <a:r>
              <a:rPr lang="cs-CZ" dirty="0" smtClean="0"/>
              <a:t>Pole na záložce sice nejsou označena jako povinná pole, přesto byla pro OPZ nastavena kontrola v tom smyslu, že nelze finalizovat projektovou žádost, u které by nebyla vyplněna alespoň 1 klíčová aktivita.</a:t>
            </a:r>
          </a:p>
          <a:p>
            <a:r>
              <a:rPr lang="cs-CZ" sz="2400" dirty="0" smtClean="0"/>
              <a:t>Zadává se každá aktivita zvlášť, po zadání je nutno záznam uložit.</a:t>
            </a:r>
          </a:p>
          <a:p>
            <a:pPr marL="171450" indent="-171450">
              <a:buFontTx/>
              <a:buChar char="-"/>
            </a:pPr>
            <a:r>
              <a:rPr lang="cs-CZ" b="1" dirty="0" smtClean="0"/>
              <a:t>Název</a:t>
            </a:r>
          </a:p>
          <a:p>
            <a:pPr marL="171450" indent="-171450">
              <a:buFontTx/>
              <a:buChar char="-"/>
            </a:pPr>
            <a:r>
              <a:rPr lang="cs-CZ" b="1" dirty="0" smtClean="0"/>
              <a:t>Popis</a:t>
            </a:r>
            <a:r>
              <a:rPr lang="cs-CZ" dirty="0" smtClean="0"/>
              <a:t> – činnosti, způsob provádění, výstupy, časová dotace, provázanost s dalšími KA, apod.</a:t>
            </a:r>
            <a:r>
              <a:rPr lang="cs-CZ" sz="1200" b="0" i="0" u="none" strike="noStrike" kern="1200" baseline="0" dirty="0" smtClean="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smtClean="0"/>
              <a:t>Přehled nákladů </a:t>
            </a:r>
            <a:r>
              <a:rPr lang="cs-CZ" dirty="0" smtClean="0"/>
              <a:t>– přímé náklady, vazba na rozpočet a hodnocení efektivity projektu. </a:t>
            </a:r>
            <a:r>
              <a:rPr lang="cs-CZ" sz="1200" b="0" i="0" u="none" strike="noStrike" kern="1200" baseline="0" dirty="0" smtClean="0">
                <a:solidFill>
                  <a:schemeClr val="tx1"/>
                </a:solidFill>
                <a:latin typeface="+mn-lt"/>
                <a:ea typeface="+mn-ea"/>
                <a:cs typeface="+mn-cs"/>
              </a:rPr>
              <a:t>Uveďte, jaké náklady z přímých způsobilých výdajů, které jsou v rozpočtu projektu (na samostatné záložce) se vztahují k plnění dané klíčové aktivity. POZOR: Provazba popisu klíčové aktivity s rozpočtem je důležitá pro posouzení efektivity projektu. </a:t>
            </a:r>
            <a:endParaRPr lang="cs-CZ" dirty="0" smtClean="0"/>
          </a:p>
          <a:p>
            <a:pPr marL="628650" lvl="1" indent="-171450">
              <a:spcAft>
                <a:spcPts val="600"/>
              </a:spcAft>
              <a:buFontTx/>
              <a:buChar char="-"/>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27</a:t>
            </a:fld>
            <a:endParaRPr lang="cs-CZ"/>
          </a:p>
        </p:txBody>
      </p:sp>
    </p:spTree>
    <p:extLst>
      <p:ext uri="{BB962C8B-B14F-4D97-AF65-F5344CB8AC3E}">
        <p14:creationId xmlns:p14="http://schemas.microsoft.com/office/powerpoint/2010/main" val="3822219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Obsah číselníku nastaven na výzvě.</a:t>
            </a:r>
          </a:p>
          <a:p>
            <a:r>
              <a:rPr lang="cs-CZ" b="1" dirty="0" smtClean="0"/>
              <a:t>Cílová skupina </a:t>
            </a:r>
            <a:r>
              <a:rPr lang="cs-CZ" dirty="0" smtClean="0"/>
              <a:t>– výběr z číselníku</a:t>
            </a:r>
          </a:p>
          <a:p>
            <a:r>
              <a:rPr lang="cs-CZ" b="1" dirty="0" smtClean="0"/>
              <a:t>Popis cílové skupiny </a:t>
            </a:r>
            <a:r>
              <a:rPr lang="cs-CZ" dirty="0" smtClean="0"/>
              <a:t>– identifikace, velikost, struktura, potřeby, zapojení cílové skupiny v průběhu projektu.</a:t>
            </a:r>
          </a:p>
          <a:p>
            <a:r>
              <a:rPr lang="cs-CZ" dirty="0" smtClean="0"/>
              <a:t>Podstatná změna projektu - zahrnutí nové cílové skupiny, tj. rozšíření projektu i na osoby, na které projekt původně zaměřen nebyl.</a:t>
            </a:r>
          </a:p>
          <a:p>
            <a:r>
              <a:rPr lang="cs-CZ" sz="1200" b="0" i="0" u="none" strike="noStrike" kern="1200" baseline="0" dirty="0" smtClean="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smtClean="0">
                <a:solidFill>
                  <a:schemeClr val="tx1"/>
                </a:solidFill>
                <a:latin typeface="+mn-lt"/>
                <a:ea typeface="+mn-ea"/>
                <a:cs typeface="+mn-cs"/>
              </a:rPr>
              <a:t>Po zadání každé cílové skupiny je nutné záložku uložit pomocí tlačítka </a:t>
            </a:r>
            <a:r>
              <a:rPr lang="cs-CZ" sz="1200" b="1" i="0" u="none" strike="noStrike" kern="1200" baseline="0" dirty="0" smtClean="0">
                <a:solidFill>
                  <a:schemeClr val="tx1"/>
                </a:solidFill>
                <a:latin typeface="+mn-lt"/>
                <a:ea typeface="+mn-ea"/>
                <a:cs typeface="+mn-cs"/>
              </a:rPr>
              <a:t>Uložit</a:t>
            </a:r>
            <a:r>
              <a:rPr lang="cs-CZ" sz="1200" b="0" i="0" u="none" strike="noStrike" kern="1200" baseline="0" dirty="0" smtClean="0">
                <a:solidFill>
                  <a:schemeClr val="tx1"/>
                </a:solidFill>
                <a:latin typeface="+mn-lt"/>
                <a:ea typeface="+mn-ea"/>
                <a:cs typeface="+mn-cs"/>
              </a:rPr>
              <a:t>. Uložené údaje se zobrazí v souhrnné tabulce.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28</a:t>
            </a:fld>
            <a:endParaRPr lang="cs-CZ"/>
          </a:p>
        </p:txBody>
      </p:sp>
    </p:spTree>
    <p:extLst>
      <p:ext uri="{BB962C8B-B14F-4D97-AF65-F5344CB8AC3E}">
        <p14:creationId xmlns:p14="http://schemas.microsoft.com/office/powerpoint/2010/main" val="189957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Povolené místo realizace a povolené místo dopadu projektu jsou stanovena ve výzvě.</a:t>
            </a:r>
          </a:p>
          <a:p>
            <a:r>
              <a:rPr lang="cs-CZ" b="1" dirty="0" smtClean="0"/>
              <a:t>Místo realizace</a:t>
            </a:r>
            <a:r>
              <a:rPr lang="cs-CZ" dirty="0" smtClean="0"/>
              <a:t> - realizace aktivit projektu ve prospěch cílových skupin, příp. lokalita, kde vznikají výstupy či výsledky projektu. </a:t>
            </a:r>
            <a:r>
              <a:rPr lang="cs-CZ" b="1" dirty="0" smtClean="0"/>
              <a:t>Detail kraje v ČR. </a:t>
            </a:r>
          </a:p>
          <a:p>
            <a:r>
              <a:rPr lang="cs-CZ" b="1" dirty="0" smtClean="0"/>
              <a:t>Místo dopadu -</a:t>
            </a:r>
            <a:r>
              <a:rPr lang="cs-CZ" dirty="0" smtClean="0"/>
              <a:t> </a:t>
            </a:r>
            <a:r>
              <a:rPr lang="pl-PL" dirty="0" smtClean="0"/>
              <a:t>území, které má z realizace projektu prospěch. Může zahrnovat pouze území, z jehož alokace je daná výzva financována. </a:t>
            </a:r>
            <a:r>
              <a:rPr lang="cs-CZ" b="1" dirty="0" smtClean="0"/>
              <a:t>Detail kraje v ČR. Pouze ČR.</a:t>
            </a:r>
          </a:p>
          <a:p>
            <a:r>
              <a:rPr lang="cs-CZ" dirty="0" smtClean="0"/>
              <a:t>Změna místa realizace nebo území dopadu, které nemají dopad na způsobilost výdajů – nepodstatná změna.</a:t>
            </a:r>
          </a:p>
          <a:p>
            <a:r>
              <a:rPr lang="cs-CZ" sz="1200" b="0" i="0" u="none" strike="noStrike" kern="1200" baseline="0" dirty="0" smtClean="0">
                <a:solidFill>
                  <a:schemeClr val="tx1"/>
                </a:solidFill>
                <a:latin typeface="+mn-lt"/>
                <a:ea typeface="+mn-ea"/>
                <a:cs typeface="+mn-cs"/>
              </a:rPr>
              <a:t>V rámci záložky Umístění vyplní žadatel údaje o tom, kde bude projekt realizován (</a:t>
            </a:r>
            <a:r>
              <a:rPr lang="cs-CZ" sz="1200" b="1" i="0" u="none" strike="noStrike" kern="1200" baseline="0" dirty="0" smtClean="0">
                <a:solidFill>
                  <a:schemeClr val="tx1"/>
                </a:solidFill>
                <a:latin typeface="+mn-lt"/>
                <a:ea typeface="+mn-ea"/>
                <a:cs typeface="+mn-cs"/>
              </a:rPr>
              <a:t>Místo realizace</a:t>
            </a:r>
            <a:r>
              <a:rPr lang="cs-CZ" sz="1200" b="0" i="0" u="none" strike="noStrike" kern="1200" baseline="0" dirty="0" smtClean="0">
                <a:solidFill>
                  <a:schemeClr val="tx1"/>
                </a:solidFill>
                <a:latin typeface="+mn-lt"/>
                <a:ea typeface="+mn-ea"/>
                <a:cs typeface="+mn-cs"/>
              </a:rPr>
              <a:t>) a na jaké území bude mít realizace projektu dopad (</a:t>
            </a:r>
            <a:r>
              <a:rPr lang="cs-CZ" sz="1200" b="1" i="0" u="none" strike="noStrike" kern="1200" baseline="0" dirty="0" smtClean="0">
                <a:solidFill>
                  <a:schemeClr val="tx1"/>
                </a:solidFill>
                <a:latin typeface="+mn-lt"/>
                <a:ea typeface="+mn-ea"/>
                <a:cs typeface="+mn-cs"/>
              </a:rPr>
              <a:t>Dopad projektu</a:t>
            </a:r>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29</a:t>
            </a:fld>
            <a:endParaRPr lang="cs-CZ"/>
          </a:p>
        </p:txBody>
      </p:sp>
    </p:spTree>
    <p:extLst>
      <p:ext uri="{BB962C8B-B14F-4D97-AF65-F5344CB8AC3E}">
        <p14:creationId xmlns:p14="http://schemas.microsoft.com/office/powerpoint/2010/main" val="1365462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Na</a:t>
            </a:r>
            <a:r>
              <a:rPr lang="cs-CZ" b="1" baseline="0" dirty="0" smtClean="0"/>
              <a:t> záložce </a:t>
            </a:r>
            <a:r>
              <a:rPr lang="cs-CZ" b="1" dirty="0" smtClean="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Pole</a:t>
            </a:r>
            <a:r>
              <a:rPr lang="cs-CZ" sz="1200" b="1" i="0" u="none" strike="noStrike" kern="1200" baseline="0" dirty="0" smtClean="0">
                <a:solidFill>
                  <a:schemeClr val="tx1"/>
                </a:solidFill>
                <a:latin typeface="+mn-lt"/>
                <a:ea typeface="+mn-ea"/>
                <a:cs typeface="+mn-cs"/>
              </a:rPr>
              <a:t> Roční obrat (EUR):</a:t>
            </a:r>
          </a:p>
          <a:p>
            <a:r>
              <a:rPr lang="cs-CZ" sz="1200" b="0" i="0" u="none" strike="noStrike" kern="1200" baseline="0" dirty="0" smtClean="0">
                <a:solidFill>
                  <a:schemeClr val="tx1"/>
                </a:solidFill>
                <a:latin typeface="+mn-lt"/>
                <a:ea typeface="+mn-ea"/>
                <a:cs typeface="+mn-cs"/>
              </a:rPr>
              <a:t>Jaké kurzy pro převod měn se používají?</a:t>
            </a:r>
          </a:p>
          <a:p>
            <a:r>
              <a:rPr lang="cs-CZ" sz="1200" b="0" i="0" u="none" strike="noStrike" kern="1200" baseline="0" dirty="0" smtClean="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smtClean="0">
                <a:solidFill>
                  <a:schemeClr val="tx1"/>
                </a:solidFill>
                <a:latin typeface="+mn-lt"/>
                <a:ea typeface="+mn-ea"/>
                <a:cs typeface="+mn-cs"/>
              </a:rPr>
              <a:t>ecb</a:t>
            </a:r>
            <a:r>
              <a:rPr lang="cs-CZ" sz="1200" b="0" i="0" u="none" strike="noStrike" kern="1200" baseline="0" dirty="0" smtClean="0">
                <a:solidFill>
                  <a:schemeClr val="tx1"/>
                </a:solidFill>
                <a:latin typeface="+mn-lt"/>
                <a:ea typeface="+mn-ea"/>
                <a:cs typeface="+mn-cs"/>
              </a:rPr>
              <a:t>/</a:t>
            </a:r>
            <a:r>
              <a:rPr lang="cs-CZ" sz="1200" b="0" i="0" u="none" strike="noStrike" kern="1200" baseline="0" dirty="0" err="1" smtClean="0">
                <a:solidFill>
                  <a:schemeClr val="tx1"/>
                </a:solidFill>
                <a:latin typeface="+mn-lt"/>
                <a:ea typeface="+mn-ea"/>
                <a:cs typeface="+mn-cs"/>
              </a:rPr>
              <a:t>html</a:t>
            </a:r>
            <a:r>
              <a:rPr lang="cs-CZ" sz="1200" b="0" i="0" u="none" strike="noStrike" kern="1200" baseline="0" dirty="0" smtClean="0">
                <a:solidFill>
                  <a:schemeClr val="tx1"/>
                </a:solidFill>
                <a:latin typeface="+mn-lt"/>
                <a:ea typeface="+mn-ea"/>
                <a:cs typeface="+mn-cs"/>
              </a:rPr>
              <a:t>/index.en.html.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poli </a:t>
            </a:r>
            <a:r>
              <a:rPr lang="cs-CZ" sz="1200" b="1" i="0" u="none" strike="noStrike" kern="1200" baseline="0" dirty="0" smtClean="0">
                <a:solidFill>
                  <a:schemeClr val="tx1"/>
                </a:solidFill>
                <a:latin typeface="+mn-lt"/>
                <a:ea typeface="+mn-ea"/>
                <a:cs typeface="+mn-cs"/>
              </a:rPr>
              <a:t>Typ plátce DPH </a:t>
            </a:r>
            <a:r>
              <a:rPr lang="cs-CZ" sz="1200" b="0" i="0" u="none" strike="noStrike" kern="1200" baseline="0" dirty="0" smtClean="0">
                <a:solidFill>
                  <a:schemeClr val="tx1"/>
                </a:solidFill>
                <a:latin typeface="+mn-lt"/>
                <a:ea typeface="+mn-ea"/>
                <a:cs typeface="+mn-cs"/>
              </a:rPr>
              <a:t>se vybírá z číselníku: </a:t>
            </a:r>
          </a:p>
          <a:p>
            <a:r>
              <a:rPr lang="cs-CZ" sz="1200" b="0" i="0" u="none" strike="noStrike" kern="1200" baseline="0" dirty="0" smtClean="0">
                <a:solidFill>
                  <a:schemeClr val="tx1"/>
                </a:solidFill>
                <a:latin typeface="+mn-lt"/>
                <a:ea typeface="+mn-ea"/>
                <a:cs typeface="+mn-cs"/>
              </a:rPr>
              <a:t> Nejsem plátce DPH </a:t>
            </a:r>
          </a:p>
          <a:p>
            <a:r>
              <a:rPr lang="cs-CZ" sz="1200" b="0" i="0" u="none" strike="noStrike" kern="1200" baseline="0" dirty="0" smtClean="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smtClean="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smtClean="0">
                <a:solidFill>
                  <a:schemeClr val="tx1"/>
                </a:solidFill>
                <a:latin typeface="+mn-lt"/>
                <a:ea typeface="+mn-ea"/>
                <a:cs typeface="+mn-cs"/>
              </a:rPr>
              <a:t>relevantní je pouze pro žadatele/příjemce a partnera s finančním příspěvkem</a:t>
            </a:r>
            <a:r>
              <a:rPr lang="cs-CZ"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práv a povinností – RPP (gestorem je Ministerstvo vnitra)</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30</a:t>
            </a:fld>
            <a:endParaRPr lang="cs-CZ"/>
          </a:p>
        </p:txBody>
      </p:sp>
    </p:spTree>
    <p:extLst>
      <p:ext uri="{BB962C8B-B14F-4D97-AF65-F5344CB8AC3E}">
        <p14:creationId xmlns:p14="http://schemas.microsoft.com/office/powerpoint/2010/main" val="4029597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Osoby subjektu </a:t>
            </a:r>
            <a:r>
              <a:rPr lang="cs-CZ" dirty="0" smtClean="0"/>
              <a:t>–</a:t>
            </a:r>
            <a:r>
              <a:rPr lang="cs-CZ" baseline="0" dirty="0" smtClean="0"/>
              <a:t> </a:t>
            </a:r>
            <a:r>
              <a:rPr lang="cs-CZ" dirty="0" smtClean="0"/>
              <a:t>musí být zadán statutární zástupce a hlavní kontaktní osoba – jméno, příjmení, telefon, e-mail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31</a:t>
            </a:fld>
            <a:endParaRPr lang="cs-CZ"/>
          </a:p>
        </p:txBody>
      </p:sp>
    </p:spTree>
    <p:extLst>
      <p:ext uri="{BB962C8B-B14F-4D97-AF65-F5344CB8AC3E}">
        <p14:creationId xmlns:p14="http://schemas.microsoft.com/office/powerpoint/2010/main" val="24619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Účty subjektu – až při tvorbě právního aktu.</a:t>
            </a:r>
          </a:p>
          <a:p>
            <a:r>
              <a:rPr lang="cs-CZ" dirty="0" smtClean="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32</a:t>
            </a:fld>
            <a:endParaRPr lang="cs-CZ"/>
          </a:p>
        </p:txBody>
      </p:sp>
    </p:spTree>
    <p:extLst>
      <p:ext uri="{BB962C8B-B14F-4D97-AF65-F5344CB8AC3E}">
        <p14:creationId xmlns:p14="http://schemas.microsoft.com/office/powerpoint/2010/main" val="1093369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smtClean="0">
                <a:solidFill>
                  <a:schemeClr val="tx1"/>
                </a:solidFill>
                <a:effectLst/>
                <a:latin typeface="+mn-lt"/>
                <a:ea typeface="+mn-ea"/>
                <a:cs typeface="+mn-cs"/>
              </a:rPr>
              <a:t>V kontextu OPZ, které se zaměřuje na lidské zdroje, je součástí definice problému vždy také </a:t>
            </a:r>
            <a:r>
              <a:rPr lang="cs-CZ" sz="1200" b="1" kern="1200" dirty="0" smtClean="0">
                <a:solidFill>
                  <a:schemeClr val="tx1"/>
                </a:solidFill>
                <a:effectLst/>
                <a:latin typeface="+mn-lt"/>
                <a:ea typeface="+mn-ea"/>
                <a:cs typeface="+mn-cs"/>
              </a:rPr>
              <a:t>specifikace cílové skupiny</a:t>
            </a:r>
            <a:r>
              <a:rPr lang="cs-CZ" sz="1200" kern="1200" dirty="0" smtClean="0">
                <a:solidFill>
                  <a:schemeClr val="tx1"/>
                </a:solidFill>
                <a:effectLst/>
                <a:latin typeface="+mn-lt"/>
                <a:ea typeface="+mn-ea"/>
                <a:cs typeface="+mn-cs"/>
              </a:rPr>
              <a:t> projektu, tj. osob, kterých se problém týká.</a:t>
            </a:r>
          </a:p>
          <a:p>
            <a:pPr hangingPunct="0"/>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Základní struktura rozpočtu </a:t>
            </a:r>
            <a:r>
              <a:rPr lang="cs-CZ" dirty="0" smtClean="0"/>
              <a:t>je stanovená (viz </a:t>
            </a:r>
            <a:r>
              <a:rPr lang="cs-CZ" i="1" dirty="0" smtClean="0"/>
              <a:t>Pokyny k vyplnění</a:t>
            </a:r>
            <a:r>
              <a:rPr lang="cs-CZ" dirty="0" smtClean="0"/>
              <a:t>), žadatel rozpočet specifikuje řádky v nižší úrovni struktury.</a:t>
            </a:r>
          </a:p>
          <a:p>
            <a:r>
              <a:rPr lang="cs-CZ" dirty="0" smtClean="0"/>
              <a:t>Potřebné být konkrétní (posouzení efektivity a hospodárnosti).</a:t>
            </a:r>
          </a:p>
          <a:p>
            <a:r>
              <a:rPr lang="cs-CZ" dirty="0" smtClean="0"/>
              <a:t>Zpracovává se jeden rozpočet (nedělá se detail po subjektech, ani detail na kalendářní roky).</a:t>
            </a:r>
          </a:p>
          <a:p>
            <a:r>
              <a:rPr lang="cs-CZ" dirty="0" smtClean="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33</a:t>
            </a:fld>
            <a:endParaRPr lang="cs-CZ"/>
          </a:p>
        </p:txBody>
      </p:sp>
    </p:spTree>
    <p:extLst>
      <p:ext uri="{BB962C8B-B14F-4D97-AF65-F5344CB8AC3E}">
        <p14:creationId xmlns:p14="http://schemas.microsoft.com/office/powerpoint/2010/main" val="3203272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34</a:t>
            </a:fld>
            <a:endParaRPr lang="cs-CZ"/>
          </a:p>
        </p:txBody>
      </p:sp>
    </p:spTree>
    <p:extLst>
      <p:ext uri="{BB962C8B-B14F-4D97-AF65-F5344CB8AC3E}">
        <p14:creationId xmlns:p14="http://schemas.microsoft.com/office/powerpoint/2010/main" val="1615792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Vyplněný rozpočet na žádosti o podporu je podkladem pro Přehled zdrojů financování. Rozpad na jednotlivé zdroje financování provádí systém na pokyn uživatele. </a:t>
            </a:r>
            <a:r>
              <a:rPr lang="cs-CZ" sz="1200" b="0" i="0" u="none" strike="noStrike" kern="1200" baseline="0" smtClean="0">
                <a:solidFill>
                  <a:schemeClr val="tx1"/>
                </a:solidFill>
                <a:latin typeface="+mn-lt"/>
                <a:ea typeface="+mn-ea"/>
                <a:cs typeface="+mn-cs"/>
              </a:rPr>
              <a:t>Vyplnění je nutné tam, kde na základě textu výzvy k předkládání žádostí o podporu musí žadatel výdaje spolufinancovat z vlastního rozpočtu a současně nebylo možné toto procento v IS KP14+ navázat na právní formu žadatele. </a:t>
            </a:r>
            <a:endParaRPr lang="cs-CZ" smtClean="0"/>
          </a:p>
          <a:p>
            <a:endParaRPr lang="cs-CZ" sz="1200" b="0" i="0" u="none" strike="noStrike" kern="1200" baseline="0" dirty="0" smtClean="0">
              <a:solidFill>
                <a:schemeClr val="tx1"/>
              </a:solidFill>
              <a:latin typeface="+mn-lt"/>
              <a:ea typeface="+mn-ea"/>
              <a:cs typeface="+mn-cs"/>
            </a:endParaRPr>
          </a:p>
          <a:p>
            <a:r>
              <a:rPr lang="cs-CZ" dirty="0" smtClean="0"/>
              <a:t>Žadatel uvádí </a:t>
            </a:r>
            <a:r>
              <a:rPr lang="cs-CZ" b="1" dirty="0" smtClean="0"/>
              <a:t>% spolufinancování</a:t>
            </a:r>
            <a:r>
              <a:rPr lang="cs-CZ" dirty="0" smtClean="0"/>
              <a:t> ze svých zdrojů a typ zdrojů</a:t>
            </a:r>
            <a:r>
              <a:rPr lang="cs-CZ" baseline="0" dirty="0" smtClean="0"/>
              <a:t> - </a:t>
            </a:r>
            <a:r>
              <a:rPr lang="cs-CZ" dirty="0" smtClean="0"/>
              <a:t>% pro vlastní zdroj.</a:t>
            </a:r>
          </a:p>
          <a:p>
            <a:r>
              <a:rPr lang="cs-CZ" dirty="0" smtClean="0"/>
              <a:t>U některých právních forem je automaticky doplněno, z jaké kategorie financí je vlastní zdroj (např. rozpočet obce, jiné národní zdroje), u některých právních forem to nebylo možné stanovit (žadatel to musí upřesnit sám).</a:t>
            </a:r>
          </a:p>
          <a:p>
            <a:endParaRPr lang="cs-CZ" dirty="0" smtClean="0"/>
          </a:p>
          <a:p>
            <a:r>
              <a:rPr lang="cs-CZ" sz="1200" b="0" i="0" u="none" strike="noStrike" kern="1200" baseline="0" dirty="0" smtClean="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smtClean="0">
                <a:solidFill>
                  <a:schemeClr val="tx1"/>
                </a:solidFill>
                <a:latin typeface="+mn-lt"/>
                <a:ea typeface="+mn-ea"/>
                <a:cs typeface="+mn-cs"/>
              </a:rPr>
              <a:t>Jiné peněžní příjmy</a:t>
            </a:r>
            <a:r>
              <a:rPr lang="cs-CZ" sz="1200" b="0" i="0" u="none" strike="noStrike" kern="1200" baseline="0" dirty="0" smtClean="0">
                <a:solidFill>
                  <a:schemeClr val="tx1"/>
                </a:solidFill>
                <a:latin typeface="+mn-lt"/>
                <a:ea typeface="+mn-ea"/>
                <a:cs typeface="+mn-cs"/>
              </a:rPr>
              <a:t>. </a:t>
            </a:r>
            <a:endParaRPr lang="cs-CZ" dirty="0" smtClean="0"/>
          </a:p>
          <a:p>
            <a:r>
              <a:rPr lang="cs-CZ" dirty="0" smtClean="0"/>
              <a:t>Žadatel uvádí </a:t>
            </a:r>
            <a:r>
              <a:rPr lang="cs-CZ" b="1" dirty="0" smtClean="0"/>
              <a:t>Jiné peněžní příjmy </a:t>
            </a:r>
            <a:r>
              <a:rPr lang="cs-CZ" dirty="0" smtClean="0"/>
              <a:t>(JPP).</a:t>
            </a:r>
          </a:p>
          <a:p>
            <a:r>
              <a:rPr lang="cs-CZ" dirty="0" smtClean="0"/>
              <a:t>Uvádí se ČISTÉ příjmy, tj. ty, které jsou nad rámec výdajů za zdroje příjemce.</a:t>
            </a:r>
          </a:p>
          <a:p>
            <a:r>
              <a:rPr lang="cs-CZ" dirty="0" smtClean="0"/>
              <a:t>Kategorie </a:t>
            </a:r>
            <a:r>
              <a:rPr lang="cs-CZ" b="1" dirty="0" smtClean="0"/>
              <a:t>Příjmy podle čl. 61 </a:t>
            </a:r>
            <a:r>
              <a:rPr lang="cs-CZ" dirty="0" smtClean="0"/>
              <a:t>nejsou pro ESF projekty relevantní.</a:t>
            </a:r>
          </a:p>
          <a:p>
            <a:r>
              <a:rPr lang="cs-CZ" dirty="0" smtClean="0"/>
              <a:t>Na základě % vlastního zdroje a JPP se provede rozpad celkových způsobilých výdajů (z rozpočtu) na jednotlivé zdroje financování.</a:t>
            </a:r>
          </a:p>
          <a:p>
            <a:r>
              <a:rPr lang="cs-CZ" dirty="0" smtClean="0"/>
              <a:t>Při změně celkových způsobilých výdajů v rozpočtu je nutné znovu provést rozpad (hlídá finalizační kontrola).</a:t>
            </a:r>
          </a:p>
          <a:p>
            <a:endParaRPr lang="cs-CZ" dirty="0" smtClean="0"/>
          </a:p>
          <a:p>
            <a:r>
              <a:rPr lang="cs-CZ" sz="1200" b="1" i="0" u="none" strike="noStrike" kern="1200" baseline="0" dirty="0" smtClean="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smtClean="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smtClean="0">
                <a:solidFill>
                  <a:schemeClr val="tx1"/>
                </a:solidFill>
                <a:latin typeface="+mn-lt"/>
                <a:ea typeface="+mn-ea"/>
                <a:cs typeface="+mn-cs"/>
              </a:rPr>
              <a:t>Národní soukromé zdroje. </a:t>
            </a:r>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35</a:t>
            </a:fld>
            <a:endParaRPr lang="cs-CZ"/>
          </a:p>
        </p:txBody>
      </p:sp>
    </p:spTree>
    <p:extLst>
      <p:ext uri="{BB962C8B-B14F-4D97-AF65-F5344CB8AC3E}">
        <p14:creationId xmlns:p14="http://schemas.microsoft.com/office/powerpoint/2010/main" val="4069932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Finanční</a:t>
            </a:r>
            <a:r>
              <a:rPr lang="cs-CZ" baseline="0" dirty="0" smtClean="0"/>
              <a:t> plán se generuje </a:t>
            </a:r>
            <a:r>
              <a:rPr lang="cs-CZ" dirty="0" smtClean="0"/>
              <a:t>automaticky, ale žadatel ho může ručně upravit. Automatické generování</a:t>
            </a:r>
            <a:r>
              <a:rPr lang="cs-CZ" baseline="0" dirty="0" smtClean="0"/>
              <a:t> FP je převzato z nastavení Výzvy ŘO do výzev MAS</a:t>
            </a:r>
            <a:r>
              <a:rPr lang="cs-CZ" dirty="0" smtClean="0"/>
              <a:t>.</a:t>
            </a:r>
          </a:p>
          <a:p>
            <a:r>
              <a:rPr lang="cs-CZ" dirty="0" smtClean="0"/>
              <a:t>Obsahuje tolik řádků, kolik žádostí o platbu se na projektu dá předpokládat (obecně 1x za 6 měsíců); případně se upraví před vydáním právního aktu či následně.</a:t>
            </a:r>
          </a:p>
          <a:p>
            <a:endParaRPr lang="cs-CZ" dirty="0" smtClean="0"/>
          </a:p>
          <a:p>
            <a:r>
              <a:rPr lang="cs-CZ" dirty="0" smtClean="0"/>
              <a:t>EX ANTE: pole </a:t>
            </a:r>
            <a:r>
              <a:rPr lang="cs-CZ" b="1" dirty="0" smtClean="0"/>
              <a:t>Záloha – plán pro zálohu </a:t>
            </a:r>
            <a:r>
              <a:rPr lang="cs-CZ" dirty="0" smtClean="0"/>
              <a:t>a </a:t>
            </a:r>
            <a:r>
              <a:rPr lang="cs-CZ" b="1" dirty="0" smtClean="0"/>
              <a:t>Vyúčtování – plán pro vyúčtování zálohy</a:t>
            </a:r>
          </a:p>
          <a:p>
            <a:r>
              <a:rPr lang="cs-CZ" dirty="0" smtClean="0"/>
              <a:t>EX POST:  pole </a:t>
            </a:r>
            <a:r>
              <a:rPr lang="cs-CZ" b="1" dirty="0" smtClean="0"/>
              <a:t>Vyúčtování – plán</a:t>
            </a:r>
            <a:endParaRPr lang="cs-CZ" dirty="0" smtClean="0"/>
          </a:p>
          <a:p>
            <a:r>
              <a:rPr lang="cs-CZ" dirty="0" smtClean="0"/>
              <a:t>Uvádí se částky za všechny zdroje financování projektu (včetně případných vlastních zdrojů žadatele).</a:t>
            </a:r>
          </a:p>
          <a:p>
            <a:endParaRPr lang="cs-CZ" dirty="0" smtClean="0"/>
          </a:p>
          <a:p>
            <a:r>
              <a:rPr lang="cs-CZ" b="1" dirty="0" smtClean="0"/>
              <a:t>Uvádí se datum předložení žádosti o platbu:</a:t>
            </a:r>
          </a:p>
          <a:p>
            <a:pPr lvl="1"/>
            <a:r>
              <a:rPr lang="cs-CZ" dirty="0" smtClean="0"/>
              <a:t>- předkládané v průběhu realizace projektu 1 měsíc od konce monitorovacího období</a:t>
            </a:r>
          </a:p>
          <a:p>
            <a:pPr lvl="1"/>
            <a:r>
              <a:rPr lang="cs-CZ" dirty="0" smtClean="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smtClean="0"/>
              <a:t>Finanční plán musí odpovídat celkovým způsobilým výdajům v rozpočtu (hlídá finalizační kontrola).</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36</a:t>
            </a:fld>
            <a:endParaRPr lang="cs-CZ"/>
          </a:p>
        </p:txBody>
      </p:sp>
    </p:spTree>
    <p:extLst>
      <p:ext uri="{BB962C8B-B14F-4D97-AF65-F5344CB8AC3E}">
        <p14:creationId xmlns:p14="http://schemas.microsoft.com/office/powerpoint/2010/main" val="3854531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Oblast Veřejných zakázek se zaktivuje po zaškrtnutí </a:t>
            </a:r>
            <a:r>
              <a:rPr lang="cs-CZ" sz="1200" b="0" i="0" u="none" strike="noStrike" kern="1200" baseline="0" dirty="0" err="1" smtClean="0">
                <a:solidFill>
                  <a:schemeClr val="tx1"/>
                </a:solidFill>
                <a:latin typeface="+mn-lt"/>
                <a:ea typeface="+mn-ea"/>
                <a:cs typeface="+mn-cs"/>
              </a:rPr>
              <a:t>checkboxu</a:t>
            </a:r>
            <a:r>
              <a:rPr lang="cs-CZ" sz="1200" b="0" i="0" u="none" strike="noStrike" kern="1200" baseline="0" dirty="0" smtClean="0">
                <a:solidFill>
                  <a:schemeClr val="tx1"/>
                </a:solidFill>
                <a:latin typeface="+mn-lt"/>
                <a:ea typeface="+mn-ea"/>
                <a:cs typeface="+mn-cs"/>
              </a:rPr>
              <a:t> Realizace zadávacích řízení na projektu na záložce Projekt (sekce Identifikace projektu) a uložení této změny. </a:t>
            </a:r>
          </a:p>
          <a:p>
            <a:r>
              <a:rPr lang="cs-CZ" sz="1200" b="0" i="0" u="none" strike="noStrike" kern="1200" baseline="0" dirty="0" smtClean="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smtClean="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smtClean="0">
                <a:solidFill>
                  <a:schemeClr val="tx1"/>
                </a:solidFill>
                <a:latin typeface="+mn-lt"/>
                <a:ea typeface="+mn-ea"/>
                <a:cs typeface="+mn-cs"/>
              </a:rPr>
              <a:t> Veřejné zakázky </a:t>
            </a:r>
          </a:p>
          <a:p>
            <a:r>
              <a:rPr lang="cs-CZ" sz="1200" b="0" i="0" u="none" strike="noStrike" kern="1200" baseline="0" dirty="0" smtClean="0">
                <a:solidFill>
                  <a:schemeClr val="tx1"/>
                </a:solidFill>
                <a:latin typeface="+mn-lt"/>
                <a:ea typeface="+mn-ea"/>
                <a:cs typeface="+mn-cs"/>
              </a:rPr>
              <a:t> Hodnocení a odvolání </a:t>
            </a:r>
          </a:p>
          <a:p>
            <a:r>
              <a:rPr lang="cs-CZ" sz="1200" b="0" i="0" u="none" strike="noStrike" kern="1200" baseline="0" dirty="0" smtClean="0">
                <a:solidFill>
                  <a:schemeClr val="tx1"/>
                </a:solidFill>
                <a:latin typeface="+mn-lt"/>
                <a:ea typeface="+mn-ea"/>
                <a:cs typeface="+mn-cs"/>
              </a:rPr>
              <a:t> Návrh/podnět na ÚOHS </a:t>
            </a:r>
          </a:p>
          <a:p>
            <a:r>
              <a:rPr lang="cs-CZ" sz="1200" b="0" i="0" u="none" strike="noStrike" kern="1200" baseline="0" dirty="0" smtClean="0">
                <a:solidFill>
                  <a:schemeClr val="tx1"/>
                </a:solidFill>
                <a:latin typeface="+mn-lt"/>
                <a:ea typeface="+mn-ea"/>
                <a:cs typeface="+mn-cs"/>
              </a:rPr>
              <a:t> Údaje o smlouvě/dodatku </a:t>
            </a:r>
          </a:p>
          <a:p>
            <a:r>
              <a:rPr lang="cs-CZ" sz="1200" b="0" i="0" u="none" strike="noStrike" kern="1200" baseline="0" dirty="0" smtClean="0">
                <a:solidFill>
                  <a:schemeClr val="tx1"/>
                </a:solidFill>
                <a:latin typeface="+mn-lt"/>
                <a:ea typeface="+mn-ea"/>
                <a:cs typeface="+mn-cs"/>
              </a:rPr>
              <a:t> Přílohy k VZ </a:t>
            </a:r>
            <a:endParaRPr lang="cs-CZ" sz="1200" b="1" i="0" u="none" strike="noStrike" kern="1200" baseline="0" dirty="0" smtClean="0">
              <a:solidFill>
                <a:schemeClr val="tx1"/>
              </a:solidFill>
              <a:latin typeface="+mn-lt"/>
              <a:ea typeface="+mn-ea"/>
              <a:cs typeface="+mn-cs"/>
            </a:endParaRPr>
          </a:p>
          <a:p>
            <a:endParaRPr lang="cs-CZ" sz="2200" dirty="0" smtClean="0"/>
          </a:p>
          <a:p>
            <a:r>
              <a:rPr lang="cs-CZ" sz="2200" b="1" dirty="0" smtClean="0"/>
              <a:t>V IS KP14+ se k zakázkám vyplňují záložky</a:t>
            </a:r>
          </a:p>
          <a:p>
            <a:pPr lvl="1"/>
            <a:r>
              <a:rPr lang="cs-CZ" dirty="0" smtClean="0"/>
              <a:t>1) Veřejné zakázky, 2) Údaje o smlouvě/dodatku, 3) Hodnocení a odvolání, 4) Návrh/podnět na ÚOHS, 5) Přílohy k VZ </a:t>
            </a:r>
          </a:p>
          <a:p>
            <a:r>
              <a:rPr lang="cs-CZ" sz="2200" dirty="0" smtClean="0"/>
              <a:t>Záložka</a:t>
            </a:r>
            <a:r>
              <a:rPr lang="cs-CZ" sz="2200" b="1" dirty="0" smtClean="0"/>
              <a:t> Údaje o smlouvě/dodatku </a:t>
            </a:r>
          </a:p>
          <a:p>
            <a:pPr lvl="1"/>
            <a:r>
              <a:rPr lang="cs-CZ" dirty="0" smtClean="0"/>
              <a:t>Zakládá se každá podepsaná smlouva i dodatek</a:t>
            </a:r>
          </a:p>
          <a:p>
            <a:r>
              <a:rPr lang="cs-CZ" sz="2200" dirty="0" smtClean="0"/>
              <a:t>Záložka </a:t>
            </a:r>
            <a:r>
              <a:rPr lang="cs-CZ" sz="2200" b="1" dirty="0" smtClean="0"/>
              <a:t>Hodnocení a odvolání </a:t>
            </a:r>
          </a:p>
          <a:p>
            <a:pPr lvl="1"/>
            <a:r>
              <a:rPr lang="cs-CZ" dirty="0" smtClean="0"/>
              <a:t>Údaje o procesu zadávání a také o vybraném dodavateli</a:t>
            </a:r>
          </a:p>
          <a:p>
            <a:pPr lvl="1"/>
            <a:r>
              <a:rPr lang="cs-CZ" dirty="0" smtClean="0"/>
              <a:t>Dodavatel musí být nejprve zaevidován mezi SUBJEKTY  projektu</a:t>
            </a:r>
          </a:p>
          <a:p>
            <a:pPr lvl="1"/>
            <a:r>
              <a:rPr lang="cs-CZ" dirty="0" smtClean="0"/>
              <a:t>Lze vyplnit údaje k případným námitkám vzneseným k zadavateli </a:t>
            </a:r>
          </a:p>
          <a:p>
            <a:r>
              <a:rPr lang="cs-CZ" sz="2200" dirty="0" smtClean="0"/>
              <a:t>Záložka</a:t>
            </a:r>
            <a:r>
              <a:rPr lang="cs-CZ" sz="2200" b="1" dirty="0" smtClean="0"/>
              <a:t> Návrh/podnět na ÚOHS </a:t>
            </a:r>
          </a:p>
          <a:p>
            <a:pPr lvl="1"/>
            <a:r>
              <a:rPr lang="cs-CZ" dirty="0" smtClean="0"/>
              <a:t>Eviduje se agenda týkající se řízení ze strany ÚOHS</a:t>
            </a:r>
          </a:p>
          <a:p>
            <a:r>
              <a:rPr lang="cs-CZ" sz="2200" dirty="0" smtClean="0"/>
              <a:t>Záložka </a:t>
            </a:r>
            <a:r>
              <a:rPr lang="cs-CZ" sz="2200" b="1" dirty="0" smtClean="0"/>
              <a:t>Přílohy k VZ </a:t>
            </a:r>
            <a:endParaRPr lang="cs-CZ" sz="2200" dirty="0" smtClean="0"/>
          </a:p>
          <a:p>
            <a:pPr lvl="1"/>
            <a:r>
              <a:rPr lang="cs-CZ" dirty="0" smtClean="0"/>
              <a:t>Záložka Přílohy k VZ slouží k předání dokumentace k zakázce na ŘO</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37</a:t>
            </a:fld>
            <a:endParaRPr lang="cs-CZ"/>
          </a:p>
        </p:txBody>
      </p:sp>
    </p:spTree>
    <p:extLst>
      <p:ext uri="{BB962C8B-B14F-4D97-AF65-F5344CB8AC3E}">
        <p14:creationId xmlns:p14="http://schemas.microsoft.com/office/powerpoint/2010/main" val="3774349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Veřejným zadavatelem</a:t>
            </a:r>
            <a:r>
              <a:rPr lang="cs-CZ" sz="1200" kern="1200" dirty="0" smtClean="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smtClean="0">
                <a:solidFill>
                  <a:schemeClr val="tx1"/>
                </a:solidFill>
                <a:effectLst/>
                <a:latin typeface="+mn-lt"/>
                <a:ea typeface="+mn-ea"/>
                <a:cs typeface="+mn-cs"/>
              </a:rPr>
              <a:t>Dotovaným zadavatelem</a:t>
            </a:r>
            <a:r>
              <a:rPr lang="cs-CZ" sz="1200" kern="1200" dirty="0" smtClean="0">
                <a:solidFill>
                  <a:schemeClr val="tx1"/>
                </a:solidFill>
                <a:effectLst/>
                <a:latin typeface="+mn-lt"/>
                <a:ea typeface="+mn-ea"/>
                <a:cs typeface="+mn-cs"/>
              </a:rPr>
              <a:t> je právnická nebo fyzická osoba, která zadává veřejnou zakázku hrazenou </a:t>
            </a:r>
            <a:r>
              <a:rPr lang="cs-CZ" sz="1200" b="1" kern="1200" dirty="0" smtClean="0">
                <a:solidFill>
                  <a:schemeClr val="tx1"/>
                </a:solidFill>
                <a:effectLst/>
                <a:latin typeface="+mn-lt"/>
                <a:ea typeface="+mn-ea"/>
                <a:cs typeface="+mn-cs"/>
              </a:rPr>
              <a:t>z více než 50 % z peněžních prostředků z veřejných zdrojů,</a:t>
            </a:r>
            <a:r>
              <a:rPr lang="cs-CZ" sz="1200" kern="1200" dirty="0" smtClean="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smtClean="0">
                <a:solidFill>
                  <a:schemeClr val="tx1"/>
                </a:solidFill>
                <a:effectLst/>
                <a:latin typeface="+mn-lt"/>
                <a:ea typeface="+mn-ea"/>
                <a:cs typeface="+mn-cs"/>
              </a:rPr>
              <a:t>Sektorovým zadavatelem</a:t>
            </a:r>
            <a:r>
              <a:rPr lang="cs-CZ" sz="1200" kern="1200" dirty="0" smtClean="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smtClean="0">
                <a:solidFill>
                  <a:schemeClr val="tx1"/>
                </a:solidFill>
                <a:effectLst/>
                <a:latin typeface="+mn-lt"/>
                <a:ea typeface="+mn-ea"/>
                <a:cs typeface="+mn-cs"/>
              </a:rPr>
              <a:t>Veřejnými zakázkami malého rozsahu</a:t>
            </a:r>
            <a:r>
              <a:rPr lang="cs-CZ" sz="1200" kern="1200" dirty="0" smtClean="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smtClean="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smtClean="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smtClean="0">
                <a:solidFill>
                  <a:schemeClr val="tx1"/>
                </a:solidFill>
                <a:effectLst/>
                <a:latin typeface="+mn-lt"/>
                <a:ea typeface="+mn-ea"/>
                <a:cs typeface="+mn-cs"/>
              </a:rPr>
              <a:t> </a:t>
            </a:r>
            <a:r>
              <a:rPr lang="cs-CZ" sz="1200" b="0" kern="1200" dirty="0" smtClean="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smtClean="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smtClean="0">
              <a:solidFill>
                <a:schemeClr val="tx1"/>
              </a:solidFill>
              <a:effectLst/>
              <a:latin typeface="+mn-lt"/>
              <a:ea typeface="+mn-ea"/>
              <a:cs typeface="+mn-cs"/>
            </a:endParaRPr>
          </a:p>
          <a:p>
            <a:r>
              <a:rPr lang="cs-CZ" sz="1200" dirty="0" smtClean="0"/>
              <a:t>MAS (resp. Příjemci) se řídí podmínkami stanovenými v Obecné části pravidel pro žadatele a příjemce v rámci OPZ, kapitola 20 Pravidla pro zadávání zakázek.</a:t>
            </a:r>
          </a:p>
          <a:p>
            <a:r>
              <a:rPr lang="cs-CZ" sz="1200" dirty="0" smtClean="0"/>
              <a:t>Kontrolu administrace VZ provádí ŘO.</a:t>
            </a:r>
          </a:p>
          <a:p>
            <a:r>
              <a:rPr lang="cs-CZ" sz="1200" dirty="0" smtClean="0"/>
              <a:t>Od přepokládané hodnoty VZ </a:t>
            </a:r>
            <a:r>
              <a:rPr lang="cs-CZ" sz="1200" b="1" dirty="0" smtClean="0"/>
              <a:t>2 mil. Kč </a:t>
            </a:r>
            <a:r>
              <a:rPr lang="cs-CZ" sz="1200" dirty="0" smtClean="0"/>
              <a:t>bez DPH se musí veřejný a dotovaný zadavatel řídit zákonem č.137/2006 Sb., o veřejných zakázkách.</a:t>
            </a:r>
          </a:p>
          <a:p>
            <a:r>
              <a:rPr lang="cs-CZ" sz="1200" dirty="0" smtClean="0"/>
              <a:t>Výdaje na pořízení plnění musí i v OPZ splňovat </a:t>
            </a:r>
            <a:r>
              <a:rPr lang="cs-CZ" sz="1200" b="1" dirty="0" smtClean="0"/>
              <a:t>pravidla hospodárnosti, efektivnosti a účelnosti.</a:t>
            </a:r>
          </a:p>
          <a:p>
            <a:r>
              <a:rPr lang="cs-CZ" sz="1200" dirty="0" smtClean="0"/>
              <a:t>Dále je zadavatel povinen dodržet </a:t>
            </a:r>
            <a:r>
              <a:rPr lang="cs-CZ" sz="1200" b="1" dirty="0" smtClean="0"/>
              <a:t>zásady transparentnosti, rovného zacházení a nediskriminace.</a:t>
            </a:r>
          </a:p>
          <a:p>
            <a:endParaRPr lang="cs-CZ" sz="1200" b="1" dirty="0" smtClean="0"/>
          </a:p>
          <a:p>
            <a:endParaRPr lang="cs-CZ" sz="1200" dirty="0" smtClean="0"/>
          </a:p>
          <a:p>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38</a:t>
            </a:fld>
            <a:endParaRPr lang="cs-CZ"/>
          </a:p>
        </p:txBody>
      </p:sp>
    </p:spTree>
    <p:extLst>
      <p:ext uri="{BB962C8B-B14F-4D97-AF65-F5344CB8AC3E}">
        <p14:creationId xmlns:p14="http://schemas.microsoft.com/office/powerpoint/2010/main" val="3824679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Žadatel nemůže editovat, musí potvrdit soulad s obsahem předpřipraveného prohlášení.</a:t>
            </a:r>
          </a:p>
          <a:p>
            <a:r>
              <a:rPr lang="cs-CZ" dirty="0" smtClean="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smtClean="0"/>
          </a:p>
          <a:p>
            <a:r>
              <a:rPr lang="cs-CZ" dirty="0" smtClean="0"/>
              <a:t>Z technických důvodů je čestné prohlášení v IS KP14+ evidováno ve dvou částech; žadatel musí </a:t>
            </a:r>
            <a:r>
              <a:rPr lang="cs-CZ" b="1" dirty="0" smtClean="0"/>
              <a:t>na každou část kliknout </a:t>
            </a:r>
            <a:r>
              <a:rPr lang="cs-CZ" dirty="0" smtClean="0"/>
              <a:t>(tj. otevřít jej pro editaci) a </a:t>
            </a:r>
            <a:r>
              <a:rPr lang="cs-CZ" b="1" dirty="0" smtClean="0"/>
              <a:t>potvrdit, že s čestným prohlášením souhlasí </a:t>
            </a:r>
            <a:r>
              <a:rPr lang="cs-CZ" dirty="0" smtClean="0"/>
              <a:t>(zaškrtnutím </a:t>
            </a:r>
            <a:r>
              <a:rPr lang="cs-CZ" dirty="0" err="1" smtClean="0"/>
              <a:t>checkboxu</a:t>
            </a:r>
            <a:r>
              <a:rPr lang="cs-CZ" dirty="0" smtClean="0"/>
              <a:t> „Souhlasím s čestným prohlášením“).</a:t>
            </a:r>
          </a:p>
          <a:p>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39</a:t>
            </a:fld>
            <a:endParaRPr lang="cs-CZ"/>
          </a:p>
        </p:txBody>
      </p:sp>
    </p:spTree>
    <p:extLst>
      <p:ext uri="{BB962C8B-B14F-4D97-AF65-F5344CB8AC3E}">
        <p14:creationId xmlns:p14="http://schemas.microsoft.com/office/powerpoint/2010/main" val="581509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Patří sem všechny přílohy žádosti o podporu (povinné i nepovinné).</a:t>
            </a:r>
          </a:p>
          <a:p>
            <a:r>
              <a:rPr lang="cs-CZ" sz="1200" b="0" i="0" u="none" strike="noStrike" kern="1200" baseline="0" dirty="0" smtClean="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smtClean="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smtClean="0">
                <a:solidFill>
                  <a:schemeClr val="tx1"/>
                </a:solidFill>
                <a:latin typeface="+mn-lt"/>
                <a:ea typeface="+mn-ea"/>
                <a:cs typeface="+mn-cs"/>
              </a:rPr>
              <a:t>povinná příloha zařazena do číselníku</a:t>
            </a:r>
            <a:r>
              <a:rPr lang="cs-CZ" sz="1200" b="0" i="0" u="none" strike="noStrike" kern="1200" baseline="0" dirty="0" smtClean="0">
                <a:solidFill>
                  <a:schemeClr val="tx1"/>
                </a:solidFill>
                <a:latin typeface="+mn-lt"/>
                <a:ea typeface="+mn-ea"/>
                <a:cs typeface="+mn-cs"/>
              </a:rPr>
              <a:t> v poli „Název předdefinovaného dokumentu“. </a:t>
            </a:r>
          </a:p>
          <a:p>
            <a:r>
              <a:rPr lang="cs-CZ" sz="1200" b="0" i="0" u="none" strike="noStrike" kern="1200" baseline="0" dirty="0" smtClean="0">
                <a:solidFill>
                  <a:schemeClr val="tx1"/>
                </a:solidFill>
                <a:latin typeface="+mn-lt"/>
                <a:ea typeface="+mn-ea"/>
                <a:cs typeface="+mn-cs"/>
              </a:rPr>
              <a:t>Pokud se nejedná o povinnou přílohu, pak se toto pole ponechává prázdné.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Záložka </a:t>
            </a:r>
            <a:r>
              <a:rPr lang="cs-CZ" sz="1200" b="1" i="0" u="none" strike="noStrike" kern="1200" baseline="0" dirty="0" smtClean="0">
                <a:solidFill>
                  <a:schemeClr val="tx1"/>
                </a:solidFill>
                <a:latin typeface="+mn-lt"/>
                <a:ea typeface="+mn-ea"/>
                <a:cs typeface="+mn-cs"/>
              </a:rPr>
              <a:t>Seznam odborností projektu </a:t>
            </a:r>
            <a:r>
              <a:rPr lang="cs-CZ" sz="1200" b="0" i="0" u="none" strike="noStrike" kern="1200" baseline="0" dirty="0" smtClean="0">
                <a:solidFill>
                  <a:schemeClr val="tx1"/>
                </a:solidFill>
                <a:latin typeface="+mn-lt"/>
                <a:ea typeface="+mn-ea"/>
                <a:cs typeface="+mn-cs"/>
              </a:rPr>
              <a:t>je pro žadatele needitovatelná, žadatel na této záložce žádná data nevyplňuje.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40</a:t>
            </a:fld>
            <a:endParaRPr lang="cs-CZ"/>
          </a:p>
        </p:txBody>
      </p:sp>
    </p:spTree>
    <p:extLst>
      <p:ext uri="{BB962C8B-B14F-4D97-AF65-F5344CB8AC3E}">
        <p14:creationId xmlns:p14="http://schemas.microsoft.com/office/powerpoint/2010/main" val="271664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Přístup k projektu </a:t>
            </a:r>
            <a:r>
              <a:rPr lang="cs-CZ" sz="1200" b="0" i="0" u="none" strike="noStrike" kern="1200" baseline="0" dirty="0" smtClean="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smtClean="0"/>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Uživatel, který žádost o podporu založil, je aplikací IS KP14+ určen jako </a:t>
            </a:r>
            <a:r>
              <a:rPr lang="cs-CZ" sz="1200" b="1" i="0" u="none" strike="noStrike" kern="1200" baseline="0" dirty="0" smtClean="0">
                <a:solidFill>
                  <a:schemeClr val="tx1"/>
                </a:solidFill>
                <a:latin typeface="+mn-lt"/>
                <a:ea typeface="+mn-ea"/>
                <a:cs typeface="+mn-cs"/>
              </a:rPr>
              <a:t>správce přístupů </a:t>
            </a:r>
            <a:r>
              <a:rPr lang="cs-CZ" sz="1200" b="0" i="0" u="none" strike="noStrike" kern="1200" baseline="0" dirty="0" smtClean="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smtClean="0">
                <a:solidFill>
                  <a:schemeClr val="tx1"/>
                </a:solidFill>
                <a:latin typeface="+mn-lt"/>
                <a:ea typeface="+mn-ea"/>
                <a:cs typeface="+mn-cs"/>
              </a:rPr>
              <a:t>Rozlišují se role: </a:t>
            </a:r>
          </a:p>
          <a:p>
            <a:r>
              <a:rPr lang="cs-CZ" sz="1200" b="1" i="0" u="none" strike="noStrike" kern="1200" baseline="0" dirty="0" smtClean="0">
                <a:solidFill>
                  <a:schemeClr val="tx1"/>
                </a:solidFill>
                <a:latin typeface="+mn-lt"/>
                <a:ea typeface="+mn-ea"/>
                <a:cs typeface="+mn-cs"/>
              </a:rPr>
              <a:t>- čtenář </a:t>
            </a:r>
            <a:r>
              <a:rPr lang="cs-CZ" sz="1200" b="0" i="0" u="none" strike="noStrike" kern="1200" baseline="0" dirty="0" smtClean="0">
                <a:solidFill>
                  <a:schemeClr val="tx1"/>
                </a:solidFill>
                <a:latin typeface="+mn-lt"/>
                <a:ea typeface="+mn-ea"/>
                <a:cs typeface="+mn-cs"/>
              </a:rPr>
              <a:t>= data jsou mu zobrazena pouze k náhledu, </a:t>
            </a:r>
          </a:p>
          <a:p>
            <a:r>
              <a:rPr lang="cs-CZ" sz="1200" b="1" i="0" u="none" strike="noStrike" kern="1200" baseline="0" dirty="0" smtClean="0">
                <a:solidFill>
                  <a:schemeClr val="tx1"/>
                </a:solidFill>
                <a:latin typeface="+mn-lt"/>
                <a:ea typeface="+mn-ea"/>
                <a:cs typeface="+mn-cs"/>
              </a:rPr>
              <a:t>- editor </a:t>
            </a:r>
            <a:r>
              <a:rPr lang="cs-CZ" sz="1200" b="0" i="0" u="none" strike="noStrike" kern="1200" baseline="0" dirty="0" smtClean="0">
                <a:solidFill>
                  <a:schemeClr val="tx1"/>
                </a:solidFill>
                <a:latin typeface="+mn-lt"/>
                <a:ea typeface="+mn-ea"/>
                <a:cs typeface="+mn-cs"/>
              </a:rPr>
              <a:t>= má možnost zápisu změn, </a:t>
            </a:r>
          </a:p>
          <a:p>
            <a:pPr marL="0" indent="0">
              <a:buFontTx/>
              <a:buNone/>
            </a:pPr>
            <a:r>
              <a:rPr lang="cs-CZ" sz="1200" b="1" i="0" u="none" strike="noStrike" kern="1200" baseline="0" dirty="0" smtClean="0">
                <a:solidFill>
                  <a:schemeClr val="tx1"/>
                </a:solidFill>
                <a:latin typeface="+mn-lt"/>
                <a:ea typeface="+mn-ea"/>
                <a:cs typeface="+mn-cs"/>
              </a:rPr>
              <a:t>- signatář </a:t>
            </a:r>
            <a:r>
              <a:rPr lang="cs-CZ" sz="1200" b="0" i="0" u="none" strike="noStrike" kern="1200" baseline="0" dirty="0" smtClean="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správce přístupů</a:t>
            </a:r>
          </a:p>
          <a:p>
            <a:r>
              <a:rPr lang="cs-CZ" sz="1200" b="1" i="0" u="none" strike="noStrike" kern="1200" baseline="0" dirty="0" smtClean="0">
                <a:solidFill>
                  <a:schemeClr val="tx1"/>
                </a:solidFill>
                <a:latin typeface="+mn-lt"/>
                <a:ea typeface="+mn-ea"/>
                <a:cs typeface="+mn-cs"/>
              </a:rPr>
              <a:t>- zástupce správce přístupu </a:t>
            </a:r>
            <a:r>
              <a:rPr lang="cs-CZ" sz="1200" b="0" i="0" u="none" strike="noStrike" kern="1200" baseline="0" dirty="0" smtClean="0">
                <a:solidFill>
                  <a:schemeClr val="tx1"/>
                </a:solidFill>
                <a:latin typeface="+mn-lt"/>
                <a:ea typeface="+mn-ea"/>
                <a:cs typeface="+mn-cs"/>
              </a:rPr>
              <a:t>= role, která má stejná práva jako správce přístupu.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Upozornění! </a:t>
            </a:r>
          </a:p>
          <a:p>
            <a:r>
              <a:rPr lang="cs-CZ" sz="1200" b="0" i="0" u="none" strike="noStrike" kern="1200" baseline="0" dirty="0" smtClean="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42</a:t>
            </a:fld>
            <a:endParaRPr lang="cs-CZ" dirty="0"/>
          </a:p>
        </p:txBody>
      </p:sp>
    </p:spTree>
    <p:extLst>
      <p:ext uri="{BB962C8B-B14F-4D97-AF65-F5344CB8AC3E}">
        <p14:creationId xmlns:p14="http://schemas.microsoft.com/office/powerpoint/2010/main" val="1325458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Přidělení role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err="1" smtClean="0">
                <a:solidFill>
                  <a:schemeClr val="tx1"/>
                </a:solidFill>
                <a:latin typeface="+mn-lt"/>
                <a:ea typeface="+mn-ea"/>
                <a:cs typeface="+mn-cs"/>
              </a:rPr>
              <a:t>checkboxu</a:t>
            </a:r>
            <a:r>
              <a:rPr lang="cs-CZ" sz="1200" b="1" i="0" u="none" strike="noStrike" kern="1200" baseline="0" dirty="0" smtClean="0">
                <a:solidFill>
                  <a:schemeClr val="tx1"/>
                </a:solidFill>
                <a:latin typeface="+mn-lt"/>
                <a:ea typeface="+mn-ea"/>
                <a:cs typeface="+mn-cs"/>
              </a:rPr>
              <a:t> (editor, signatář, čtenář) </a:t>
            </a:r>
            <a:r>
              <a:rPr lang="cs-CZ" sz="1200" b="0" i="0" u="none" strike="noStrike" kern="1200" baseline="0" dirty="0" smtClean="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smtClean="0">
                <a:solidFill>
                  <a:schemeClr val="tx1"/>
                </a:solidFill>
                <a:latin typeface="+mn-lt"/>
                <a:ea typeface="+mn-ea"/>
                <a:cs typeface="+mn-cs"/>
              </a:rPr>
              <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smtClean="0">
                <a:solidFill>
                  <a:schemeClr val="tx1"/>
                </a:solidFill>
                <a:latin typeface="+mn-lt"/>
                <a:ea typeface="+mn-ea"/>
                <a:cs typeface="+mn-cs"/>
              </a:rPr>
              <a:t>Signatář musí disponovat kvalifikovaným elektronickým podpisem </a:t>
            </a:r>
            <a:r>
              <a:rPr lang="cs-CZ" sz="1200" b="0" i="0" u="none" strike="noStrike" kern="1200" baseline="0" dirty="0" smtClean="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smtClean="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Plné moci</a:t>
            </a:r>
            <a:r>
              <a:rPr lang="cs-CZ" sz="1200" b="0" i="0" u="none" strike="noStrike" kern="1200" baseline="0" dirty="0" smtClean="0">
                <a:solidFill>
                  <a:schemeClr val="tx1"/>
                </a:solidFill>
                <a:latin typeface="+mn-lt"/>
                <a:ea typeface="+mn-ea"/>
                <a:cs typeface="+mn-cs"/>
              </a:rPr>
              <a:t>.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43</a:t>
            </a:fld>
            <a:endParaRPr lang="cs-CZ" dirty="0"/>
          </a:p>
        </p:txBody>
      </p:sp>
    </p:spTree>
    <p:extLst>
      <p:ext uri="{BB962C8B-B14F-4D97-AF65-F5344CB8AC3E}">
        <p14:creationId xmlns:p14="http://schemas.microsoft.com/office/powerpoint/2010/main" val="94863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smtClean="0">
                <a:solidFill>
                  <a:schemeClr val="tx1"/>
                </a:solidFill>
                <a:latin typeface="+mn-lt"/>
                <a:ea typeface="+mn-ea"/>
                <a:cs typeface="+mn-cs"/>
              </a:rPr>
              <a:t> </a:t>
            </a:r>
          </a:p>
          <a:p>
            <a:r>
              <a:rPr lang="cs-CZ" sz="1200" b="1" i="0" u="none" strike="noStrike" kern="1200" baseline="0" dirty="0" smtClean="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smtClean="0">
                <a:solidFill>
                  <a:schemeClr val="tx1"/>
                </a:solidFill>
                <a:latin typeface="+mn-lt"/>
                <a:ea typeface="+mn-ea"/>
                <a:cs typeface="+mn-cs"/>
              </a:rPr>
              <a:t>Zatímco </a:t>
            </a:r>
            <a:r>
              <a:rPr lang="cs-CZ" sz="1200" b="1" i="0" u="none" strike="noStrike" kern="1200" baseline="0" dirty="0" smtClean="0">
                <a:solidFill>
                  <a:schemeClr val="tx1"/>
                </a:solidFill>
                <a:latin typeface="+mn-lt"/>
                <a:ea typeface="+mn-ea"/>
                <a:cs typeface="+mn-cs"/>
              </a:rPr>
              <a:t>zmocnitel může být </a:t>
            </a:r>
            <a:r>
              <a:rPr lang="cs-CZ" sz="1200" b="0" i="0" u="none" strike="noStrike" kern="1200" baseline="0" dirty="0" smtClean="0">
                <a:solidFill>
                  <a:schemeClr val="tx1"/>
                </a:solidFill>
                <a:latin typeface="+mn-lt"/>
                <a:ea typeface="+mn-ea"/>
                <a:cs typeface="+mn-cs"/>
              </a:rPr>
              <a:t>(pokud plná moc nemá být podepsaná elektronicky přímo v IS KP14+) evidován jako „</a:t>
            </a:r>
            <a:r>
              <a:rPr lang="cs-CZ" sz="1200" b="1" i="0" u="none" strike="noStrike" kern="1200" baseline="0" dirty="0" smtClean="0">
                <a:solidFill>
                  <a:schemeClr val="tx1"/>
                </a:solidFill>
                <a:latin typeface="+mn-lt"/>
                <a:ea typeface="+mn-ea"/>
                <a:cs typeface="+mn-cs"/>
              </a:rPr>
              <a:t>Neregistrovaný signatář</a:t>
            </a:r>
            <a:r>
              <a:rPr lang="cs-CZ" sz="1200" b="0" i="0" u="none" strike="noStrike" kern="1200" baseline="0" dirty="0" smtClean="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případě, kdy bude využito tzv. </a:t>
            </a:r>
            <a:r>
              <a:rPr lang="cs-CZ" sz="1200" b="1" i="0" u="none" strike="noStrike" kern="1200" baseline="0" dirty="0" smtClean="0">
                <a:solidFill>
                  <a:schemeClr val="tx1"/>
                </a:solidFill>
                <a:latin typeface="+mn-lt"/>
                <a:ea typeface="+mn-ea"/>
                <a:cs typeface="+mn-cs"/>
              </a:rPr>
              <a:t>papírové plné moci</a:t>
            </a:r>
            <a:r>
              <a:rPr lang="cs-CZ" sz="1200" b="0" i="0" u="none" strike="noStrike" kern="1200" baseline="0" dirty="0" smtClean="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Zmocněnec </a:t>
            </a:r>
            <a:r>
              <a:rPr lang="cs-CZ" sz="1200" b="0" i="0" u="none" strike="noStrike" kern="1200" baseline="0" dirty="0" smtClean="0">
                <a:solidFill>
                  <a:schemeClr val="tx1"/>
                </a:solidFill>
                <a:latin typeface="+mn-lt"/>
                <a:ea typeface="+mn-ea"/>
                <a:cs typeface="+mn-cs"/>
              </a:rPr>
              <a:t>musí vždy disponovat </a:t>
            </a:r>
            <a:r>
              <a:rPr lang="cs-CZ" sz="1200" b="1" i="0" u="none" strike="noStrike" kern="1200" baseline="0" dirty="0" smtClean="0">
                <a:solidFill>
                  <a:schemeClr val="tx1"/>
                </a:solidFill>
                <a:latin typeface="+mn-lt"/>
                <a:ea typeface="+mn-ea"/>
                <a:cs typeface="+mn-cs"/>
              </a:rPr>
              <a:t>osobním kvalifikovaným elektronickým podpisem </a:t>
            </a:r>
            <a:r>
              <a:rPr lang="cs-CZ" sz="1200" b="0" i="0" u="none" strike="noStrike" kern="1200" baseline="0" dirty="0" smtClean="0">
                <a:solidFill>
                  <a:schemeClr val="tx1"/>
                </a:solidFill>
                <a:latin typeface="+mn-lt"/>
                <a:ea typeface="+mn-ea"/>
                <a:cs typeface="+mn-cs"/>
              </a:rPr>
              <a:t>(bez tohoto podpisu nemůže dokumentaci v IS KP14+ podepisovat).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smtClean="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smtClean="0">
              <a:solidFill>
                <a:schemeClr val="tx1"/>
              </a:solidFill>
              <a:latin typeface="+mn-lt"/>
              <a:ea typeface="+mn-ea"/>
              <a:cs typeface="+mn-cs"/>
            </a:endParaRPr>
          </a:p>
          <a:p>
            <a:r>
              <a:rPr lang="cs-CZ" b="1" dirty="0" smtClean="0"/>
              <a:t>Plné moci</a:t>
            </a:r>
          </a:p>
          <a:p>
            <a:r>
              <a:rPr lang="cs-CZ" dirty="0" smtClean="0"/>
              <a:t>Nutné podepsat zmocnění v IS KP14+ nebo vložit </a:t>
            </a:r>
            <a:r>
              <a:rPr lang="cs-CZ" dirty="0" err="1" smtClean="0"/>
              <a:t>sken</a:t>
            </a:r>
            <a:r>
              <a:rPr lang="cs-CZ" dirty="0" smtClean="0"/>
              <a:t> listiny se zmocněním.</a:t>
            </a:r>
          </a:p>
          <a:p>
            <a:r>
              <a:rPr lang="cs-CZ" dirty="0" smtClean="0"/>
              <a:t>Listinnou plnou mocí mohou být také vnitřní předpisy organizace, ze kterých vyplývá, že organizaci je oprávněn zastupovat např. řídící pracovník na určité pozici, avšak i vnitřní předpisy musí být podepsány.</a:t>
            </a:r>
          </a:p>
          <a:p>
            <a:r>
              <a:rPr lang="cs-CZ" dirty="0" smtClean="0"/>
              <a:t>Uvádí se platnost plné moci </a:t>
            </a:r>
            <a:r>
              <a:rPr lang="cs-CZ" b="1" dirty="0" smtClean="0"/>
              <a:t>od – do.</a:t>
            </a:r>
          </a:p>
          <a:p>
            <a:r>
              <a:rPr lang="cs-CZ" dirty="0" smtClean="0"/>
              <a:t>Nutné nastavit, pro jaké činnosti je plná moc platná (zda jen pro žádost o podporu, nebo i další úkony).</a:t>
            </a:r>
          </a:p>
          <a:p>
            <a:endParaRPr lang="cs-CZ" dirty="0" smtClean="0"/>
          </a:p>
          <a:p>
            <a:r>
              <a:rPr lang="cs-CZ" sz="1200" b="1" i="0" u="none" strike="noStrike" kern="1200" baseline="0" dirty="0" smtClean="0">
                <a:solidFill>
                  <a:schemeClr val="tx1"/>
                </a:solidFill>
                <a:latin typeface="+mn-lt"/>
                <a:ea typeface="+mn-ea"/>
                <a:cs typeface="+mn-cs"/>
              </a:rPr>
              <a:t>Žadatel ovšem musí originál papírové plné moci archivovat a na vyžádání jej ŘO poskytnout, příp. na vyžádání zajistit úředně ověřenou kopii nebo konvertovanou elektronickou verzi této plné moci </a:t>
            </a:r>
            <a:r>
              <a:rPr lang="cs-CZ" sz="1200" b="0" i="0" u="none" strike="noStrike" kern="1200" baseline="0" dirty="0" smtClean="0">
                <a:solidFill>
                  <a:schemeClr val="tx1"/>
                </a:solidFill>
                <a:latin typeface="+mn-lt"/>
                <a:ea typeface="+mn-ea"/>
                <a:cs typeface="+mn-cs"/>
              </a:rPr>
              <a:t>(kap. 5.2 Pokyny pro vyplnění formuláře žádosti o podporu z OPZ)</a:t>
            </a:r>
            <a:r>
              <a:rPr lang="cs-CZ" sz="1200" b="1" i="0" u="none" strike="noStrike" kern="1200" baseline="0" dirty="0" smtClean="0">
                <a:solidFill>
                  <a:schemeClr val="tx1"/>
                </a:solidFill>
                <a:latin typeface="+mn-lt"/>
                <a:ea typeface="+mn-ea"/>
                <a:cs typeface="+mn-cs"/>
              </a:rPr>
              <a:t>.</a:t>
            </a:r>
            <a:r>
              <a:rPr lang="cs-CZ" sz="1200" b="0" i="0" u="none" strike="noStrike" kern="1200" baseline="0" dirty="0" smtClean="0">
                <a:solidFill>
                  <a:schemeClr val="tx1"/>
                </a:solidFill>
                <a:latin typeface="+mn-lt"/>
                <a:ea typeface="+mn-ea"/>
                <a:cs typeface="+mn-cs"/>
              </a:rPr>
              <a:t> </a:t>
            </a:r>
            <a:endParaRPr lang="cs-CZ" b="0" dirty="0" smtClean="0"/>
          </a:p>
          <a:p>
            <a:endParaRPr lang="cs-CZ" b="1"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45</a:t>
            </a:fld>
            <a:endParaRPr lang="cs-CZ"/>
          </a:p>
        </p:txBody>
      </p:sp>
    </p:spTree>
    <p:extLst>
      <p:ext uri="{BB962C8B-B14F-4D97-AF65-F5344CB8AC3E}">
        <p14:creationId xmlns:p14="http://schemas.microsoft.com/office/powerpoint/2010/main" val="5617580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Kontrola </a:t>
            </a:r>
            <a:r>
              <a:rPr lang="cs-CZ" sz="1200" b="0" i="0" u="none" strike="noStrike" kern="1200" baseline="0" dirty="0" smtClean="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46</a:t>
            </a:fld>
            <a:endParaRPr lang="cs-CZ" dirty="0"/>
          </a:p>
        </p:txBody>
      </p:sp>
    </p:spTree>
    <p:extLst>
      <p:ext uri="{BB962C8B-B14F-4D97-AF65-F5344CB8AC3E}">
        <p14:creationId xmlns:p14="http://schemas.microsoft.com/office/powerpoint/2010/main" val="1455305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Finalizace </a:t>
            </a:r>
            <a:r>
              <a:rPr lang="cs-CZ" sz="1200" b="0" i="0" u="none" strike="noStrike" kern="1200" baseline="0" dirty="0" smtClean="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Finalizaci lze před podpisem žádosti o podporu </a:t>
            </a:r>
            <a:r>
              <a:rPr lang="cs-CZ" sz="1200" b="1" i="0" u="none" strike="noStrike" kern="1200" baseline="0" dirty="0" smtClean="0">
                <a:solidFill>
                  <a:schemeClr val="tx1"/>
                </a:solidFill>
                <a:latin typeface="+mn-lt"/>
                <a:ea typeface="+mn-ea"/>
                <a:cs typeface="+mn-cs"/>
              </a:rPr>
              <a:t>stornovat </a:t>
            </a:r>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Storno finalizace</a:t>
            </a:r>
            <a:r>
              <a:rPr lang="cs-CZ" sz="1200" b="0" i="0" u="none" strike="noStrike" kern="1200" baseline="0" dirty="0" smtClean="0">
                <a:solidFill>
                  <a:schemeClr val="tx1"/>
                </a:solidFill>
                <a:latin typeface="+mn-lt"/>
                <a:ea typeface="+mn-ea"/>
                <a:cs typeface="+mn-cs"/>
              </a:rPr>
              <a:t>, které se objeví v horní liště poté, co byla provedena finalizace. </a:t>
            </a:r>
            <a:r>
              <a:rPr lang="cs-CZ" sz="1200" b="1" i="0" u="none" strike="noStrike" kern="1200" baseline="0" dirty="0" smtClean="0">
                <a:solidFill>
                  <a:schemeClr val="tx1"/>
                </a:solidFill>
                <a:latin typeface="+mn-lt"/>
                <a:ea typeface="+mn-ea"/>
                <a:cs typeface="+mn-cs"/>
              </a:rPr>
              <a:t>Storno finalizace ovšem může provést pouze signatář žádosti.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smtClean="0"/>
          </a:p>
          <a:p>
            <a:endParaRPr lang="cs-CZ" b="1" dirty="0" smtClean="0"/>
          </a:p>
          <a:p>
            <a:r>
              <a:rPr lang="cs-CZ" b="1" dirty="0" smtClean="0"/>
              <a:t>Záložka Kopírovat</a:t>
            </a:r>
          </a:p>
          <a:p>
            <a:r>
              <a:rPr lang="cs-CZ" sz="1200" b="0" i="0" u="none" strike="noStrike" kern="1200" baseline="0" dirty="0" smtClean="0">
                <a:solidFill>
                  <a:schemeClr val="tx1"/>
                </a:solidFill>
                <a:latin typeface="+mn-lt"/>
                <a:ea typeface="+mn-ea"/>
                <a:cs typeface="+mn-cs"/>
              </a:rPr>
              <a:t>Po stisknutí tlačítka </a:t>
            </a:r>
            <a:r>
              <a:rPr lang="cs-CZ" sz="1200" b="1" i="0" u="none" strike="noStrike" kern="1200" baseline="0" dirty="0" smtClean="0">
                <a:solidFill>
                  <a:schemeClr val="tx1"/>
                </a:solidFill>
                <a:latin typeface="+mn-lt"/>
                <a:ea typeface="+mn-ea"/>
                <a:cs typeface="+mn-cs"/>
              </a:rPr>
              <a:t>Kopírovat </a:t>
            </a:r>
            <a:r>
              <a:rPr lang="cs-CZ" sz="1200" b="0" i="0" u="none" strike="noStrike" kern="1200" baseline="0" dirty="0" smtClean="0">
                <a:solidFill>
                  <a:schemeClr val="tx1"/>
                </a:solidFill>
                <a:latin typeface="+mn-lt"/>
                <a:ea typeface="+mn-ea"/>
                <a:cs typeface="+mn-cs"/>
              </a:rPr>
              <a:t>je žadatel systémem dotázán, zda skutečně chce vytvořit kopii. </a:t>
            </a:r>
          </a:p>
          <a:p>
            <a:r>
              <a:rPr lang="cs-CZ" sz="1200" b="0" i="0" u="none" strike="noStrike" kern="1200" baseline="0" dirty="0" smtClean="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smtClean="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smtClean="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smtClean="0">
                <a:solidFill>
                  <a:schemeClr val="tx1"/>
                </a:solidFill>
                <a:latin typeface="+mn-lt"/>
                <a:ea typeface="+mn-ea"/>
                <a:cs typeface="+mn-cs"/>
              </a:rPr>
              <a:t>finalizovanou</a:t>
            </a:r>
            <a:r>
              <a:rPr lang="cs-CZ" sz="1200" b="0" i="0" u="none" strike="noStrike" kern="1200" baseline="0" dirty="0" smtClean="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smtClean="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smtClean="0"/>
          </a:p>
          <a:p>
            <a:endParaRPr lang="cs-CZ" dirty="0" smtClean="0"/>
          </a:p>
          <a:p>
            <a:r>
              <a:rPr lang="cs-CZ" b="1" dirty="0" smtClean="0"/>
              <a:t>Záložka Vymazat žádost</a:t>
            </a:r>
          </a:p>
          <a:p>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Vymazat žádost </a:t>
            </a:r>
            <a:r>
              <a:rPr lang="cs-CZ" sz="1200" b="0" i="0" u="none" strike="noStrike" kern="1200" baseline="0" dirty="0" smtClean="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Tisk</a:t>
            </a:r>
          </a:p>
          <a:p>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Tisk </a:t>
            </a:r>
            <a:r>
              <a:rPr lang="cs-CZ" sz="1200" b="0" i="0" u="none" strike="noStrike" kern="1200" baseline="0" dirty="0" smtClean="0">
                <a:solidFill>
                  <a:schemeClr val="tx1"/>
                </a:solidFill>
                <a:latin typeface="+mn-lt"/>
                <a:ea typeface="+mn-ea"/>
                <a:cs typeface="+mn-cs"/>
              </a:rPr>
              <a:t>je vygenerován tiskový opis žádosti o podporu ve formátu </a:t>
            </a:r>
            <a:r>
              <a:rPr lang="cs-CZ" sz="1200" b="0" i="0" u="none" strike="noStrike" kern="1200" baseline="0" dirty="0" err="1" smtClean="0">
                <a:solidFill>
                  <a:schemeClr val="tx1"/>
                </a:solidFill>
                <a:latin typeface="+mn-lt"/>
                <a:ea typeface="+mn-ea"/>
                <a:cs typeface="+mn-cs"/>
              </a:rPr>
              <a:t>pdf</a:t>
            </a:r>
            <a:r>
              <a:rPr lang="cs-CZ" sz="1200" b="0" i="0" u="none" strike="noStrike" kern="1200" baseline="0" dirty="0" smtClean="0">
                <a:solidFill>
                  <a:schemeClr val="tx1"/>
                </a:solidFill>
                <a:latin typeface="+mn-lt"/>
                <a:ea typeface="+mn-ea"/>
                <a:cs typeface="+mn-cs"/>
              </a:rPr>
              <a:t>. </a:t>
            </a:r>
          </a:p>
          <a:p>
            <a:r>
              <a:rPr lang="cs-CZ" sz="1200" b="0" i="0" u="none" strike="noStrike" kern="1200" baseline="0" dirty="0" smtClean="0">
                <a:solidFill>
                  <a:schemeClr val="tx1"/>
                </a:solidFill>
                <a:latin typeface="+mn-lt"/>
                <a:ea typeface="+mn-ea"/>
                <a:cs typeface="+mn-cs"/>
              </a:rPr>
              <a:t>Žádost o podporu z OPZ se předkládá pouze elektronicky v IS KP14+, na ŘO se žádná listinná forma žádosti nezasílá. </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47</a:t>
            </a:fld>
            <a:endParaRPr lang="cs-CZ" dirty="0"/>
          </a:p>
        </p:txBody>
      </p:sp>
    </p:spTree>
    <p:extLst>
      <p:ext uri="{BB962C8B-B14F-4D97-AF65-F5344CB8AC3E}">
        <p14:creationId xmlns:p14="http://schemas.microsoft.com/office/powerpoint/2010/main" val="4107944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smtClean="0">
                <a:solidFill>
                  <a:schemeClr val="tx1"/>
                </a:solidFill>
                <a:latin typeface="+mn-lt"/>
                <a:ea typeface="+mn-ea"/>
                <a:cs typeface="+mn-cs"/>
              </a:rPr>
              <a:t>Podpis žádosti. </a:t>
            </a:r>
          </a:p>
          <a:p>
            <a:endParaRPr lang="cs-CZ" sz="1200" b="1"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smtClean="0">
                <a:solidFill>
                  <a:schemeClr val="tx1"/>
                </a:solidFill>
                <a:latin typeface="+mn-lt"/>
                <a:ea typeface="+mn-ea"/>
                <a:cs typeface="+mn-cs"/>
              </a:rPr>
              <a:t>roli signatáře </a:t>
            </a:r>
            <a:r>
              <a:rPr lang="cs-CZ" sz="1200" b="0" i="0" u="none" strike="noStrike" kern="1200" baseline="0" dirty="0" smtClean="0">
                <a:solidFill>
                  <a:schemeClr val="tx1"/>
                </a:solidFill>
                <a:latin typeface="+mn-lt"/>
                <a:ea typeface="+mn-ea"/>
                <a:cs typeface="+mn-cs"/>
              </a:rPr>
              <a:t>(blíže viz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kde je řešen přístup k žádosti/projektu). Pokud bylo v rámci datové oblasti „</a:t>
            </a:r>
            <a:r>
              <a:rPr lang="cs-CZ" sz="1200" b="1" i="0" u="none" strike="noStrike" kern="1200" baseline="0" dirty="0" smtClean="0">
                <a:solidFill>
                  <a:schemeClr val="tx1"/>
                </a:solidFill>
                <a:latin typeface="+mn-lt"/>
                <a:ea typeface="+mn-ea"/>
                <a:cs typeface="+mn-cs"/>
              </a:rPr>
              <a:t>Přístup k projektu</a:t>
            </a:r>
            <a:r>
              <a:rPr lang="cs-CZ" sz="1200" b="0" i="0" u="none" strike="noStrike" kern="1200" baseline="0" dirty="0" smtClean="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48</a:t>
            </a:fld>
            <a:endParaRPr lang="cs-CZ"/>
          </a:p>
        </p:txBody>
      </p:sp>
    </p:spTree>
    <p:extLst>
      <p:ext uri="{BB962C8B-B14F-4D97-AF65-F5344CB8AC3E}">
        <p14:creationId xmlns:p14="http://schemas.microsoft.com/office/powerpoint/2010/main" val="3924788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smtClean="0">
                <a:solidFill>
                  <a:schemeClr val="tx1"/>
                </a:solidFill>
                <a:latin typeface="+mn-lt"/>
                <a:ea typeface="+mn-ea"/>
                <a:cs typeface="+mn-cs"/>
              </a:rPr>
              <a:t>Viz následující </a:t>
            </a:r>
            <a:r>
              <a:rPr lang="cs-CZ" sz="1200" b="1" i="0" u="none" strike="noStrike" kern="1200" baseline="0" dirty="0" err="1" smtClean="0">
                <a:solidFill>
                  <a:schemeClr val="tx1"/>
                </a:solidFill>
                <a:latin typeface="+mn-lt"/>
                <a:ea typeface="+mn-ea"/>
                <a:cs typeface="+mn-cs"/>
              </a:rPr>
              <a:t>slide</a:t>
            </a:r>
            <a:r>
              <a:rPr lang="cs-CZ" sz="1200" b="1" i="0" u="none" strike="noStrike" kern="1200" baseline="0" dirty="0" smtClean="0">
                <a:solidFill>
                  <a:schemeClr val="tx1"/>
                </a:solidFill>
                <a:latin typeface="+mn-lt"/>
                <a:ea typeface="+mn-ea"/>
                <a:cs typeface="+mn-cs"/>
              </a:rPr>
              <a:t>.</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49</a:t>
            </a:fld>
            <a:endParaRPr lang="cs-CZ" dirty="0"/>
          </a:p>
        </p:txBody>
      </p:sp>
    </p:spTree>
    <p:extLst>
      <p:ext uri="{BB962C8B-B14F-4D97-AF65-F5344CB8AC3E}">
        <p14:creationId xmlns:p14="http://schemas.microsoft.com/office/powerpoint/2010/main" val="3059495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50</a:t>
            </a:fld>
            <a:endParaRPr lang="cs-CZ"/>
          </a:p>
        </p:txBody>
      </p:sp>
    </p:spTree>
    <p:extLst>
      <p:ext uri="{BB962C8B-B14F-4D97-AF65-F5344CB8AC3E}">
        <p14:creationId xmlns:p14="http://schemas.microsoft.com/office/powerpoint/2010/main" val="24104018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53</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54</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altLang="cs-CZ" dirty="0" smtClean="0"/>
              <a:t>výdaje na odměny (příjemce podpory</a:t>
            </a:r>
            <a:r>
              <a:rPr lang="cs-CZ" altLang="cs-CZ" baseline="0" dirty="0" smtClean="0"/>
              <a:t> nebo </a:t>
            </a:r>
            <a:r>
              <a:rPr lang="cs-CZ" altLang="cs-CZ" dirty="0" smtClean="0"/>
              <a:t>partner s finančním příspěvkem,</a:t>
            </a:r>
            <a:r>
              <a:rPr lang="cs-CZ" altLang="cs-CZ" baseline="0" dirty="0" smtClean="0"/>
              <a:t> který je OSVČ</a:t>
            </a:r>
            <a:r>
              <a:rPr lang="cs-CZ" altLang="cs-CZ" dirty="0" smtClean="0"/>
              <a:t>)</a:t>
            </a:r>
          </a:p>
          <a:p>
            <a:endParaRPr lang="cs-CZ" baseline="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55</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56</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57</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58</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59</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60</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61</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62</a:t>
            </a:fld>
            <a:endParaRPr lang="cs-CZ"/>
          </a:p>
        </p:txBody>
      </p:sp>
    </p:spTree>
    <p:extLst>
      <p:ext uri="{BB962C8B-B14F-4D97-AF65-F5344CB8AC3E}">
        <p14:creationId xmlns:p14="http://schemas.microsoft.com/office/powerpoint/2010/main" val="3433361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cs-CZ" sz="1200" b="1" kern="1200" baseline="0" dirty="0" smtClean="0">
                <a:solidFill>
                  <a:schemeClr val="tx1"/>
                </a:solidFill>
                <a:effectLst/>
                <a:latin typeface="+mn-lt"/>
                <a:ea typeface="+mn-ea"/>
                <a:cs typeface="+mn-cs"/>
              </a:rPr>
              <a:t>Důležité !!!!!!: V</a:t>
            </a:r>
            <a:r>
              <a:rPr lang="cs-CZ" sz="1200" b="1" kern="1200" dirty="0" smtClean="0">
                <a:solidFill>
                  <a:schemeClr val="tx1"/>
                </a:solidFill>
                <a:effectLst/>
                <a:latin typeface="+mn-lt"/>
                <a:ea typeface="+mn-ea"/>
                <a:cs typeface="+mn-cs"/>
              </a:rPr>
              <a:t>e výzvách MAS, které budou vyhlášeny od 1. 8. 2017 (včetně) je zakázáno využití křížového financování</a:t>
            </a:r>
            <a:r>
              <a:rPr lang="cs-CZ" sz="1200" kern="1200" dirty="0" smtClean="0">
                <a:solidFill>
                  <a:schemeClr val="tx1"/>
                </a:solidFill>
                <a:effectLst/>
                <a:latin typeface="+mn-lt"/>
                <a:ea typeface="+mn-ea"/>
                <a:cs typeface="+mn-cs"/>
              </a:rPr>
              <a:t>. Zákaz využití křížového financování od 1. 8. 2017 je spojený s očekávanou úpravou Obecného nařízení, díky které by mělo použití křížového financování v projektech s právními akty vydanými od 1. 1. 2018 pro tyto projekty znamenat závazek udržitelnosti v rozsahu, jako platí pro ERDF. S ohledem na charakter intervencí ESF toto ovšem není aplikovatelné.</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63</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Chystaná</a:t>
            </a:r>
            <a:r>
              <a:rPr lang="cs-CZ" b="1" baseline="0" dirty="0" smtClean="0"/>
              <a:t> změna výzvy:</a:t>
            </a:r>
          </a:p>
          <a:p>
            <a:pPr algn="just"/>
            <a:r>
              <a:rPr lang="cs-CZ" sz="1200" kern="1200" dirty="0" smtClean="0">
                <a:solidFill>
                  <a:schemeClr val="tx1"/>
                </a:solidFill>
                <a:effectLst/>
                <a:latin typeface="+mn-lt"/>
                <a:ea typeface="+mn-ea"/>
                <a:cs typeface="+mn-cs"/>
              </a:rPr>
              <a:t>V případě aktivity 4.1 Integrační sociální podnik lze v rámci křížového financování uplatnit pouze výdaje na stavební úpravy, které jsou rekonstrukcí nebo modernizací, pokud převýšily u jednotlivého majetku v úhrnu ve zdaňovacím období částku 40 000 Kč, a jsou prováděny za účelem usnadnění přístupu a pohybu osobám se zdravotním postižením nebo úpravy pracovních prostor pro osoby se zdravotním postižením. Nemovitost nemusí být ve vlastnictví žadatele.  Objem nákladů investičního charakteru v případě aktivity 4.	Vznik nových a rozvoj existujících podnikatelských aktivit v oblasti sociálního podnikání (nákup dlouhodobého hmotného i nehmotného majetku) může MAS omezit ve výzvách na minimálně 30 % a maximálně 50 %.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64</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65</a:t>
            </a:fld>
            <a:endParaRPr lang="cs-CZ"/>
          </a:p>
        </p:txBody>
      </p:sp>
    </p:spTree>
    <p:extLst>
      <p:ext uri="{BB962C8B-B14F-4D97-AF65-F5344CB8AC3E}">
        <p14:creationId xmlns:p14="http://schemas.microsoft.com/office/powerpoint/2010/main" val="29265311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66</a:t>
            </a:fld>
            <a:endParaRPr lang="cs-CZ"/>
          </a:p>
        </p:txBody>
      </p:sp>
    </p:spTree>
    <p:extLst>
      <p:ext uri="{BB962C8B-B14F-4D97-AF65-F5344CB8AC3E}">
        <p14:creationId xmlns:p14="http://schemas.microsoft.com/office/powerpoint/2010/main" val="358179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smtClean="0">
                <a:solidFill>
                  <a:schemeClr val="tx1"/>
                </a:solidFill>
                <a:effectLst/>
                <a:latin typeface="+mn-lt"/>
                <a:ea typeface="+mn-ea"/>
                <a:cs typeface="+mn-cs"/>
              </a:rPr>
              <a:t>Musí existovat mechanismus pro posouzení dosažených výstupů a výsledků.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U indikátorů se setkáváme s dělením na: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a) Výstupy</a:t>
            </a:r>
            <a:r>
              <a:rPr lang="cs-CZ" sz="1200" kern="1200" dirty="0" smtClean="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smtClean="0">
                <a:solidFill>
                  <a:schemeClr val="tx1"/>
                </a:solidFill>
                <a:effectLst/>
                <a:latin typeface="+mn-lt"/>
                <a:ea typeface="+mn-ea"/>
                <a:cs typeface="+mn-cs"/>
              </a:rPr>
              <a:t>závazné indikátory</a:t>
            </a:r>
            <a:r>
              <a:rPr lang="cs-CZ" sz="1200" kern="1200" dirty="0" smtClean="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b) Výsledky</a:t>
            </a:r>
            <a:r>
              <a:rPr lang="cs-CZ" sz="1200" kern="1200" dirty="0" smtClean="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smtClean="0">
                <a:solidFill>
                  <a:schemeClr val="tx1"/>
                </a:solidFill>
                <a:effectLst/>
                <a:latin typeface="+mn-lt"/>
                <a:ea typeface="+mn-ea"/>
                <a:cs typeface="+mn-cs"/>
              </a:rPr>
              <a:t>nejsou závazné, ale je nutné je vykazovat a sledovat</a:t>
            </a:r>
            <a:r>
              <a:rPr lang="cs-CZ" sz="1200" kern="1200" dirty="0" smtClean="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Rizika:</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Příklady možných rizik projektu:</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nenaplnění počtu účastníků z cílové skupiny,</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nedostatek kvalifikovaného personálu pro zajištění realizace projektu,</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odstoupení partnera, resp. neplnění závazků partnera,</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nedostatek financí.</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67</a:t>
            </a:fld>
            <a:endParaRPr lang="cs-CZ">
              <a:solidFill>
                <a:prstClr val="black"/>
              </a:solidFill>
            </a:endParaRPr>
          </a:p>
        </p:txBody>
      </p:sp>
    </p:spTree>
    <p:extLst>
      <p:ext uri="{BB962C8B-B14F-4D97-AF65-F5344CB8AC3E}">
        <p14:creationId xmlns:p14="http://schemas.microsoft.com/office/powerpoint/2010/main" val="29265311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Obecná část pravidel – kapitola 12</a:t>
            </a:r>
            <a:r>
              <a:rPr lang="cs-CZ" baseline="0" dirty="0" smtClean="0"/>
              <a:t> Příprava a vydání právního aktu o poskytnutí podpory</a:t>
            </a:r>
          </a:p>
          <a:p>
            <a:endParaRPr lang="cs-CZ" baseline="0" dirty="0" smtClean="0"/>
          </a:p>
          <a:p>
            <a:r>
              <a:rPr lang="cs-CZ" baseline="0" dirty="0" smtClean="0"/>
              <a:t>- Datum zahájení realizace projektu nesmí předcházet datu vyhlášení výzvy (ve výzvě ŘO upřesněno, že  jde o výzvu MAS)</a:t>
            </a:r>
          </a:p>
          <a:p>
            <a:pPr marL="0" indent="0">
              <a:buFontTx/>
              <a:buNone/>
            </a:pPr>
            <a:r>
              <a:rPr lang="cs-CZ" baseline="0" dirty="0" smtClean="0"/>
              <a:t>- V případě, že má být podpora poskytnutí v režimu blokové výjimky – zahájení realizace musí následovat po termínu předložení žádosti o podporu v ISKP 14+.</a:t>
            </a:r>
          </a:p>
          <a:p>
            <a:pPr marL="0" indent="0">
              <a:buFontTx/>
              <a:buNone/>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68</a:t>
            </a:fld>
            <a:endParaRPr lang="cs-CZ"/>
          </a:p>
        </p:txBody>
      </p:sp>
    </p:spTree>
    <p:extLst>
      <p:ext uri="{BB962C8B-B14F-4D97-AF65-F5344CB8AC3E}">
        <p14:creationId xmlns:p14="http://schemas.microsoft.com/office/powerpoint/2010/main" val="36916480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Dále u aktivity 1. např. osoby se zdravotním</a:t>
            </a:r>
            <a:r>
              <a:rPr lang="cs-CZ" baseline="0" dirty="0" smtClean="0"/>
              <a:t> postižením, osoby s kombinovanými diagnózami, osoby ohrožené domácím násilím </a:t>
            </a:r>
            <a:r>
              <a:rPr lang="cs-CZ" baseline="0" dirty="0" err="1" smtClean="0"/>
              <a:t>atd</a:t>
            </a:r>
            <a:r>
              <a:rPr lang="cs-CZ" baseline="0" dirty="0" smtClean="0"/>
              <a:t>…</a:t>
            </a:r>
          </a:p>
          <a:p>
            <a:endParaRPr lang="cs-CZ" baseline="0" dirty="0" smtClean="0"/>
          </a:p>
          <a:p>
            <a:r>
              <a:rPr lang="cs-CZ" baseline="0" dirty="0" smtClean="0"/>
              <a:t>U aktivit 2. obdobné jako u aktivit 1. – viz více příloha č. 2 výzvy 047</a:t>
            </a:r>
          </a:p>
          <a:p>
            <a:endParaRPr lang="cs-CZ" baseline="0" dirty="0" smtClean="0">
              <a:solidFill>
                <a:srgbClr val="FF0000"/>
              </a:solidFill>
            </a:endParaRPr>
          </a:p>
          <a:p>
            <a:r>
              <a:rPr lang="cs-CZ" b="1" baseline="0" dirty="0" smtClean="0">
                <a:solidFill>
                  <a:srgbClr val="FF0000"/>
                </a:solidFill>
              </a:rPr>
              <a:t>Upřesnění:</a:t>
            </a:r>
          </a:p>
          <a:p>
            <a:r>
              <a:rPr lang="cs-CZ" b="1" baseline="0" dirty="0" smtClean="0">
                <a:solidFill>
                  <a:srgbClr val="FF0000"/>
                </a:solidFill>
              </a:rPr>
              <a:t>Cílové skupiny jsou pořád ty stejné, je úplně jedno, jestli se jedná o sociální služby dle 108, nebo o další programy včetně komunitní práce. </a:t>
            </a:r>
          </a:p>
          <a:p>
            <a:r>
              <a:rPr lang="cs-CZ" b="1" baseline="0" dirty="0" smtClean="0">
                <a:solidFill>
                  <a:srgbClr val="FF0000"/>
                </a:solidFill>
              </a:rPr>
              <a:t>Podpory má být primárně určena CS klientů. Sociálních pracovníků a pracovníků v sociálních službách se týká spíše doplňkově, viz popis podporovaných aktivit Příloha č. 3.</a:t>
            </a:r>
            <a:endParaRPr lang="cs-CZ" b="1" dirty="0" smtClean="0">
              <a:solidFill>
                <a:srgbClr val="FF0000"/>
              </a:solidFill>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70</a:t>
            </a:fld>
            <a:endParaRPr lang="cs-CZ" dirty="0"/>
          </a:p>
        </p:txBody>
      </p:sp>
    </p:spTree>
    <p:extLst>
      <p:ext uri="{BB962C8B-B14F-4D97-AF65-F5344CB8AC3E}">
        <p14:creationId xmlns:p14="http://schemas.microsoft.com/office/powerpoint/2010/main" val="19174655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solidFill>
                  <a:srgbClr val="FF0000"/>
                </a:solidFill>
              </a:rPr>
              <a:t>Ano, to je pravda - ale můžete</a:t>
            </a:r>
            <a:r>
              <a:rPr lang="cs-CZ" b="1" baseline="0" dirty="0" smtClean="0">
                <a:solidFill>
                  <a:srgbClr val="FF0000"/>
                </a:solidFill>
              </a:rPr>
              <a:t> na okraj poznamenat příklad, na který už jsme upozorňovali (nebo se na to i mohou ptát) - žádost může předložit i subjekt, který v době podání žádosti registraci ještě nemá, ale např. už o ni požádal. Registraci včetně Pověření pak musí předložit nejpozději před vydáním PA. Respektive nebude nám předkládat registraci, ale jen Pověření, neboť má-li Pověření, má automaticky i registraci.</a:t>
            </a:r>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71</a:t>
            </a:fld>
            <a:endParaRPr lang="cs-CZ" dirty="0"/>
          </a:p>
        </p:txBody>
      </p:sp>
    </p:spTree>
    <p:extLst>
      <p:ext uri="{BB962C8B-B14F-4D97-AF65-F5344CB8AC3E}">
        <p14:creationId xmlns:p14="http://schemas.microsoft.com/office/powerpoint/2010/main" val="15704558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72</a:t>
            </a:fld>
            <a:endParaRPr lang="cs-CZ" dirty="0"/>
          </a:p>
        </p:txBody>
      </p:sp>
    </p:spTree>
    <p:extLst>
      <p:ext uri="{BB962C8B-B14F-4D97-AF65-F5344CB8AC3E}">
        <p14:creationId xmlns:p14="http://schemas.microsoft.com/office/powerpoint/2010/main" val="17810485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73</a:t>
            </a:fld>
            <a:endParaRPr lang="cs-CZ" dirty="0"/>
          </a:p>
        </p:txBody>
      </p:sp>
    </p:spTree>
    <p:extLst>
      <p:ext uri="{BB962C8B-B14F-4D97-AF65-F5344CB8AC3E}">
        <p14:creationId xmlns:p14="http://schemas.microsoft.com/office/powerpoint/2010/main" val="10473997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Odkazovat</a:t>
            </a:r>
            <a:r>
              <a:rPr lang="cs-CZ" baseline="0" dirty="0" smtClean="0"/>
              <a:t> na uskutečněný seminář na SS</a:t>
            </a:r>
          </a:p>
          <a:p>
            <a:r>
              <a:rPr lang="cs-CZ" baseline="0" dirty="0" smtClean="0"/>
              <a:t>!!! Apelovat na </a:t>
            </a:r>
            <a:r>
              <a:rPr lang="cs-CZ" baseline="0" dirty="0" err="1" smtClean="0"/>
              <a:t>MASky</a:t>
            </a:r>
            <a:r>
              <a:rPr lang="cs-CZ" baseline="0" dirty="0" smtClean="0"/>
              <a:t> ať komunikují s krajem!!!</a:t>
            </a:r>
          </a:p>
          <a:p>
            <a:endParaRPr lang="cs-CZ" baseline="0" dirty="0" smtClean="0"/>
          </a:p>
          <a:p>
            <a:r>
              <a:rPr lang="cs-CZ" baseline="0" dirty="0" smtClean="0"/>
              <a:t>Bude uveřejněna PPT z uskutečněného semináře na SS.</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74</a:t>
            </a:fld>
            <a:endParaRPr lang="cs-CZ" dirty="0"/>
          </a:p>
        </p:txBody>
      </p:sp>
    </p:spTree>
    <p:extLst>
      <p:ext uri="{BB962C8B-B14F-4D97-AF65-F5344CB8AC3E}">
        <p14:creationId xmlns:p14="http://schemas.microsoft.com/office/powerpoint/2010/main" val="15890657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Pomůcka k vyplnění přílohy Údaje o sociální službě – příloha č. 12 ŘO 047</a:t>
            </a:r>
          </a:p>
          <a:p>
            <a:endParaRPr lang="cs-CZ" dirty="0" smtClean="0"/>
          </a:p>
          <a:p>
            <a:r>
              <a:rPr lang="cs-CZ" dirty="0" smtClean="0"/>
              <a:t>Informace</a:t>
            </a:r>
            <a:r>
              <a:rPr lang="cs-CZ" baseline="0" dirty="0" smtClean="0"/>
              <a:t> k přílohám – před vydáním PA, při realizaci projektu – v příloze č. 9 naší výzvy ŘO (Přehled čerpání vyrovnávací platby)</a:t>
            </a:r>
          </a:p>
          <a:p>
            <a:endParaRPr lang="cs-CZ" baseline="0" dirty="0" smtClean="0"/>
          </a:p>
          <a:p>
            <a:r>
              <a:rPr lang="cs-CZ" b="1" baseline="0" dirty="0" smtClean="0">
                <a:solidFill>
                  <a:srgbClr val="FF0000"/>
                </a:solidFill>
              </a:rPr>
              <a:t>Nejdříve vyplnit přílohu Údaje o sociální službě a poté zadávat do ISKP</a:t>
            </a:r>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75</a:t>
            </a:fld>
            <a:endParaRPr lang="cs-CZ" dirty="0"/>
          </a:p>
        </p:txBody>
      </p:sp>
    </p:spTree>
    <p:extLst>
      <p:ext uri="{BB962C8B-B14F-4D97-AF65-F5344CB8AC3E}">
        <p14:creationId xmlns:p14="http://schemas.microsoft.com/office/powerpoint/2010/main" val="16594485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používání vozu RT,</a:t>
            </a:r>
            <a:r>
              <a:rPr lang="cs-CZ" baseline="0" dirty="0" smtClean="0"/>
              <a:t> který je hrazen z NN </a:t>
            </a:r>
            <a:r>
              <a:rPr lang="cs-CZ" dirty="0" smtClean="0"/>
              <a:t>–poměrná část hrazena z nepřímých nákladů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smtClean="0">
              <a:solidFill>
                <a:srgbClr val="FF0000"/>
              </a:solidFill>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76</a:t>
            </a:fld>
            <a:endParaRPr lang="cs-CZ" dirty="0"/>
          </a:p>
        </p:txBody>
      </p:sp>
    </p:spTree>
    <p:extLst>
      <p:ext uri="{BB962C8B-B14F-4D97-AF65-F5344CB8AC3E}">
        <p14:creationId xmlns:p14="http://schemas.microsoft.com/office/powerpoint/2010/main" val="38744839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Osoby u kterých příjemce zná jejich totožnost a které obdrží podporu vyšší než bagatelní,</a:t>
            </a:r>
            <a:r>
              <a:rPr lang="cs-CZ" baseline="0" dirty="0" smtClean="0"/>
              <a:t> je určen indikátor 60000. V situaci, kdy příjemce pracuje i s klienty anonymními, využívá indikátor 67010. Počty si příjemce nastavuje sám. Důležité je vědět, že oba uvedené indikátory jsou indikátory povinné k naplnění – tzn. že příjemce se zavazuje k jejich naplnění a na jejich neplnění je vázána sankce. </a:t>
            </a:r>
          </a:p>
          <a:p>
            <a:endParaRPr lang="cs-CZ" baseline="0" dirty="0" smtClean="0"/>
          </a:p>
          <a:p>
            <a:r>
              <a:rPr lang="cs-CZ" b="1" baseline="0" dirty="0" smtClean="0">
                <a:solidFill>
                  <a:srgbClr val="FF0000"/>
                </a:solidFill>
              </a:rPr>
              <a:t>Doplnění:</a:t>
            </a:r>
          </a:p>
          <a:p>
            <a:r>
              <a:rPr lang="cs-CZ" b="1" baseline="0" dirty="0" smtClean="0">
                <a:solidFill>
                  <a:srgbClr val="FF0000"/>
                </a:solidFill>
              </a:rPr>
              <a:t>Tady zdůraznit, že 67010 musí být vždy v žádosti pořádně odůvodněn, zejména pokud tam mají nulu u 60000! Musí být zřejmé, proč nikoho nemohou započítat do 60000. Musí to vždy vyplývat z charakteru té dané služby nebo dalších činností a programů!</a:t>
            </a:r>
          </a:p>
          <a:p>
            <a:r>
              <a:rPr lang="cs-CZ" b="1" baseline="0" dirty="0" smtClean="0">
                <a:solidFill>
                  <a:srgbClr val="FF0000"/>
                </a:solidFill>
              </a:rPr>
              <a:t>Pak bych je ještě upozornila na 80500 - kdy třeba si ho mohou žadatelé navolit - např. když budou vytvářet v rámci projektu nějakou metodiku apod.</a:t>
            </a:r>
          </a:p>
          <a:p>
            <a:r>
              <a:rPr lang="cs-CZ" b="1" baseline="0" dirty="0" smtClean="0">
                <a:solidFill>
                  <a:srgbClr val="FF0000"/>
                </a:solidFill>
              </a:rPr>
              <a:t>A určitě zmínit i ty další indikátory a jejich význam (67110 a 67115).</a:t>
            </a:r>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79</a:t>
            </a:fld>
            <a:endParaRPr lang="cs-CZ" dirty="0"/>
          </a:p>
        </p:txBody>
      </p:sp>
    </p:spTree>
    <p:extLst>
      <p:ext uri="{BB962C8B-B14F-4D97-AF65-F5344CB8AC3E}">
        <p14:creationId xmlns:p14="http://schemas.microsoft.com/office/powerpoint/2010/main" val="32323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smtClean="0">
              <a:solidFill>
                <a:schemeClr val="tx1"/>
              </a:solidFill>
              <a:effectLst/>
              <a:latin typeface="+mn-lt"/>
              <a:ea typeface="+mn-ea"/>
              <a:cs typeface="+mn-cs"/>
            </a:endParaRPr>
          </a:p>
          <a:p>
            <a:pPr hangingPunct="0"/>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smtClean="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smtClean="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a:t>
            </a:fld>
            <a:endParaRPr lang="cs-CZ"/>
          </a:p>
        </p:txBody>
      </p:sp>
    </p:spTree>
    <p:extLst>
      <p:ext uri="{BB962C8B-B14F-4D97-AF65-F5344CB8AC3E}">
        <p14:creationId xmlns:p14="http://schemas.microsoft.com/office/powerpoint/2010/main" val="29290372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80</a:t>
            </a:fld>
            <a:endParaRPr lang="cs-CZ" dirty="0"/>
          </a:p>
        </p:txBody>
      </p:sp>
    </p:spTree>
    <p:extLst>
      <p:ext uri="{BB962C8B-B14F-4D97-AF65-F5344CB8AC3E}">
        <p14:creationId xmlns:p14="http://schemas.microsoft.com/office/powerpoint/2010/main" val="3515276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Nutné mít kvalifikovaný elektronický podpis (např. </a:t>
            </a:r>
            <a:r>
              <a:rPr lang="cs-CZ" sz="1200" b="0" i="0" u="none" strike="noStrike" kern="1200" baseline="0" dirty="0" err="1" smtClean="0">
                <a:solidFill>
                  <a:schemeClr val="tx1"/>
                </a:solidFill>
                <a:latin typeface="+mn-lt"/>
                <a:ea typeface="+mn-ea"/>
                <a:cs typeface="+mn-cs"/>
              </a:rPr>
              <a:t>PostSignum</a:t>
            </a:r>
            <a:r>
              <a:rPr lang="cs-CZ" sz="1200" b="0" i="0" u="none" strike="noStrike" kern="1200" baseline="0" dirty="0" smtClean="0">
                <a:solidFill>
                  <a:schemeClr val="tx1"/>
                </a:solidFill>
                <a:latin typeface="+mn-lt"/>
                <a:ea typeface="+mn-ea"/>
                <a:cs typeface="+mn-cs"/>
              </a:rPr>
              <a:t> České pošty) </a:t>
            </a:r>
            <a:r>
              <a:rPr lang="pl-PL" sz="1200" b="0" i="0" u="none" strike="noStrike" kern="1200" baseline="0" dirty="0" smtClean="0">
                <a:solidFill>
                  <a:schemeClr val="tx1"/>
                </a:solidFill>
                <a:latin typeface="+mn-lt"/>
                <a:ea typeface="+mn-ea"/>
                <a:cs typeface="+mn-cs"/>
              </a:rPr>
              <a:t>- platnost certifikátu je 1 rok.</a:t>
            </a:r>
          </a:p>
          <a:p>
            <a:r>
              <a:rPr lang="cs-CZ" sz="1200" b="0" i="0" u="none" strike="noStrike" kern="1200" baseline="0" dirty="0" smtClean="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a:t>
            </a:fld>
            <a:endParaRPr lang="cs-CZ"/>
          </a:p>
        </p:txBody>
      </p:sp>
    </p:spTree>
    <p:extLst>
      <p:ext uri="{BB962C8B-B14F-4D97-AF65-F5344CB8AC3E}">
        <p14:creationId xmlns:p14="http://schemas.microsoft.com/office/powerpoint/2010/main" val="3304211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Veškeré žádosti se zasílají jen v elektronické podobě prostřednictvím aplikace IS KP14+.</a:t>
            </a:r>
          </a:p>
          <a:p>
            <a:r>
              <a:rPr lang="cs-CZ" sz="1200" b="0" i="0" u="none" strike="noStrike" kern="1200" baseline="0" dirty="0" smtClean="0">
                <a:solidFill>
                  <a:schemeClr val="tx1"/>
                </a:solidFill>
                <a:latin typeface="+mn-lt"/>
                <a:ea typeface="+mn-ea"/>
                <a:cs typeface="+mn-cs"/>
              </a:rPr>
              <a:t>Nevyžaduje instalaci do PC</a:t>
            </a:r>
          </a:p>
          <a:p>
            <a:r>
              <a:rPr lang="cs-CZ" sz="1200" b="0" i="0" u="none" strike="noStrike" kern="1200" baseline="0" dirty="0" smtClean="0">
                <a:solidFill>
                  <a:schemeClr val="tx1"/>
                </a:solidFill>
                <a:latin typeface="+mn-lt"/>
                <a:ea typeface="+mn-ea"/>
                <a:cs typeface="+mn-cs"/>
              </a:rPr>
              <a:t>Postupovat podle Pokynů k vyplnění Žádosti o podporu </a:t>
            </a:r>
          </a:p>
          <a:p>
            <a:r>
              <a:rPr lang="cs-CZ" sz="1200" b="0" i="0" u="none" strike="noStrike" kern="1200" baseline="0" dirty="0" smtClean="0">
                <a:solidFill>
                  <a:schemeClr val="tx1"/>
                </a:solidFill>
                <a:latin typeface="+mn-lt"/>
                <a:ea typeface="+mn-ea"/>
                <a:cs typeface="+mn-cs"/>
              </a:rPr>
              <a:t>Prostřednictvím IS KP14+ se předkládají také Zprávy o realizaci projektu</a:t>
            </a:r>
          </a:p>
          <a:p>
            <a:r>
              <a:rPr lang="cs-CZ" sz="1200" b="0" i="0" u="none" strike="noStrike" kern="1200" baseline="0" dirty="0" smtClean="0">
                <a:solidFill>
                  <a:schemeClr val="tx1"/>
                </a:solidFill>
                <a:latin typeface="+mn-lt"/>
                <a:ea typeface="+mn-ea"/>
                <a:cs typeface="+mn-cs"/>
              </a:rPr>
              <a:t>  - do 30 pracovních dnů po ukončení každého monitorovacího období (zpravidla 6 měsíců)</a:t>
            </a:r>
          </a:p>
          <a:p>
            <a:endParaRPr lang="cs-CZ" sz="1200" b="0"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a:t>
            </a:fld>
            <a:endParaRPr lang="cs-CZ"/>
          </a:p>
        </p:txBody>
      </p:sp>
    </p:spTree>
    <p:extLst>
      <p:ext uri="{BB962C8B-B14F-4D97-AF65-F5344CB8AC3E}">
        <p14:creationId xmlns:p14="http://schemas.microsoft.com/office/powerpoint/2010/main" val="4280395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2"/>
          <p:cNvSpPr>
            <a:spLocks noGrp="1"/>
          </p:cNvSpPr>
          <p:nvPr>
            <p:ph idx="10"/>
          </p:nvPr>
        </p:nvSpPr>
        <p:spPr>
          <a:xfrm>
            <a:off x="540000" y="4032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4" name="Zástupný symbol pro obsah 2"/>
          <p:cNvSpPr>
            <a:spLocks noGrp="1"/>
          </p:cNvSpPr>
          <p:nvPr>
            <p:ph idx="10"/>
          </p:nvPr>
        </p:nvSpPr>
        <p:spPr>
          <a:xfrm>
            <a:off x="540000" y="2412000"/>
            <a:ext cx="8064000" cy="3744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seu.mssf.cz/" TargetMode="External"/><Relationship Id="rId7" Type="http://schemas.openxmlformats.org/officeDocument/2006/relationships/hyperlink" Target="https://www.esfcr.cz/2-3-opz-komunitne-vedeny-mistni-rozvoj"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www.strukturalni-fondy.cz/cs/Jak-na-projekt/Elektronicka-zadost/Edukacni-videa" TargetMode="External"/><Relationship Id="rId4" Type="http://schemas.openxmlformats.org/officeDocument/2006/relationships/hyperlink" Target="mailto:iskp@mpsv.cz"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mpsv.cz/ISPV.php"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1844824"/>
            <a:ext cx="6696744" cy="1224000"/>
          </a:xfrm>
        </p:spPr>
        <p:txBody>
          <a:bodyPr/>
          <a:lstStyle/>
          <a:p>
            <a:r>
              <a:rPr lang="cs-CZ" dirty="0" smtClean="0"/>
              <a:t>semináře </a:t>
            </a:r>
            <a:br>
              <a:rPr lang="cs-CZ" dirty="0" smtClean="0"/>
            </a:br>
            <a:r>
              <a:rPr lang="cs-CZ" dirty="0" smtClean="0"/>
              <a:t>pro žadatele</a:t>
            </a:r>
            <a:endParaRPr lang="cs-CZ" dirty="0"/>
          </a:p>
        </p:txBody>
      </p:sp>
      <p:sp>
        <p:nvSpPr>
          <p:cNvPr id="6" name="Zástupný symbol pro text 5"/>
          <p:cNvSpPr>
            <a:spLocks noGrp="1"/>
          </p:cNvSpPr>
          <p:nvPr>
            <p:ph type="body" sz="quarter" idx="13"/>
          </p:nvPr>
        </p:nvSpPr>
        <p:spPr>
          <a:xfrm>
            <a:off x="1763688" y="4005064"/>
            <a:ext cx="7272000" cy="540000"/>
          </a:xfrm>
        </p:spPr>
        <p:txBody>
          <a:bodyPr/>
          <a:lstStyle/>
          <a:p>
            <a:r>
              <a:rPr lang="cs-CZ" dirty="0" smtClean="0"/>
              <a:t>Relevantní části převzaty z MPSV</a:t>
            </a:r>
            <a:r>
              <a:rPr lang="cs-CZ" dirty="0"/>
              <a:t>, Oddělení projektů CLLD </a:t>
            </a:r>
          </a:p>
        </p:txBody>
      </p:sp>
      <p:sp>
        <p:nvSpPr>
          <p:cNvPr id="7" name="Zástupný symbol pro text 6"/>
          <p:cNvSpPr>
            <a:spLocks noGrp="1"/>
          </p:cNvSpPr>
          <p:nvPr>
            <p:ph type="body" sz="quarter" idx="14"/>
          </p:nvPr>
        </p:nvSpPr>
        <p:spPr>
          <a:xfrm>
            <a:off x="1763688" y="5301208"/>
            <a:ext cx="7272000" cy="540000"/>
          </a:xfrm>
        </p:spPr>
        <p:txBody>
          <a:bodyPr/>
          <a:lstStyle/>
          <a:p>
            <a:r>
              <a:rPr lang="cs-CZ" dirty="0" smtClean="0"/>
              <a:t>7. a 9.6. 2017 Chotěboř, Klášterní 267</a:t>
            </a:r>
            <a:endParaRPr lang="cs-CZ" dirty="0"/>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827584" y="2420888"/>
            <a:ext cx="540000" cy="540000"/>
          </a:xfrm>
        </p:spPr>
      </p:pic>
      <p:pic>
        <p:nvPicPr>
          <p:cNvPr id="16" name="Zástupný symbol pro obrázek 15"/>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tretch>
            <a:fillRect/>
          </a:stretch>
        </p:blipFill>
        <p:spPr>
          <a:xfrm>
            <a:off x="827584" y="5229200"/>
            <a:ext cx="540000" cy="540000"/>
          </a:xfrm>
        </p:spPr>
      </p:pic>
      <p:pic>
        <p:nvPicPr>
          <p:cNvPr id="9" name="Zástupný symbol pro obrázek 14"/>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a:stretch>
            <a:fillRect/>
          </a:stretch>
        </p:blipFill>
        <p:spPr>
          <a:xfrm>
            <a:off x="827584" y="4005064"/>
            <a:ext cx="540000" cy="540000"/>
          </a:xfrm>
        </p:spPr>
      </p:pic>
      <p:pic>
        <p:nvPicPr>
          <p:cNvPr id="8" name="obrázek 1" descr="Logo0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4680" y="260648"/>
            <a:ext cx="1443494" cy="748923"/>
          </a:xfrm>
          <a:prstGeom prst="rect">
            <a:avLst/>
          </a:prstGeom>
          <a:noFill/>
          <a:ln>
            <a:noFill/>
          </a:ln>
        </p:spPr>
      </p:pic>
    </p:spTree>
    <p:extLst>
      <p:ext uri="{BB962C8B-B14F-4D97-AF65-F5344CB8AC3E}">
        <p14:creationId xmlns:p14="http://schemas.microsoft.com/office/powerpoint/2010/main" val="337466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481964" y="1916832"/>
            <a:ext cx="7897525" cy="432048"/>
          </a:xfrm>
          <a:solidFill>
            <a:schemeClr val="accent2">
              <a:lumMod val="20000"/>
              <a:lumOff val="80000"/>
            </a:schemeClr>
          </a:solidFill>
        </p:spPr>
        <p:txBody>
          <a:bodyPr/>
          <a:lstStyle/>
          <a:p>
            <a:pPr marL="0" indent="0">
              <a:buNone/>
            </a:pPr>
            <a:r>
              <a:rPr lang="cs-CZ" b="1" dirty="0"/>
              <a:t> </a:t>
            </a:r>
            <a:r>
              <a:rPr lang="cs-CZ" b="1" dirty="0" smtClean="0"/>
              <a:t>   Zřízení </a:t>
            </a:r>
            <a:r>
              <a:rPr lang="cs-CZ" b="1" dirty="0"/>
              <a:t>elektronického podpisu a datové schránky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10</a:t>
            </a:fld>
            <a:endParaRPr lang="cs-CZ" dirty="0"/>
          </a:p>
        </p:txBody>
      </p:sp>
      <p:sp>
        <p:nvSpPr>
          <p:cNvPr id="5" name="Obdélník 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smtClean="0"/>
              <a:t> Registrace </a:t>
            </a:r>
            <a:r>
              <a:rPr lang="cs-CZ" sz="2400" b="1" dirty="0"/>
              <a:t>do systému IS KP14+</a:t>
            </a:r>
          </a:p>
        </p:txBody>
      </p:sp>
      <p:sp>
        <p:nvSpPr>
          <p:cNvPr id="6" name="Obdélník 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7" name="Obdélník 6"/>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smtClean="0"/>
              <a:t>Finalizace žádosti o podporu</a:t>
            </a:r>
            <a:endParaRPr lang="cs-CZ" sz="2400" b="1" dirty="0"/>
          </a:p>
        </p:txBody>
      </p:sp>
      <p:sp>
        <p:nvSpPr>
          <p:cNvPr id="8" name="Obdélník 7"/>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0"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87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Podání projektové žádosti v opz</a:t>
            </a:r>
            <a:endParaRPr lang="cs-CZ" dirty="0"/>
          </a:p>
        </p:txBody>
      </p:sp>
      <p:sp>
        <p:nvSpPr>
          <p:cNvPr id="3" name="Zástupný symbol pro obsah 2"/>
          <p:cNvSpPr>
            <a:spLocks noGrp="1"/>
          </p:cNvSpPr>
          <p:nvPr>
            <p:ph idx="1"/>
          </p:nvPr>
        </p:nvSpPr>
        <p:spPr>
          <a:xfrm>
            <a:off x="539552" y="1196752"/>
            <a:ext cx="8352928" cy="5184576"/>
          </a:xfrm>
          <a:ln>
            <a:noFill/>
          </a:ln>
        </p:spPr>
        <p:txBody>
          <a:bodyPr/>
          <a:lstStyle/>
          <a:p>
            <a:pPr marL="0" indent="0">
              <a:buNone/>
            </a:pPr>
            <a:r>
              <a:rPr lang="cs-CZ" sz="1600" b="1" u="sng" dirty="0"/>
              <a:t>PORTÁL </a:t>
            </a:r>
            <a:r>
              <a:rPr lang="cs-CZ" sz="1600" b="1" u="sng" dirty="0" smtClean="0"/>
              <a:t>IS KP14+</a:t>
            </a:r>
          </a:p>
          <a:p>
            <a:pPr>
              <a:lnSpc>
                <a:spcPct val="100000"/>
              </a:lnSpc>
              <a:spcBef>
                <a:spcPts val="0"/>
              </a:spcBef>
              <a:spcAft>
                <a:spcPts val="0"/>
              </a:spcAft>
            </a:pPr>
            <a:r>
              <a:rPr lang="cs-CZ" sz="1400" b="1" dirty="0" smtClean="0"/>
              <a:t>Produkční </a:t>
            </a:r>
            <a:r>
              <a:rPr lang="cs-CZ" sz="1400" dirty="0" smtClean="0"/>
              <a:t>(ostré)</a:t>
            </a:r>
            <a:r>
              <a:rPr lang="cs-CZ" sz="1400" dirty="0"/>
              <a:t> </a:t>
            </a:r>
            <a:r>
              <a:rPr lang="cs-CZ" sz="1400" b="1" dirty="0" smtClean="0"/>
              <a:t>prostředí </a:t>
            </a:r>
            <a:r>
              <a:rPr lang="cs-CZ" sz="1400" dirty="0"/>
              <a:t>(slouží pro realizaci OP, zadávají se pouze ostrá </a:t>
            </a:r>
            <a:r>
              <a:rPr lang="cs-CZ" sz="1400" dirty="0" smtClean="0"/>
              <a:t>data)</a:t>
            </a:r>
          </a:p>
          <a:p>
            <a:pPr lvl="1">
              <a:spcBef>
                <a:spcPts val="0"/>
              </a:spcBef>
              <a:spcAft>
                <a:spcPts val="0"/>
              </a:spcAft>
            </a:pPr>
            <a:r>
              <a:rPr lang="cs-CZ" sz="1400" b="1" u="sng" dirty="0" smtClean="0">
                <a:solidFill>
                  <a:schemeClr val="tx1">
                    <a:lumMod val="60000"/>
                    <a:lumOff val="40000"/>
                  </a:schemeClr>
                </a:solidFill>
                <a:hlinkClick r:id="rId3"/>
              </a:rPr>
              <a:t>https</a:t>
            </a:r>
            <a:r>
              <a:rPr lang="cs-CZ" sz="1400" b="1" u="sng" dirty="0">
                <a:solidFill>
                  <a:schemeClr val="tx1">
                    <a:lumMod val="60000"/>
                    <a:lumOff val="40000"/>
                  </a:schemeClr>
                </a:solidFill>
                <a:hlinkClick r:id="rId3"/>
              </a:rPr>
              <a:t>://</a:t>
            </a:r>
            <a:r>
              <a:rPr lang="cs-CZ" sz="1400" b="1" u="sng" dirty="0" smtClean="0">
                <a:solidFill>
                  <a:schemeClr val="tx1">
                    <a:lumMod val="60000"/>
                    <a:lumOff val="40000"/>
                  </a:schemeClr>
                </a:solidFill>
                <a:hlinkClick r:id="rId3"/>
              </a:rPr>
              <a:t>mseu.mssf.cz</a:t>
            </a:r>
            <a:r>
              <a:rPr lang="cs-CZ" sz="1400" b="1" u="sng" dirty="0" smtClean="0">
                <a:solidFill>
                  <a:schemeClr val="tx1">
                    <a:lumMod val="60000"/>
                    <a:lumOff val="40000"/>
                  </a:schemeClr>
                </a:solidFill>
              </a:rPr>
              <a:t>  </a:t>
            </a:r>
            <a:endParaRPr lang="cs-CZ" sz="1400" b="1" u="sng" dirty="0"/>
          </a:p>
          <a:p>
            <a:pPr>
              <a:spcBef>
                <a:spcPts val="0"/>
              </a:spcBef>
              <a:spcAft>
                <a:spcPts val="0"/>
              </a:spcAft>
            </a:pPr>
            <a:r>
              <a:rPr lang="cs-CZ" sz="1400" b="1" dirty="0" smtClean="0"/>
              <a:t>Technická podpora IS KP14+ </a:t>
            </a:r>
            <a:r>
              <a:rPr lang="cs-CZ" sz="1400" dirty="0" smtClean="0"/>
              <a:t>v rámci OPZ </a:t>
            </a:r>
            <a:endParaRPr lang="cs-CZ" sz="1400" dirty="0"/>
          </a:p>
          <a:p>
            <a:pPr lvl="1">
              <a:spcBef>
                <a:spcPts val="0"/>
              </a:spcBef>
              <a:spcAft>
                <a:spcPts val="600"/>
              </a:spcAft>
            </a:pPr>
            <a:r>
              <a:rPr lang="cs-CZ" sz="1400" b="1" u="sng" dirty="0" smtClean="0">
                <a:hlinkClick r:id="rId4"/>
              </a:rPr>
              <a:t>iskp@mpsv.cz</a:t>
            </a:r>
            <a:endParaRPr lang="cs-CZ" sz="1400" b="1" u="sng" dirty="0"/>
          </a:p>
          <a:p>
            <a:pPr lvl="1">
              <a:lnSpc>
                <a:spcPct val="100000"/>
              </a:lnSpc>
              <a:spcBef>
                <a:spcPts val="0"/>
              </a:spcBef>
              <a:spcAft>
                <a:spcPts val="600"/>
              </a:spcAft>
            </a:pPr>
            <a:r>
              <a:rPr lang="cs-CZ" sz="1400" b="1" u="sng" dirty="0" smtClean="0"/>
              <a:t>Provozní </a:t>
            </a:r>
            <a:r>
              <a:rPr lang="cs-CZ" sz="1400" b="1" u="sng" dirty="0"/>
              <a:t>doba:</a:t>
            </a:r>
            <a:r>
              <a:rPr lang="cs-CZ" sz="1400" b="1" dirty="0"/>
              <a:t> </a:t>
            </a:r>
            <a:r>
              <a:rPr lang="cs-CZ" sz="1200" dirty="0"/>
              <a:t>v pracovních dnech od 8:00 do </a:t>
            </a:r>
            <a:r>
              <a:rPr lang="cs-CZ" sz="1200" dirty="0" smtClean="0"/>
              <a:t>16:00 hod.</a:t>
            </a:r>
            <a:r>
              <a:rPr lang="cs-CZ" sz="1200" b="1" dirty="0" smtClean="0"/>
              <a:t> </a:t>
            </a:r>
            <a:r>
              <a:rPr lang="cs-CZ" sz="1200" dirty="0"/>
              <a:t>Reakci na váš požadavek garantujeme do 4 hodin </a:t>
            </a:r>
            <a:r>
              <a:rPr lang="cs-CZ" sz="1200" dirty="0" smtClean="0"/>
              <a:t>v </a:t>
            </a:r>
            <a:r>
              <a:rPr lang="cs-CZ" sz="1200" dirty="0"/>
              <a:t>rámci provozní doby technické podpory od obdržení požadavku. Dotazy zaslané mimo provozní dobu budou řešeny nejpozději následující pracovní </a:t>
            </a:r>
            <a:r>
              <a:rPr lang="cs-CZ" sz="1200" dirty="0" smtClean="0"/>
              <a:t>den.</a:t>
            </a:r>
            <a:endParaRPr lang="cs-CZ" sz="1200" b="1" u="sng" dirty="0" smtClean="0"/>
          </a:p>
          <a:p>
            <a:pPr marL="0" indent="0">
              <a:lnSpc>
                <a:spcPct val="100000"/>
              </a:lnSpc>
              <a:spcBef>
                <a:spcPts val="0"/>
              </a:spcBef>
              <a:buNone/>
            </a:pPr>
            <a:r>
              <a:rPr lang="cs-CZ" sz="1600" b="1" u="sng" cap="all" dirty="0"/>
              <a:t>Edukační video</a:t>
            </a:r>
          </a:p>
          <a:p>
            <a:pPr lvl="1">
              <a:spcBef>
                <a:spcPts val="0"/>
              </a:spcBef>
              <a:spcAft>
                <a:spcPts val="600"/>
              </a:spcAft>
            </a:pPr>
            <a:r>
              <a:rPr lang="cs-CZ" sz="1400" b="1" u="sng" dirty="0">
                <a:solidFill>
                  <a:schemeClr val="tx1">
                    <a:lumMod val="60000"/>
                    <a:lumOff val="40000"/>
                  </a:schemeClr>
                </a:solidFill>
                <a:hlinkClick r:id="rId5"/>
              </a:rPr>
              <a:t>http://www.strukturalni-fondy.cz/cs/Jak-na-projekt/Elektronicka-zadost/Edukacni-videa</a:t>
            </a:r>
            <a:r>
              <a:rPr lang="cs-CZ" sz="1400" b="1" u="sng" dirty="0">
                <a:solidFill>
                  <a:schemeClr val="tx1">
                    <a:lumMod val="60000"/>
                    <a:lumOff val="40000"/>
                  </a:schemeClr>
                </a:solidFill>
              </a:rPr>
              <a:t> </a:t>
            </a:r>
            <a:endParaRPr lang="cs-CZ" sz="1600" b="1" u="sng" dirty="0"/>
          </a:p>
          <a:p>
            <a:pPr marL="0" lvl="1" indent="0">
              <a:lnSpc>
                <a:spcPct val="100000"/>
              </a:lnSpc>
              <a:spcBef>
                <a:spcPts val="0"/>
              </a:spcBef>
              <a:spcAft>
                <a:spcPts val="600"/>
              </a:spcAft>
              <a:buSzPct val="100000"/>
              <a:buNone/>
            </a:pPr>
            <a:r>
              <a:rPr lang="cs-CZ" sz="1600" b="1" u="sng" dirty="0" smtClean="0"/>
              <a:t>PŘÍRUČKY OPZ</a:t>
            </a:r>
            <a:endParaRPr lang="cs-CZ" sz="1400" b="1" u="sng" dirty="0" smtClean="0"/>
          </a:p>
          <a:p>
            <a:pPr lvl="1">
              <a:spcBef>
                <a:spcPts val="0"/>
              </a:spcBef>
              <a:spcAft>
                <a:spcPts val="600"/>
              </a:spcAft>
            </a:pPr>
            <a:r>
              <a:rPr lang="cs-CZ" sz="1400" b="1" u="sng" dirty="0">
                <a:solidFill>
                  <a:schemeClr val="tx1">
                    <a:lumMod val="60000"/>
                    <a:lumOff val="40000"/>
                  </a:schemeClr>
                </a:solidFill>
                <a:hlinkClick r:id="rId6"/>
              </a:rPr>
              <a:t>http://</a:t>
            </a:r>
            <a:r>
              <a:rPr lang="cs-CZ" sz="1400" b="1" u="sng" dirty="0" smtClean="0">
                <a:solidFill>
                  <a:schemeClr val="tx1">
                    <a:lumMod val="60000"/>
                    <a:lumOff val="40000"/>
                  </a:schemeClr>
                </a:solidFill>
                <a:hlinkClick r:id="rId6"/>
              </a:rPr>
              <a:t>www.esfcr.cz/dokumenty-opz</a:t>
            </a:r>
            <a:r>
              <a:rPr lang="cs-CZ" sz="1400" b="1" dirty="0"/>
              <a:t> </a:t>
            </a:r>
          </a:p>
          <a:p>
            <a:pPr lvl="1">
              <a:spcBef>
                <a:spcPts val="0"/>
              </a:spcBef>
              <a:spcAft>
                <a:spcPts val="600"/>
              </a:spcAft>
            </a:pPr>
            <a:r>
              <a:rPr lang="cs-CZ" sz="1400" b="1" dirty="0" smtClean="0"/>
              <a:t>Pokyny </a:t>
            </a:r>
            <a:r>
              <a:rPr lang="cs-CZ" sz="1400" b="1" dirty="0"/>
              <a:t>k vyplnění </a:t>
            </a:r>
            <a:r>
              <a:rPr lang="cs-CZ" sz="1400" b="1" dirty="0" smtClean="0"/>
              <a:t>žádosti o podporu </a:t>
            </a:r>
            <a:r>
              <a:rPr lang="cs-CZ" sz="1400" b="1" dirty="0"/>
              <a:t>v IS KP14</a:t>
            </a:r>
            <a:r>
              <a:rPr lang="cs-CZ" sz="1400" b="1" dirty="0" smtClean="0"/>
              <a:t>+ </a:t>
            </a:r>
            <a:r>
              <a:rPr lang="cs-CZ" sz="1400" dirty="0" smtClean="0"/>
              <a:t>(</a:t>
            </a:r>
            <a:r>
              <a:rPr lang="cs-CZ" sz="1400" dirty="0"/>
              <a:t>v aktuálním vydání</a:t>
            </a:r>
            <a:r>
              <a:rPr lang="cs-CZ" sz="1400" dirty="0" smtClean="0"/>
              <a:t>)</a:t>
            </a:r>
          </a:p>
          <a:p>
            <a:pPr marL="0" lvl="1" indent="0">
              <a:lnSpc>
                <a:spcPct val="100000"/>
              </a:lnSpc>
              <a:spcBef>
                <a:spcPts val="0"/>
              </a:spcBef>
              <a:spcAft>
                <a:spcPts val="600"/>
              </a:spcAft>
              <a:buSzPct val="100000"/>
              <a:buNone/>
            </a:pPr>
            <a:r>
              <a:rPr lang="cs-CZ" sz="1600" b="1" u="sng" dirty="0" smtClean="0"/>
              <a:t>TEXTACE VÝZVY ŘO OPZ PRO MAS Č. 047</a:t>
            </a:r>
          </a:p>
          <a:p>
            <a:pPr lvl="1">
              <a:spcBef>
                <a:spcPts val="0"/>
              </a:spcBef>
              <a:spcAft>
                <a:spcPts val="600"/>
              </a:spcAft>
            </a:pPr>
            <a:r>
              <a:rPr lang="cs-CZ" sz="1400" b="1" u="sng" dirty="0">
                <a:hlinkClick r:id="rId7"/>
              </a:rPr>
              <a:t>https://</a:t>
            </a:r>
            <a:r>
              <a:rPr lang="cs-CZ" sz="1400" b="1" u="sng" dirty="0" smtClean="0">
                <a:hlinkClick r:id="rId7"/>
              </a:rPr>
              <a:t>www.esfcr.cz/2-3-opz-komunitne-vedeny-mistni-rozvoj</a:t>
            </a:r>
            <a:endParaRPr lang="cs-CZ" sz="1400" b="1" u="sng" dirty="0" smtClean="0"/>
          </a:p>
          <a:p>
            <a:pPr marL="0" lvl="1" indent="0">
              <a:lnSpc>
                <a:spcPct val="100000"/>
              </a:lnSpc>
              <a:spcBef>
                <a:spcPts val="0"/>
              </a:spcBef>
              <a:spcAft>
                <a:spcPts val="600"/>
              </a:spcAft>
              <a:buSzPct val="100000"/>
              <a:buNone/>
            </a:pPr>
            <a:r>
              <a:rPr lang="cs-CZ" sz="1600" b="1" u="sng" dirty="0" smtClean="0"/>
              <a:t>TEXTACE VÝZEV </a:t>
            </a:r>
            <a:r>
              <a:rPr lang="cs-CZ" sz="1600" b="1" u="sng" dirty="0"/>
              <a:t>MAS</a:t>
            </a:r>
          </a:p>
          <a:p>
            <a:pPr lvl="1">
              <a:spcBef>
                <a:spcPts val="0"/>
              </a:spcBef>
              <a:spcAft>
                <a:spcPts val="600"/>
              </a:spcAft>
            </a:pPr>
            <a:r>
              <a:rPr lang="cs-CZ" sz="1400" b="1" u="sng" dirty="0"/>
              <a:t>https://www.esfcr.cz/vyzvy-mas-opz</a:t>
            </a:r>
          </a:p>
          <a:p>
            <a:pPr marL="414000" lvl="1" indent="0">
              <a:spcBef>
                <a:spcPts val="0"/>
              </a:spcBef>
              <a:spcAft>
                <a:spcPts val="600"/>
              </a:spcAft>
              <a:buNone/>
            </a:pPr>
            <a:endParaRPr lang="cs-CZ" sz="1400" dirty="0"/>
          </a:p>
          <a:p>
            <a:pPr marL="414000" lvl="1" indent="0">
              <a:lnSpc>
                <a:spcPct val="100000"/>
              </a:lnSpc>
              <a:spcBef>
                <a:spcPts val="0"/>
              </a:spcBef>
              <a:spcAft>
                <a:spcPts val="600"/>
              </a:spcAft>
              <a:buNone/>
            </a:pPr>
            <a:endParaRPr lang="cs-CZ" sz="1200" b="1" dirty="0" smtClean="0"/>
          </a:p>
          <a:p>
            <a:pPr marL="0" indent="0">
              <a:buNone/>
            </a:pPr>
            <a:r>
              <a:rPr lang="cs-CZ" dirty="0" smtClean="0"/>
              <a:t> </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a:t>
            </a:fld>
            <a:endParaRPr lang="cs-CZ" dirty="0"/>
          </a:p>
        </p:txBody>
      </p:sp>
    </p:spTree>
    <p:extLst>
      <p:ext uri="{BB962C8B-B14F-4D97-AF65-F5344CB8AC3E}">
        <p14:creationId xmlns:p14="http://schemas.microsoft.com/office/powerpoint/2010/main" val="589345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Titulní obrazovka </a:t>
            </a:r>
            <a:r>
              <a:rPr lang="cs-CZ" dirty="0" err="1" smtClean="0"/>
              <a:t>Is</a:t>
            </a:r>
            <a:r>
              <a:rPr lang="cs-CZ" dirty="0" smtClean="0"/>
              <a:t> kp14+</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12</a:t>
            </a:fld>
            <a:endParaRPr lang="cs-CZ" dirty="0"/>
          </a:p>
        </p:txBody>
      </p:sp>
      <p:sp>
        <p:nvSpPr>
          <p:cNvPr id="3" name="Zástupný symbol pro obsah 2"/>
          <p:cNvSpPr>
            <a:spLocks noGrp="1"/>
          </p:cNvSpPr>
          <p:nvPr>
            <p:ph idx="1"/>
          </p:nvPr>
        </p:nvSpPr>
        <p:spPr/>
        <p:txBody>
          <a:bodyPr/>
          <a:lstStyle/>
          <a:p>
            <a:endParaRPr lang="cs-C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52" y="1269733"/>
            <a:ext cx="8553863" cy="511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6710024" y="2732803"/>
            <a:ext cx="2001416" cy="43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2006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menu</a:t>
            </a:r>
          </a:p>
        </p:txBody>
      </p:sp>
      <p:sp>
        <p:nvSpPr>
          <p:cNvPr id="3" name="Zástupný symbol pro obsah 2"/>
          <p:cNvSpPr>
            <a:spLocks noGrp="1"/>
          </p:cNvSpPr>
          <p:nvPr>
            <p:ph idx="1"/>
          </p:nvPr>
        </p:nvSpPr>
        <p:spPr>
          <a:xfrm>
            <a:off x="437966" y="2184140"/>
            <a:ext cx="8064000" cy="1316868"/>
          </a:xfrm>
        </p:spPr>
        <p:txBody>
          <a:bodyPr/>
          <a:lstStyle/>
          <a:p>
            <a:pPr marL="432000" lvl="1" indent="-432000">
              <a:lnSpc>
                <a:spcPts val="2100"/>
              </a:lnSpc>
              <a:spcBef>
                <a:spcPts val="0"/>
              </a:spcBef>
              <a:spcAft>
                <a:spcPts val="0"/>
              </a:spcAft>
              <a:buSzPct val="100000"/>
              <a:buFont typeface="Wingdings" panose="05000000000000000000" pitchFamily="2" charset="2"/>
              <a:buChar char=""/>
            </a:pPr>
            <a:endParaRPr lang="cs-CZ" sz="1800" b="1" dirty="0" smtClean="0"/>
          </a:p>
          <a:p>
            <a:pPr marL="432000" lvl="1" indent="-432000">
              <a:lnSpc>
                <a:spcPts val="2100"/>
              </a:lnSpc>
              <a:spcBef>
                <a:spcPts val="0"/>
              </a:spcBef>
              <a:spcAft>
                <a:spcPts val="0"/>
              </a:spcAft>
              <a:buSzPct val="100000"/>
              <a:buFont typeface="Wingdings" panose="05000000000000000000" pitchFamily="2" charset="2"/>
              <a:buChar char=""/>
            </a:pPr>
            <a:r>
              <a:rPr lang="cs-CZ" sz="1800" b="1" dirty="0" smtClean="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Evaluátor</a:t>
            </a:r>
          </a:p>
          <a:p>
            <a:pPr marL="0" lvl="1" indent="0">
              <a:lnSpc>
                <a:spcPts val="1400"/>
              </a:lnSpc>
              <a:spcBef>
                <a:spcPts val="0"/>
              </a:spcBef>
              <a:spcAft>
                <a:spcPts val="0"/>
              </a:spcAft>
              <a:buSzPct val="100000"/>
              <a:buNone/>
            </a:pPr>
            <a:endParaRPr lang="cs-CZ" sz="19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13</a:t>
            </a:fld>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23" y="2557775"/>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83196" y="2617661"/>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44" y="3501008"/>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a:xfrm>
            <a:off x="1763688" y="2348880"/>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5" name="Přímá spojnice se šipkou 14"/>
          <p:cNvCxnSpPr/>
          <p:nvPr/>
        </p:nvCxnSpPr>
        <p:spPr>
          <a:xfrm flipH="1">
            <a:off x="2114368" y="3055031"/>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38" y="1243359"/>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142120" y="1819423"/>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2292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Vytvoření nové žádosti</a:t>
            </a:r>
            <a:endParaRPr lang="cs-CZ" dirty="0"/>
          </a:p>
        </p:txBody>
      </p:sp>
      <p:sp>
        <p:nvSpPr>
          <p:cNvPr id="3" name="Zástupný symbol pro obsah 2"/>
          <p:cNvSpPr>
            <a:spLocks noGrp="1"/>
          </p:cNvSpPr>
          <p:nvPr>
            <p:ph idx="1"/>
          </p:nvPr>
        </p:nvSpPr>
        <p:spPr>
          <a:xfrm>
            <a:off x="274484" y="1722600"/>
            <a:ext cx="8869516" cy="1174679"/>
          </a:xfrm>
        </p:spPr>
        <p:txBody>
          <a:bodyPr/>
          <a:lstStyle/>
          <a:p>
            <a:pPr>
              <a:lnSpc>
                <a:spcPts val="2200"/>
              </a:lnSpc>
              <a:spcBef>
                <a:spcPts val="0"/>
              </a:spcBef>
              <a:spcAft>
                <a:spcPts val="0"/>
              </a:spcAft>
            </a:pPr>
            <a:r>
              <a:rPr lang="cs-CZ" sz="1400" dirty="0" smtClean="0"/>
              <a:t>Nová žádost</a:t>
            </a:r>
          </a:p>
          <a:p>
            <a:pPr>
              <a:lnSpc>
                <a:spcPts val="2200"/>
              </a:lnSpc>
              <a:spcBef>
                <a:spcPts val="0"/>
              </a:spcBef>
              <a:spcAft>
                <a:spcPts val="0"/>
              </a:spcAft>
            </a:pPr>
            <a:r>
              <a:rPr lang="cs-CZ" sz="1400" dirty="0" smtClean="0"/>
              <a:t>Seznam programů a výzev (uživatel vybere správný OP)</a:t>
            </a:r>
          </a:p>
          <a:p>
            <a:pPr>
              <a:lnSpc>
                <a:spcPts val="2200"/>
              </a:lnSpc>
              <a:spcBef>
                <a:spcPts val="0"/>
              </a:spcBef>
              <a:spcAft>
                <a:spcPts val="0"/>
              </a:spcAft>
            </a:pPr>
            <a:r>
              <a:rPr lang="cs-CZ" sz="1400" dirty="0" smtClean="0"/>
              <a:t>Otevřené výzvy (uživatel vybere </a:t>
            </a:r>
            <a:r>
              <a:rPr lang="cs-CZ" sz="1400" b="1" dirty="0" smtClean="0"/>
              <a:t>Výzvu pro MAS č. 03_16_047 </a:t>
            </a:r>
            <a:r>
              <a:rPr lang="cs-CZ" sz="1400" dirty="0" smtClean="0"/>
              <a:t>a klikne na modrý odkaz </a:t>
            </a:r>
            <a:r>
              <a:rPr lang="cs-CZ" sz="1400" u="sng" dirty="0" smtClean="0"/>
              <a:t>individuální projekt)</a:t>
            </a: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14</a:t>
            </a:fld>
            <a:endParaRPr lang="cs-CZ"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85" y="1196416"/>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059195" y="1361121"/>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70348"/>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ichaela.sedlackova\Desktop\Výzva ŘO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52937"/>
            <a:ext cx="89289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sedlackova\Desktop\Výzva Ř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756" y="5157193"/>
            <a:ext cx="5319269" cy="15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81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7380312" y="1412776"/>
            <a:ext cx="1763688" cy="1800200"/>
          </a:xfrm>
        </p:spPr>
        <p:txBody>
          <a:bodyPr/>
          <a:lstStyle/>
          <a:p>
            <a:pPr>
              <a:lnSpc>
                <a:spcPts val="2200"/>
              </a:lnSpc>
              <a:spcBef>
                <a:spcPts val="0"/>
              </a:spcBef>
              <a:spcAft>
                <a:spcPts val="0"/>
              </a:spcAft>
            </a:pPr>
            <a:r>
              <a:rPr lang="cs-CZ" sz="1800" dirty="0" smtClean="0"/>
              <a:t>Výběr podvýzvy</a:t>
            </a:r>
          </a:p>
          <a:p>
            <a:pPr>
              <a:lnSpc>
                <a:spcPts val="2200"/>
              </a:lnSpc>
              <a:spcBef>
                <a:spcPts val="0"/>
              </a:spcBef>
              <a:spcAft>
                <a:spcPts val="0"/>
              </a:spcAft>
            </a:pPr>
            <a:endParaRPr lang="cs-CZ" sz="1800" dirty="0"/>
          </a:p>
          <a:p>
            <a:pPr marL="0" indent="0">
              <a:lnSpc>
                <a:spcPts val="2200"/>
              </a:lnSpc>
              <a:spcBef>
                <a:spcPts val="0"/>
              </a:spcBef>
              <a:spcAft>
                <a:spcPts val="0"/>
              </a:spcAft>
              <a:buNone/>
            </a:pPr>
            <a:endParaRPr lang="cs-CZ" sz="1800" dirty="0"/>
          </a:p>
          <a:p>
            <a:pPr>
              <a:lnSpc>
                <a:spcPts val="2200"/>
              </a:lnSpc>
              <a:spcBef>
                <a:spcPts val="0"/>
              </a:spcBef>
              <a:spcAft>
                <a:spcPts val="0"/>
              </a:spcAft>
            </a:pPr>
            <a:r>
              <a:rPr lang="cs-CZ" sz="1800" dirty="0" smtClean="0"/>
              <a:t>Výběr výzvy MAS</a:t>
            </a:r>
            <a:endParaRPr lang="cs-CZ" sz="18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15</a:t>
            </a:fld>
            <a:endParaRPr lang="cs-CZ" dirty="0"/>
          </a:p>
        </p:txBody>
      </p:sp>
      <p:pic>
        <p:nvPicPr>
          <p:cNvPr id="1026" name="Picture 2" descr="C:\Users\michaela.sedlackova\Desktop\Výběr podvýzv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6847903"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Výběr podvýzv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342083"/>
            <a:ext cx="6877133" cy="326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4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Pravidla pro vyplňování žádosti</a:t>
            </a:r>
            <a:endParaRPr lang="cs-CZ" dirty="0"/>
          </a:p>
        </p:txBody>
      </p:sp>
      <p:sp>
        <p:nvSpPr>
          <p:cNvPr id="3" name="Zástupný symbol pro obsah 2"/>
          <p:cNvSpPr>
            <a:spLocks noGrp="1"/>
          </p:cNvSpPr>
          <p:nvPr>
            <p:ph idx="1"/>
          </p:nvPr>
        </p:nvSpPr>
        <p:spPr>
          <a:xfrm>
            <a:off x="323528" y="1268760"/>
            <a:ext cx="6984776" cy="1512168"/>
          </a:xfrm>
        </p:spPr>
        <p:txBody>
          <a:bodyPr/>
          <a:lstStyle/>
          <a:p>
            <a:pPr algn="just">
              <a:lnSpc>
                <a:spcPct val="100000"/>
              </a:lnSpc>
            </a:pPr>
            <a:r>
              <a:rPr lang="cs-CZ" sz="1400" dirty="0" smtClean="0"/>
              <a:t>Uživatel </a:t>
            </a:r>
            <a:r>
              <a:rPr lang="cs-CZ" sz="1400" b="1" u="sng" dirty="0" smtClean="0"/>
              <a:t>vyplňuje záložky postupně</a:t>
            </a:r>
            <a:r>
              <a:rPr lang="cs-CZ" sz="1400" dirty="0" smtClean="0"/>
              <a:t> (!!!) podle navigačního menu v levé části obrazovky.</a:t>
            </a:r>
          </a:p>
          <a:p>
            <a:pPr algn="just">
              <a:lnSpc>
                <a:spcPct val="100000"/>
              </a:lnSpc>
            </a:pPr>
            <a:r>
              <a:rPr lang="cs-CZ" sz="1400" dirty="0" smtClean="0"/>
              <a:t>Jednou vepsaná data se propisují do dalších záložek, či umožní zaktivnění některých neaktivních záložek.</a:t>
            </a:r>
          </a:p>
          <a:p>
            <a:pPr algn="just">
              <a:lnSpc>
                <a:spcPct val="100000"/>
              </a:lnSpc>
            </a:pPr>
            <a:r>
              <a:rPr lang="cs-CZ" sz="1400" b="1" dirty="0" smtClean="0"/>
              <a:t>UKLÁDAT!!! </a:t>
            </a:r>
            <a:r>
              <a:rPr lang="cs-CZ" sz="1400" dirty="0" smtClean="0"/>
              <a:t>každou vyplněnou záložku, či delší textové pole před jeho opuštěním uložte.</a:t>
            </a:r>
            <a:endParaRPr lang="cs-CZ" sz="1400" dirty="0"/>
          </a:p>
        </p:txBody>
      </p:sp>
      <p:sp>
        <p:nvSpPr>
          <p:cNvPr id="4" name="Zástupný symbol pro obsah 3"/>
          <p:cNvSpPr>
            <a:spLocks noGrp="1"/>
          </p:cNvSpPr>
          <p:nvPr>
            <p:ph idx="10"/>
          </p:nvPr>
        </p:nvSpPr>
        <p:spPr>
          <a:xfrm>
            <a:off x="323528" y="3068960"/>
            <a:ext cx="4104456" cy="576064"/>
          </a:xfrm>
        </p:spPr>
        <p:txBody>
          <a:bodyPr/>
          <a:lstStyle/>
          <a:p>
            <a:pPr>
              <a:lnSpc>
                <a:spcPct val="100000"/>
              </a:lnSpc>
              <a:spcBef>
                <a:spcPts val="0"/>
              </a:spcBef>
            </a:pPr>
            <a:r>
              <a:rPr lang="cs-CZ" sz="1400" b="1" u="sng" cap="all" dirty="0" smtClean="0"/>
              <a:t>Pravidlo:</a:t>
            </a:r>
          </a:p>
          <a:p>
            <a:pPr lvl="1">
              <a:lnSpc>
                <a:spcPct val="100000"/>
              </a:lnSpc>
              <a:spcBef>
                <a:spcPts val="0"/>
              </a:spcBef>
              <a:spcAft>
                <a:spcPts val="0"/>
              </a:spcAft>
            </a:pPr>
            <a:r>
              <a:rPr lang="cs-CZ" sz="1400" b="1" dirty="0" smtClean="0"/>
              <a:t>Žlutě</a:t>
            </a:r>
            <a:r>
              <a:rPr lang="cs-CZ" sz="1400" dirty="0" smtClean="0"/>
              <a:t> podbarvená pole = </a:t>
            </a:r>
            <a:r>
              <a:rPr lang="cs-CZ" sz="1400" b="1" dirty="0" smtClean="0"/>
              <a:t>povinná</a:t>
            </a:r>
          </a:p>
          <a:p>
            <a:pPr lvl="1">
              <a:lnSpc>
                <a:spcPct val="100000"/>
              </a:lnSpc>
              <a:spcBef>
                <a:spcPts val="0"/>
              </a:spcBef>
              <a:spcAft>
                <a:spcPts val="0"/>
              </a:spcAft>
            </a:pPr>
            <a:r>
              <a:rPr lang="cs-CZ" sz="1400" b="1" dirty="0" smtClean="0"/>
              <a:t>Šedivě</a:t>
            </a:r>
            <a:r>
              <a:rPr lang="cs-CZ" sz="1400" dirty="0" smtClean="0"/>
              <a:t> podbarvená pole = </a:t>
            </a:r>
            <a:r>
              <a:rPr lang="cs-CZ" sz="1400" b="1" dirty="0" smtClean="0"/>
              <a:t>volitelná</a:t>
            </a:r>
          </a:p>
          <a:p>
            <a:pPr lvl="1">
              <a:lnSpc>
                <a:spcPct val="100000"/>
              </a:lnSpc>
              <a:spcBef>
                <a:spcPts val="0"/>
              </a:spcBef>
              <a:spcAft>
                <a:spcPts val="0"/>
              </a:spcAft>
            </a:pPr>
            <a:r>
              <a:rPr lang="cs-CZ" sz="1400" b="1" dirty="0" smtClean="0"/>
              <a:t>Bíle</a:t>
            </a:r>
            <a:r>
              <a:rPr lang="cs-CZ" sz="1400" dirty="0" smtClean="0"/>
              <a:t> podbarvená pole = </a:t>
            </a:r>
            <a:r>
              <a:rPr lang="cs-CZ" sz="1400" b="1" dirty="0" smtClean="0"/>
              <a:t>vyplňuje systém</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16</a:t>
            </a:fld>
            <a:endParaRPr lang="cs-CZ" dirty="0"/>
          </a:p>
        </p:txBody>
      </p:sp>
      <p:sp>
        <p:nvSpPr>
          <p:cNvPr id="6" name="Zástupný symbol pro obsah 6"/>
          <p:cNvSpPr txBox="1">
            <a:spLocks/>
          </p:cNvSpPr>
          <p:nvPr/>
        </p:nvSpPr>
        <p:spPr>
          <a:xfrm>
            <a:off x="323528" y="3789040"/>
            <a:ext cx="4176464" cy="2952328"/>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400" b="0" dirty="0"/>
              <a:t>Pomocí šipek možno seznam </a:t>
            </a:r>
            <a:br>
              <a:rPr lang="cs-CZ" sz="1400" b="0" dirty="0"/>
            </a:br>
            <a:r>
              <a:rPr lang="cs-CZ" sz="1400" b="0" dirty="0" smtClean="0"/>
              <a:t>rozbalovat či </a:t>
            </a:r>
            <a:r>
              <a:rPr lang="cs-CZ" sz="1400" b="0" dirty="0"/>
              <a:t>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400" dirty="0"/>
              <a:t>Zpřístupní se podle dat vyplňovaných během </a:t>
            </a:r>
            <a:r>
              <a:rPr lang="cs-CZ" sz="1400" dirty="0" smtClean="0"/>
              <a:t>žádosti</a:t>
            </a:r>
            <a:endParaRPr lang="cs-CZ" sz="1400" dirty="0"/>
          </a:p>
          <a:p>
            <a:pPr marL="666000" lvl="1" indent="-252000">
              <a:spcAft>
                <a:spcPts val="300"/>
              </a:spcAft>
              <a:buClr>
                <a:schemeClr val="accent2"/>
              </a:buClr>
              <a:buSzPct val="80000"/>
              <a:buFont typeface="Wingdings" panose="05000000000000000000" pitchFamily="2" charset="2"/>
              <a:buChar char=""/>
            </a:pPr>
            <a:r>
              <a:rPr lang="cs-CZ" sz="1400" dirty="0" smtClean="0"/>
              <a:t>Nebo nejsou </a:t>
            </a:r>
            <a:r>
              <a:rPr lang="cs-CZ" sz="1400" dirty="0"/>
              <a:t>podle zadaných dat povinná </a:t>
            </a:r>
          </a:p>
        </p:txBody>
      </p:sp>
      <p:pic>
        <p:nvPicPr>
          <p:cNvPr id="2051" name="Picture 3" descr="C:\Users\michaela.sedlackova\Desktop\datová oblast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5" y="1248366"/>
            <a:ext cx="1121619" cy="5400600"/>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3"/>
          <p:cNvSpPr txBox="1">
            <a:spLocks/>
          </p:cNvSpPr>
          <p:nvPr/>
        </p:nvSpPr>
        <p:spPr>
          <a:xfrm>
            <a:off x="4499992" y="4305137"/>
            <a:ext cx="2952328" cy="221663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400" dirty="0"/>
              <a:t>Možnosti vyplnění </a:t>
            </a:r>
            <a:r>
              <a:rPr lang="cs-CZ" sz="1400" dirty="0" smtClean="0"/>
              <a:t>jednotlivých </a:t>
            </a:r>
            <a:r>
              <a:rPr lang="cs-CZ" sz="1400" dirty="0"/>
              <a:t>polí na záložkách</a:t>
            </a:r>
          </a:p>
          <a:p>
            <a:pPr lvl="1">
              <a:lnSpc>
                <a:spcPct val="100000"/>
              </a:lnSpc>
              <a:spcBef>
                <a:spcPts val="600"/>
              </a:spcBef>
            </a:pPr>
            <a:r>
              <a:rPr lang="cs-CZ" sz="1400" dirty="0"/>
              <a:t>Text, číslo, datum</a:t>
            </a:r>
          </a:p>
          <a:p>
            <a:pPr lvl="1">
              <a:lnSpc>
                <a:spcPct val="100000"/>
              </a:lnSpc>
              <a:spcBef>
                <a:spcPts val="0"/>
              </a:spcBef>
            </a:pPr>
            <a:r>
              <a:rPr lang="cs-CZ" sz="1400" dirty="0"/>
              <a:t>Výběr s rozbalovacího seznamu, kalendáře</a:t>
            </a:r>
          </a:p>
          <a:p>
            <a:pPr lvl="1">
              <a:lnSpc>
                <a:spcPct val="100000"/>
              </a:lnSpc>
              <a:spcBef>
                <a:spcPts val="0"/>
              </a:spcBef>
            </a:pPr>
            <a:r>
              <a:rPr lang="cs-CZ" sz="1400" dirty="0" err="1"/>
              <a:t>Checkboxy</a:t>
            </a:r>
            <a:endParaRPr lang="cs-CZ" sz="1400" dirty="0"/>
          </a:p>
          <a:p>
            <a:pPr lvl="1">
              <a:lnSpc>
                <a:spcPct val="100000"/>
              </a:lnSpc>
              <a:spcBef>
                <a:spcPts val="0"/>
              </a:spcBef>
            </a:pPr>
            <a:r>
              <a:rPr lang="cs-CZ" sz="1400" dirty="0"/>
              <a:t>Výběr ze seznamu </a:t>
            </a:r>
            <a:r>
              <a:rPr lang="cs-CZ" sz="1400" dirty="0" smtClean="0"/>
              <a:t/>
            </a:r>
            <a:br>
              <a:rPr lang="cs-CZ" sz="1400" dirty="0" smtClean="0"/>
            </a:br>
            <a:r>
              <a:rPr lang="cs-CZ" sz="1400" dirty="0" smtClean="0"/>
              <a:t>a </a:t>
            </a:r>
            <a:r>
              <a:rPr lang="cs-CZ" sz="1400" dirty="0"/>
              <a:t>přesunutí </a:t>
            </a:r>
          </a:p>
          <a:p>
            <a:pPr lvl="1">
              <a:lnSpc>
                <a:spcPct val="100000"/>
              </a:lnSpc>
              <a:spcBef>
                <a:spcPts val="0"/>
              </a:spcBef>
            </a:pPr>
            <a:r>
              <a:rPr lang="cs-CZ" sz="1400" dirty="0"/>
              <a:t>Nový záznam</a:t>
            </a:r>
          </a:p>
        </p:txBody>
      </p:sp>
    </p:spTree>
    <p:extLst>
      <p:ext uri="{BB962C8B-B14F-4D97-AF65-F5344CB8AC3E}">
        <p14:creationId xmlns:p14="http://schemas.microsoft.com/office/powerpoint/2010/main" val="1384351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 vyplňovaných záložek – IDENTIFIKACE OPERACE</a:t>
            </a:r>
            <a:endParaRPr lang="cs-CZ" dirty="0"/>
          </a:p>
        </p:txBody>
      </p:sp>
      <p:sp>
        <p:nvSpPr>
          <p:cNvPr id="6" name="Zástupný symbol pro obsah 5"/>
          <p:cNvSpPr>
            <a:spLocks noGrp="1"/>
          </p:cNvSpPr>
          <p:nvPr>
            <p:ph idx="10"/>
          </p:nvPr>
        </p:nvSpPr>
        <p:spPr>
          <a:xfrm>
            <a:off x="495498" y="5589240"/>
            <a:ext cx="4226445" cy="1080120"/>
          </a:xfrm>
        </p:spPr>
        <p:txBody>
          <a:bodyPr/>
          <a:lstStyle/>
          <a:p>
            <a:pPr>
              <a:lnSpc>
                <a:spcPct val="100000"/>
              </a:lnSpc>
              <a:spcBef>
                <a:spcPts val="0"/>
              </a:spcBef>
              <a:spcAft>
                <a:spcPts val="300"/>
              </a:spcAft>
            </a:pPr>
            <a:r>
              <a:rPr lang="cs-CZ" sz="1600" dirty="0" smtClean="0"/>
              <a:t>Žadatel vyplňuje žlutá povinná pole.</a:t>
            </a:r>
          </a:p>
          <a:p>
            <a:pPr>
              <a:lnSpc>
                <a:spcPct val="100000"/>
              </a:lnSpc>
              <a:spcBef>
                <a:spcPts val="0"/>
              </a:spcBef>
              <a:spcAft>
                <a:spcPts val="300"/>
              </a:spcAft>
            </a:pPr>
            <a:r>
              <a:rPr lang="cs-CZ" sz="1600" dirty="0" smtClean="0"/>
              <a:t>Výběr z rozbalovacího seznamu.</a:t>
            </a:r>
          </a:p>
          <a:p>
            <a:pPr>
              <a:lnSpc>
                <a:spcPct val="100000"/>
              </a:lnSpc>
              <a:spcBef>
                <a:spcPts val="0"/>
              </a:spcBef>
              <a:spcAft>
                <a:spcPts val="300"/>
              </a:spcAft>
            </a:pPr>
            <a:r>
              <a:rPr lang="cs-CZ" sz="1600" dirty="0" smtClean="0"/>
              <a:t>Po vyplnění ULOŽIT.</a:t>
            </a: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17</a:t>
            </a:fld>
            <a:endParaRPr lang="cs-C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8" y="1184858"/>
            <a:ext cx="8108950" cy="426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Přímá spojnice se šipkou 14"/>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Zástupný symbol pro obsah 5"/>
          <p:cNvSpPr>
            <a:spLocks noGrp="1"/>
          </p:cNvSpPr>
          <p:nvPr>
            <p:ph idx="10"/>
          </p:nvPr>
        </p:nvSpPr>
        <p:spPr>
          <a:xfrm>
            <a:off x="6158515" y="4627262"/>
            <a:ext cx="2481329" cy="681605"/>
          </a:xfrm>
        </p:spPr>
        <p:txBody>
          <a:bodyPr/>
          <a:lstStyle/>
          <a:p>
            <a:pPr marL="0" indent="0">
              <a:lnSpc>
                <a:spcPct val="100000"/>
              </a:lnSpc>
              <a:spcBef>
                <a:spcPts val="0"/>
              </a:spcBef>
              <a:spcAft>
                <a:spcPts val="0"/>
              </a:spcAft>
              <a:buNone/>
            </a:pPr>
            <a:r>
              <a:rPr lang="cs-CZ" sz="1600" dirty="0" smtClean="0"/>
              <a:t>Důležitý údaj k identifikaci žádosti - HASH!!!</a:t>
            </a:r>
          </a:p>
        </p:txBody>
      </p:sp>
      <p:sp>
        <p:nvSpPr>
          <p:cNvPr id="17" name="Obdélník 16"/>
          <p:cNvSpPr/>
          <p:nvPr/>
        </p:nvSpPr>
        <p:spPr>
          <a:xfrm>
            <a:off x="5436096" y="249289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495498" y="4267222"/>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ástupný symbol pro obsah 5"/>
          <p:cNvSpPr>
            <a:spLocks noGrp="1"/>
          </p:cNvSpPr>
          <p:nvPr>
            <p:ph idx="10"/>
          </p:nvPr>
        </p:nvSpPr>
        <p:spPr>
          <a:xfrm>
            <a:off x="4578620" y="5589240"/>
            <a:ext cx="4198491" cy="988491"/>
          </a:xfrm>
        </p:spPr>
        <p:txBody>
          <a:bodyPr/>
          <a:lstStyle/>
          <a:p>
            <a:pPr marL="0" indent="0">
              <a:lnSpc>
                <a:spcPct val="100000"/>
              </a:lnSpc>
              <a:spcBef>
                <a:spcPts val="0"/>
              </a:spcBef>
              <a:spcAft>
                <a:spcPts val="0"/>
              </a:spcAft>
              <a:buNone/>
            </a:pPr>
            <a:r>
              <a:rPr lang="cs-CZ" sz="1400" dirty="0" smtClean="0"/>
              <a:t>POZOR na defaultní nastavení Typu podání – </a:t>
            </a:r>
            <a:r>
              <a:rPr lang="cs-CZ" sz="1400" b="1" dirty="0" smtClean="0"/>
              <a:t>Automatické</a:t>
            </a:r>
            <a:r>
              <a:rPr lang="cs-CZ" sz="1400" dirty="0" smtClean="0"/>
              <a:t>. Při změně na </a:t>
            </a:r>
            <a:r>
              <a:rPr lang="cs-CZ" sz="1400" b="1" dirty="0" smtClean="0"/>
              <a:t>Ruční</a:t>
            </a:r>
            <a:r>
              <a:rPr lang="cs-CZ" sz="1400" dirty="0" smtClean="0"/>
              <a:t>, musí žadatel podat žádost po finalizaci a podpisu ručně (tlačítkem)!</a:t>
            </a:r>
          </a:p>
        </p:txBody>
      </p:sp>
      <p:cxnSp>
        <p:nvCxnSpPr>
          <p:cNvPr id="21" name="Přímá spojnice se šipkou 20"/>
          <p:cNvCxnSpPr/>
          <p:nvPr/>
        </p:nvCxnSpPr>
        <p:spPr>
          <a:xfrm flipH="1" flipV="1">
            <a:off x="2915816" y="4415054"/>
            <a:ext cx="2088232" cy="11741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11543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18</a:t>
            </a:fld>
            <a:endParaRPr lang="cs-C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7" y="1196753"/>
            <a:ext cx="685547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Přímá spojnice se šipkou 11"/>
          <p:cNvCxnSpPr/>
          <p:nvPr/>
        </p:nvCxnSpPr>
        <p:spPr>
          <a:xfrm flipH="1" flipV="1">
            <a:off x="1547314" y="1849096"/>
            <a:ext cx="3096694" cy="107584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Obdélník 13"/>
          <p:cNvSpPr/>
          <p:nvPr/>
        </p:nvSpPr>
        <p:spPr>
          <a:xfrm>
            <a:off x="234631" y="1505990"/>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5"/>
          <p:cNvSpPr>
            <a:spLocks noGrp="1"/>
          </p:cNvSpPr>
          <p:nvPr>
            <p:ph idx="10"/>
          </p:nvPr>
        </p:nvSpPr>
        <p:spPr>
          <a:xfrm>
            <a:off x="4716016" y="2852936"/>
            <a:ext cx="1944216" cy="1368152"/>
          </a:xfrm>
        </p:spPr>
        <p:txBody>
          <a:bodyPr/>
          <a:lstStyle/>
          <a:p>
            <a:pPr marL="0" indent="0">
              <a:lnSpc>
                <a:spcPct val="100000"/>
              </a:lnSpc>
              <a:spcBef>
                <a:spcPts val="0"/>
              </a:spcBef>
              <a:spcAft>
                <a:spcPts val="0"/>
              </a:spcAft>
              <a:buNone/>
            </a:pPr>
            <a:r>
              <a:rPr lang="cs-CZ" sz="2000" dirty="0" smtClean="0"/>
              <a:t>Důležitý údaj k ověření správnosti výběru výzvy!!!</a:t>
            </a:r>
          </a:p>
        </p:txBody>
      </p:sp>
      <p:sp>
        <p:nvSpPr>
          <p:cNvPr id="16" name="Zástupný symbol pro obsah 5"/>
          <p:cNvSpPr>
            <a:spLocks noGrp="1"/>
          </p:cNvSpPr>
          <p:nvPr>
            <p:ph idx="10"/>
          </p:nvPr>
        </p:nvSpPr>
        <p:spPr>
          <a:xfrm>
            <a:off x="7109078" y="1556792"/>
            <a:ext cx="1927418" cy="4824536"/>
          </a:xfrm>
        </p:spPr>
        <p:txBody>
          <a:bodyPr/>
          <a:lstStyle/>
          <a:p>
            <a:pPr>
              <a:lnSpc>
                <a:spcPct val="100000"/>
              </a:lnSpc>
              <a:spcBef>
                <a:spcPts val="0"/>
              </a:spcBef>
              <a:spcAft>
                <a:spcPts val="0"/>
              </a:spcAft>
            </a:pPr>
            <a:r>
              <a:rPr lang="cs-CZ" sz="2000" dirty="0"/>
              <a:t>Ž</a:t>
            </a:r>
            <a:r>
              <a:rPr lang="cs-CZ" sz="2000" dirty="0" smtClean="0"/>
              <a:t>ádost založenou </a:t>
            </a:r>
            <a:br>
              <a:rPr lang="cs-CZ" sz="2000" dirty="0" smtClean="0"/>
            </a:br>
            <a:r>
              <a:rPr lang="cs-CZ" sz="2000" dirty="0" smtClean="0"/>
              <a:t>v </a:t>
            </a:r>
            <a:r>
              <a:rPr lang="cs-CZ" sz="2000" dirty="0"/>
              <a:t>nesprávné výzvě, není možné </a:t>
            </a:r>
            <a:r>
              <a:rPr lang="cs-CZ" sz="2000" dirty="0" smtClean="0"/>
              <a:t>zkopírovat </a:t>
            </a:r>
            <a:r>
              <a:rPr lang="cs-CZ" sz="2000" dirty="0"/>
              <a:t>do výzvy </a:t>
            </a:r>
            <a:r>
              <a:rPr lang="cs-CZ" sz="2000" dirty="0" smtClean="0"/>
              <a:t>jiné. </a:t>
            </a:r>
          </a:p>
          <a:p>
            <a:pPr>
              <a:lnSpc>
                <a:spcPct val="100000"/>
              </a:lnSpc>
              <a:spcBef>
                <a:spcPts val="0"/>
              </a:spcBef>
              <a:spcAft>
                <a:spcPts val="0"/>
              </a:spcAft>
            </a:pPr>
            <a:endParaRPr lang="cs-CZ" sz="2000" dirty="0"/>
          </a:p>
          <a:p>
            <a:pPr>
              <a:lnSpc>
                <a:spcPct val="100000"/>
              </a:lnSpc>
              <a:spcBef>
                <a:spcPts val="0"/>
              </a:spcBef>
              <a:spcAft>
                <a:spcPts val="0"/>
              </a:spcAft>
            </a:pPr>
            <a:r>
              <a:rPr lang="cs-CZ" sz="2000" dirty="0" smtClean="0"/>
              <a:t>Kopii žádosti lze vytvářet </a:t>
            </a:r>
            <a:r>
              <a:rPr lang="cs-CZ" sz="2000" u="sng" dirty="0" smtClean="0"/>
              <a:t>pouze</a:t>
            </a:r>
            <a:r>
              <a:rPr lang="cs-CZ" sz="2000" dirty="0" smtClean="0"/>
              <a:t> </a:t>
            </a:r>
            <a:r>
              <a:rPr lang="cs-CZ" sz="2000" dirty="0"/>
              <a:t>v rámci jedné výzvy</a:t>
            </a:r>
            <a:r>
              <a:rPr lang="cs-CZ" sz="2000" dirty="0" smtClean="0"/>
              <a:t>.</a:t>
            </a:r>
          </a:p>
          <a:p>
            <a:pPr marL="0" indent="0">
              <a:lnSpc>
                <a:spcPct val="100000"/>
              </a:lnSpc>
              <a:spcBef>
                <a:spcPts val="0"/>
              </a:spcBef>
              <a:spcAft>
                <a:spcPts val="0"/>
              </a:spcAft>
              <a:buNone/>
            </a:pPr>
            <a:endParaRPr lang="cs-CZ" sz="2000" dirty="0"/>
          </a:p>
        </p:txBody>
      </p:sp>
    </p:spTree>
    <p:extLst>
      <p:ext uri="{BB962C8B-B14F-4D97-AF65-F5344CB8AC3E}">
        <p14:creationId xmlns:p14="http://schemas.microsoft.com/office/powerpoint/2010/main" val="333808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specifické cíle</a:t>
            </a:r>
            <a:endParaRPr lang="cs-CZ" dirty="0"/>
          </a:p>
        </p:txBody>
      </p:sp>
      <p:sp>
        <p:nvSpPr>
          <p:cNvPr id="4" name="Zástupný symbol pro obsah 3"/>
          <p:cNvSpPr>
            <a:spLocks noGrp="1"/>
          </p:cNvSpPr>
          <p:nvPr>
            <p:ph idx="10"/>
          </p:nvPr>
        </p:nvSpPr>
        <p:spPr>
          <a:xfrm>
            <a:off x="532834" y="5445224"/>
            <a:ext cx="8136456" cy="1224136"/>
          </a:xfrm>
        </p:spPr>
        <p:txBody>
          <a:bodyPr/>
          <a:lstStyle/>
          <a:p>
            <a:pPr>
              <a:lnSpc>
                <a:spcPct val="100000"/>
              </a:lnSpc>
              <a:spcBef>
                <a:spcPts val="0"/>
              </a:spcBef>
              <a:spcAft>
                <a:spcPts val="0"/>
              </a:spcAft>
            </a:pPr>
            <a:r>
              <a:rPr lang="cs-CZ" sz="2000" dirty="0" smtClean="0"/>
              <a:t>Záložka je vyplněna automaticky dle nastavení výzvy, data nelze editovat.</a:t>
            </a:r>
          </a:p>
          <a:p>
            <a:pPr>
              <a:lnSpc>
                <a:spcPct val="100000"/>
              </a:lnSpc>
              <a:spcBef>
                <a:spcPts val="0"/>
              </a:spcBef>
              <a:spcAft>
                <a:spcPts val="0"/>
              </a:spcAft>
            </a:pPr>
            <a:r>
              <a:rPr lang="cs-CZ" sz="2000" dirty="0" smtClean="0"/>
              <a:t>Automatický rozpad na méně a více rozvinuté regiony (% nastavené dle příslušné výzvy).</a:t>
            </a: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19</a:t>
            </a:fld>
            <a:endParaRPr lang="cs-CZ" dirty="0"/>
          </a:p>
        </p:txBody>
      </p:sp>
      <p:pic>
        <p:nvPicPr>
          <p:cNvPr id="4099" name="Picture 3" descr="C:\Users\michaela.sedlackova\Desktop\Specifické cí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2860"/>
            <a:ext cx="8699085" cy="421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opz</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803196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Popis projektu</a:t>
            </a:r>
            <a:endParaRPr lang="cs-CZ" dirty="0"/>
          </a:p>
        </p:txBody>
      </p:sp>
      <p:sp>
        <p:nvSpPr>
          <p:cNvPr id="4" name="Zástupný symbol pro obsah 3"/>
          <p:cNvSpPr>
            <a:spLocks noGrp="1"/>
          </p:cNvSpPr>
          <p:nvPr>
            <p:ph idx="10"/>
          </p:nvPr>
        </p:nvSpPr>
        <p:spPr>
          <a:xfrm>
            <a:off x="5436096" y="1529408"/>
            <a:ext cx="3456384" cy="5067944"/>
          </a:xfrm>
        </p:spPr>
        <p:txBody>
          <a:bodyPr/>
          <a:lstStyle/>
          <a:p>
            <a:pPr>
              <a:lnSpc>
                <a:spcPct val="100000"/>
              </a:lnSpc>
            </a:pPr>
            <a:r>
              <a:rPr lang="cs-CZ" sz="1600" b="1" dirty="0"/>
              <a:t>Jaký problém projekt řeší? </a:t>
            </a:r>
            <a:endParaRPr lang="cs-CZ" sz="1600" b="1" dirty="0" smtClean="0"/>
          </a:p>
          <a:p>
            <a:pPr>
              <a:lnSpc>
                <a:spcPct val="100000"/>
              </a:lnSpc>
            </a:pPr>
            <a:r>
              <a:rPr lang="cs-CZ" sz="1600" b="1" dirty="0" smtClean="0"/>
              <a:t>Jaké </a:t>
            </a:r>
            <a:r>
              <a:rPr lang="cs-CZ" sz="1600" b="1" dirty="0"/>
              <a:t>jsou příčiny problému?</a:t>
            </a:r>
            <a:r>
              <a:rPr lang="cs-CZ" sz="1600" dirty="0"/>
              <a:t> </a:t>
            </a:r>
            <a:endParaRPr lang="cs-CZ" sz="1600" dirty="0" smtClean="0"/>
          </a:p>
          <a:p>
            <a:pPr>
              <a:lnSpc>
                <a:spcPct val="100000"/>
              </a:lnSpc>
            </a:pPr>
            <a:r>
              <a:rPr lang="cs-CZ" sz="1600" b="1" dirty="0" smtClean="0"/>
              <a:t>Co </a:t>
            </a:r>
            <a:r>
              <a:rPr lang="cs-CZ" sz="1600" b="1" dirty="0"/>
              <a:t>je </a:t>
            </a:r>
            <a:r>
              <a:rPr lang="cs-CZ" sz="1600" b="1" dirty="0" smtClean="0"/>
              <a:t>cílem </a:t>
            </a:r>
            <a:r>
              <a:rPr lang="cs-CZ" sz="1600" b="1" dirty="0"/>
              <a:t>projektu? </a:t>
            </a:r>
            <a:endParaRPr lang="cs-CZ" sz="1600" b="1" dirty="0" smtClean="0"/>
          </a:p>
          <a:p>
            <a:pPr>
              <a:lnSpc>
                <a:spcPct val="100000"/>
              </a:lnSpc>
            </a:pPr>
            <a:r>
              <a:rPr lang="cs-CZ" sz="1600" b="1" dirty="0"/>
              <a:t>Jaká/é změna/y je/jsou v důsledku projektu očekávána/y? </a:t>
            </a:r>
            <a:endParaRPr lang="cs-CZ" sz="1600" b="1" dirty="0" smtClean="0"/>
          </a:p>
          <a:p>
            <a:pPr>
              <a:lnSpc>
                <a:spcPct val="100000"/>
              </a:lnSpc>
            </a:pPr>
            <a:r>
              <a:rPr lang="cs-CZ" sz="1600" b="1" dirty="0"/>
              <a:t>Jaké aktivity v projektu budou realizovány? </a:t>
            </a:r>
            <a:r>
              <a:rPr lang="cs-CZ" sz="1600" b="1" dirty="0" smtClean="0"/>
              <a:t> </a:t>
            </a:r>
          </a:p>
          <a:p>
            <a:pPr>
              <a:lnSpc>
                <a:spcPct val="100000"/>
              </a:lnSpc>
            </a:pPr>
            <a:r>
              <a:rPr lang="cs-CZ" sz="1600" b="1" dirty="0"/>
              <a:t>Popis realizačního týmu </a:t>
            </a:r>
            <a:r>
              <a:rPr lang="cs-CZ" sz="1600" b="1" dirty="0" smtClean="0"/>
              <a:t>projektu.</a:t>
            </a:r>
          </a:p>
          <a:p>
            <a:pPr>
              <a:lnSpc>
                <a:spcPct val="100000"/>
              </a:lnSpc>
            </a:pPr>
            <a:r>
              <a:rPr lang="cs-CZ" sz="1600" b="1" dirty="0"/>
              <a:t>Jak bude zajištěno šíření výstupů projektu? </a:t>
            </a:r>
            <a:endParaRPr lang="cs-CZ" sz="1600" b="1" dirty="0" smtClean="0"/>
          </a:p>
          <a:p>
            <a:pPr>
              <a:lnSpc>
                <a:spcPct val="100000"/>
              </a:lnSpc>
            </a:pPr>
            <a:r>
              <a:rPr lang="cs-CZ" sz="1600" b="1" dirty="0"/>
              <a:t>V čem je navržené řešení inovativní? </a:t>
            </a:r>
            <a:endParaRPr lang="cs-CZ" sz="1600" b="1" dirty="0" smtClean="0"/>
          </a:p>
          <a:p>
            <a:pPr>
              <a:lnSpc>
                <a:spcPct val="100000"/>
              </a:lnSpc>
            </a:pPr>
            <a:r>
              <a:rPr lang="cs-CZ" sz="1600" b="1" dirty="0"/>
              <a:t>Jaká existují rizika projektu? </a:t>
            </a:r>
            <a:endParaRPr lang="cs-CZ" sz="1600" b="1" dirty="0" smtClean="0"/>
          </a:p>
          <a:p>
            <a:pPr>
              <a:lnSpc>
                <a:spcPct val="100000"/>
              </a:lnSpc>
            </a:pPr>
            <a:endParaRPr lang="cs-CZ" sz="1600" b="1" dirty="0"/>
          </a:p>
          <a:p>
            <a:pPr>
              <a:lnSpc>
                <a:spcPct val="100000"/>
              </a:lnSpc>
            </a:pPr>
            <a:endParaRPr lang="cs-CZ" sz="1600" b="1" dirty="0" smtClean="0"/>
          </a:p>
          <a:p>
            <a:pPr>
              <a:lnSpc>
                <a:spcPct val="100000"/>
              </a:lnSpc>
            </a:pPr>
            <a:endParaRPr lang="cs-CZ" sz="1600" b="1" dirty="0" smtClean="0"/>
          </a:p>
          <a:p>
            <a:pPr>
              <a:lnSpc>
                <a:spcPct val="100000"/>
              </a:lnSpc>
            </a:pPr>
            <a:endParaRPr lang="cs-CZ" sz="1600" b="1" dirty="0" smtClean="0"/>
          </a:p>
          <a:p>
            <a:pPr>
              <a:lnSpc>
                <a:spcPct val="100000"/>
              </a:lnSpc>
            </a:pPr>
            <a:endParaRPr lang="cs-CZ" sz="16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20</a:t>
            </a:fld>
            <a:endParaRPr lang="cs-CZ" dirty="0"/>
          </a:p>
        </p:txBody>
      </p:sp>
      <p:pic>
        <p:nvPicPr>
          <p:cNvPr id="1026" name="Picture 2" descr="C:\Users\michaela.sedlackova\Desktop\Popis projektu.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96752"/>
            <a:ext cx="5295417" cy="555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1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a:t>
            </a:r>
            <a:endParaRPr lang="cs-CZ" dirty="0"/>
          </a:p>
        </p:txBody>
      </p:sp>
      <p:sp>
        <p:nvSpPr>
          <p:cNvPr id="4" name="Zástupný symbol pro obsah 3"/>
          <p:cNvSpPr>
            <a:spLocks noGrp="1"/>
          </p:cNvSpPr>
          <p:nvPr>
            <p:ph idx="10"/>
          </p:nvPr>
        </p:nvSpPr>
        <p:spPr>
          <a:xfrm>
            <a:off x="6300192" y="1332349"/>
            <a:ext cx="2808312" cy="5166186"/>
          </a:xfrm>
        </p:spPr>
        <p:txBody>
          <a:bodyPr/>
          <a:lstStyle/>
          <a:p>
            <a:pPr>
              <a:lnSpc>
                <a:spcPts val="2500"/>
              </a:lnSpc>
            </a:pPr>
            <a:r>
              <a:rPr lang="cs-CZ" sz="2000" dirty="0" smtClean="0"/>
              <a:t>Indikátory aktuální pro danou výzvu se nabízí ze seznamu nebo ve výběru přes tlačítko Nový  záznam.</a:t>
            </a:r>
          </a:p>
          <a:p>
            <a:pPr>
              <a:lnSpc>
                <a:spcPts val="2500"/>
              </a:lnSpc>
            </a:pPr>
            <a:r>
              <a:rPr lang="cs-CZ" sz="2000" b="1" u="sng" dirty="0" smtClean="0"/>
              <a:t>Povinná pole:</a:t>
            </a:r>
          </a:p>
          <a:p>
            <a:pPr lvl="1">
              <a:lnSpc>
                <a:spcPts val="2500"/>
              </a:lnSpc>
              <a:spcBef>
                <a:spcPts val="0"/>
              </a:spcBef>
              <a:spcAft>
                <a:spcPts val="0"/>
              </a:spcAft>
            </a:pPr>
            <a:r>
              <a:rPr lang="cs-CZ" sz="1700" dirty="0" smtClean="0"/>
              <a:t>Cílová hodnota</a:t>
            </a:r>
          </a:p>
          <a:p>
            <a:pPr lvl="1">
              <a:lnSpc>
                <a:spcPts val="2500"/>
              </a:lnSpc>
              <a:spcBef>
                <a:spcPts val="0"/>
              </a:spcBef>
              <a:spcAft>
                <a:spcPts val="0"/>
              </a:spcAft>
            </a:pPr>
            <a:r>
              <a:rPr lang="cs-CZ" sz="1700" dirty="0" smtClean="0"/>
              <a:t>Datum cílové hodnoty</a:t>
            </a:r>
          </a:p>
          <a:p>
            <a:pPr lvl="1">
              <a:lnSpc>
                <a:spcPts val="2500"/>
              </a:lnSpc>
              <a:spcBef>
                <a:spcPts val="0"/>
              </a:spcBef>
              <a:spcAft>
                <a:spcPts val="0"/>
              </a:spcAft>
            </a:pPr>
            <a:r>
              <a:rPr lang="cs-CZ" sz="1700" dirty="0" smtClean="0"/>
              <a:t>Popis hodnoty </a:t>
            </a:r>
          </a:p>
          <a:p>
            <a:pPr lvl="1">
              <a:lnSpc>
                <a:spcPts val="2500"/>
              </a:lnSpc>
              <a:spcBef>
                <a:spcPts val="0"/>
              </a:spcBef>
              <a:spcAft>
                <a:spcPts val="0"/>
              </a:spcAft>
            </a:pPr>
            <a:r>
              <a:rPr lang="cs-CZ" sz="1700" dirty="0"/>
              <a:t>p</a:t>
            </a:r>
            <a:r>
              <a:rPr lang="cs-CZ" sz="1700" dirty="0" smtClean="0"/>
              <a:t>řípadně Výchozí hodnota</a:t>
            </a:r>
          </a:p>
          <a:p>
            <a:pPr>
              <a:lnSpc>
                <a:spcPts val="2500"/>
              </a:lnSpc>
            </a:pPr>
            <a:r>
              <a:rPr lang="cs-CZ" sz="2000" dirty="0" smtClean="0"/>
              <a:t>Každý řádek (indikátor) je nutné po vyplnění uložit!</a:t>
            </a:r>
          </a:p>
          <a:p>
            <a:pPr marL="0" indent="0">
              <a:lnSpc>
                <a:spcPts val="2500"/>
              </a:lnSpc>
              <a:buNone/>
            </a:pPr>
            <a:endParaRPr lang="cs-CZ" sz="21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21</a:t>
            </a:fld>
            <a:endParaRPr lang="cs-CZ"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15142"/>
            <a:ext cx="59766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323528" y="5944647"/>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331640" y="4761148"/>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39659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a:t>
            </a:r>
            <a:endParaRPr lang="cs-CZ" dirty="0"/>
          </a:p>
        </p:txBody>
      </p:sp>
      <p:sp>
        <p:nvSpPr>
          <p:cNvPr id="3" name="Zástupný symbol pro obsah 2"/>
          <p:cNvSpPr>
            <a:spLocks noGrp="1"/>
          </p:cNvSpPr>
          <p:nvPr>
            <p:ph idx="1"/>
          </p:nvPr>
        </p:nvSpPr>
        <p:spPr>
          <a:xfrm>
            <a:off x="179512" y="1457400"/>
            <a:ext cx="4032448" cy="5400600"/>
          </a:xfrm>
        </p:spPr>
        <p:txBody>
          <a:bodyPr/>
          <a:lstStyle/>
          <a:p>
            <a:r>
              <a:rPr lang="cs-CZ" sz="1600" b="1" u="sng" cap="all" dirty="0"/>
              <a:t>Indikátory povinné k </a:t>
            </a:r>
            <a:r>
              <a:rPr lang="cs-CZ" sz="1600" b="1" u="sng" cap="all" dirty="0" smtClean="0"/>
              <a:t>naplnění</a:t>
            </a:r>
          </a:p>
          <a:p>
            <a:pPr lvl="1">
              <a:lnSpc>
                <a:spcPct val="100000"/>
              </a:lnSpc>
              <a:spcBef>
                <a:spcPts val="0"/>
              </a:spcBef>
            </a:pPr>
            <a:r>
              <a:rPr lang="cs-CZ" sz="1400" dirty="0"/>
              <a:t>Žadatel má povinnost </a:t>
            </a:r>
            <a:r>
              <a:rPr lang="cs-CZ" sz="1400" b="1" dirty="0"/>
              <a:t>stanovit nenulovou cílovou hodnotu</a:t>
            </a:r>
            <a:r>
              <a:rPr lang="cs-CZ" sz="1400" dirty="0"/>
              <a:t> pro všechny relevantní indikátory (jakožto závazek</a:t>
            </a:r>
            <a:r>
              <a:rPr lang="cs-CZ" sz="1400" dirty="0" smtClean="0"/>
              <a:t>), minimálně buď pro indikátor 6 00 00 – Celkový počet účastníků nebo 6 70 01 – Kapacita podpořených služeb.</a:t>
            </a:r>
            <a:endParaRPr lang="cs-CZ" sz="1400" dirty="0"/>
          </a:p>
          <a:p>
            <a:pPr lvl="1">
              <a:lnSpc>
                <a:spcPct val="100000"/>
              </a:lnSpc>
              <a:spcBef>
                <a:spcPts val="0"/>
              </a:spcBef>
            </a:pPr>
            <a:r>
              <a:rPr lang="cs-CZ" sz="1400" dirty="0"/>
              <a:t>Žadatel v žádosti uvede </a:t>
            </a:r>
            <a:r>
              <a:rPr lang="cs-CZ" sz="1400" b="1" dirty="0"/>
              <a:t>způsob stanovení cílové hodnoty</a:t>
            </a:r>
            <a:r>
              <a:rPr lang="cs-CZ" sz="1400" dirty="0"/>
              <a:t>, jak bude naplňování indikátoru sledovat a </a:t>
            </a:r>
            <a:r>
              <a:rPr lang="cs-CZ" sz="1400" dirty="0" smtClean="0"/>
              <a:t>dokládat.  </a:t>
            </a:r>
            <a:endParaRPr lang="cs-CZ" sz="1400" dirty="0"/>
          </a:p>
          <a:p>
            <a:pPr lvl="1">
              <a:lnSpc>
                <a:spcPct val="100000"/>
              </a:lnSpc>
              <a:spcBef>
                <a:spcPts val="0"/>
              </a:spcBef>
            </a:pPr>
            <a:r>
              <a:rPr lang="cs-CZ" sz="1400" dirty="0"/>
              <a:t>Při stanovení cílových hodnot </a:t>
            </a:r>
            <a:r>
              <a:rPr lang="cs-CZ" sz="1400" b="1" dirty="0"/>
              <a:t>žadatel vychází z plánovaných aktivit</a:t>
            </a:r>
            <a:r>
              <a:rPr lang="cs-CZ" sz="1400" dirty="0"/>
              <a:t>, </a:t>
            </a:r>
            <a:r>
              <a:rPr lang="cs-CZ" sz="1400" b="1" dirty="0"/>
              <a:t>zaměření projektu a jeho rozpočtu</a:t>
            </a:r>
            <a:r>
              <a:rPr lang="cs-CZ" sz="1400" dirty="0"/>
              <a:t>, nelze je libovolně </a:t>
            </a:r>
            <a:r>
              <a:rPr lang="cs-CZ" sz="1400" dirty="0" smtClean="0"/>
              <a:t>měnit.</a:t>
            </a:r>
            <a:endParaRPr lang="cs-CZ" sz="1400" dirty="0"/>
          </a:p>
          <a:p>
            <a:pPr lvl="1">
              <a:lnSpc>
                <a:spcPct val="100000"/>
              </a:lnSpc>
              <a:spcBef>
                <a:spcPts val="0"/>
              </a:spcBef>
            </a:pPr>
            <a:r>
              <a:rPr lang="cs-CZ" sz="1400" dirty="0"/>
              <a:t>Jsou součástí právního aktu, </a:t>
            </a:r>
            <a:r>
              <a:rPr lang="cs-CZ" sz="1400" b="1" dirty="0"/>
              <a:t>na jejich neplnění jsou navázány sankce</a:t>
            </a:r>
            <a:r>
              <a:rPr lang="cs-CZ" sz="1400" dirty="0"/>
              <a:t> (výše sankcí viz Obecná část pravidel pro žadatele </a:t>
            </a:r>
            <a:r>
              <a:rPr lang="cs-CZ" sz="1400" dirty="0" smtClean="0"/>
              <a:t>a </a:t>
            </a:r>
            <a:r>
              <a:rPr lang="cs-CZ" sz="1400" dirty="0"/>
              <a:t>příjemce, kap. 18.1.1).</a:t>
            </a:r>
          </a:p>
          <a:p>
            <a:pPr lvl="1">
              <a:lnSpc>
                <a:spcPct val="100000"/>
              </a:lnSpc>
              <a:spcBef>
                <a:spcPts val="0"/>
              </a:spcBef>
            </a:pPr>
            <a:r>
              <a:rPr lang="cs-CZ" sz="1400" dirty="0" smtClean="0"/>
              <a:t>Indikátor </a:t>
            </a:r>
            <a:r>
              <a:rPr lang="cs-CZ" sz="1400" dirty="0"/>
              <a:t>není relevantní </a:t>
            </a:r>
            <a:endParaRPr lang="cs-CZ" sz="1400" dirty="0" smtClean="0"/>
          </a:p>
          <a:p>
            <a:pPr marL="414000" lvl="1" indent="0">
              <a:lnSpc>
                <a:spcPct val="100000"/>
              </a:lnSpc>
              <a:spcBef>
                <a:spcPts val="0"/>
              </a:spcBef>
              <a:buNone/>
            </a:pPr>
            <a:r>
              <a:rPr lang="cs-CZ" sz="1400" dirty="0" smtClean="0"/>
              <a:t>     – </a:t>
            </a:r>
            <a:r>
              <a:rPr lang="cs-CZ" sz="1400" dirty="0"/>
              <a:t>cílová hodnota </a:t>
            </a:r>
            <a:r>
              <a:rPr lang="cs-CZ" sz="1400" dirty="0" smtClean="0"/>
              <a:t>0.</a:t>
            </a:r>
            <a:endParaRPr lang="cs-CZ" sz="1400" dirty="0"/>
          </a:p>
          <a:p>
            <a:pPr lvl="1">
              <a:lnSpc>
                <a:spcPct val="100000"/>
              </a:lnSpc>
              <a:spcBef>
                <a:spcPts val="0"/>
              </a:spcBef>
            </a:pPr>
            <a:r>
              <a:rPr lang="cs-CZ" sz="1400" dirty="0"/>
              <a:t>Výchozí hodnota indikátorů povinných k naplnění – vždy </a:t>
            </a:r>
            <a:r>
              <a:rPr lang="cs-CZ" sz="1400" dirty="0" smtClean="0"/>
              <a:t>0.</a:t>
            </a:r>
            <a:endParaRPr lang="cs-CZ" sz="1400" dirty="0"/>
          </a:p>
          <a:p>
            <a:endParaRPr lang="cs-CZ" sz="1600" b="1" u="sng" cap="all" dirty="0"/>
          </a:p>
        </p:txBody>
      </p:sp>
      <p:sp>
        <p:nvSpPr>
          <p:cNvPr id="4" name="Zástupný symbol pro obsah 3"/>
          <p:cNvSpPr>
            <a:spLocks noGrp="1"/>
          </p:cNvSpPr>
          <p:nvPr>
            <p:ph idx="10"/>
          </p:nvPr>
        </p:nvSpPr>
        <p:spPr>
          <a:xfrm>
            <a:off x="4355976" y="1412776"/>
            <a:ext cx="4680520" cy="5112568"/>
          </a:xfrm>
        </p:spPr>
        <p:txBody>
          <a:bodyPr/>
          <a:lstStyle/>
          <a:p>
            <a:r>
              <a:rPr lang="cs-CZ" sz="1600" b="1" u="sng" cap="all" dirty="0"/>
              <a:t>Indikátory povinné k </a:t>
            </a:r>
            <a:r>
              <a:rPr lang="cs-CZ" sz="1600" b="1" u="sng" cap="all" dirty="0" smtClean="0"/>
              <a:t>vykazování</a:t>
            </a:r>
            <a:endParaRPr lang="cs-CZ" sz="1600" b="1" u="sng" cap="all" dirty="0"/>
          </a:p>
          <a:p>
            <a:pPr lvl="1">
              <a:lnSpc>
                <a:spcPct val="100000"/>
              </a:lnSpc>
              <a:spcBef>
                <a:spcPts val="0"/>
              </a:spcBef>
            </a:pPr>
            <a:r>
              <a:rPr lang="cs-CZ" sz="1400" dirty="0" smtClean="0"/>
              <a:t>Žadatel </a:t>
            </a:r>
            <a:r>
              <a:rPr lang="cs-CZ" sz="1400" dirty="0"/>
              <a:t>má povinnost </a:t>
            </a:r>
            <a:r>
              <a:rPr lang="cs-CZ" sz="1400" b="1" dirty="0"/>
              <a:t>sledovat dosažené cílové hodnoty</a:t>
            </a:r>
            <a:r>
              <a:rPr lang="cs-CZ" sz="1400" dirty="0"/>
              <a:t> u všech relevantních </a:t>
            </a:r>
            <a:r>
              <a:rPr lang="cs-CZ" sz="1400" dirty="0" smtClean="0"/>
              <a:t>indikátorů.</a:t>
            </a:r>
            <a:endParaRPr lang="cs-CZ" sz="1400" dirty="0"/>
          </a:p>
          <a:p>
            <a:pPr lvl="1">
              <a:lnSpc>
                <a:spcPct val="100000"/>
              </a:lnSpc>
              <a:spcBef>
                <a:spcPts val="0"/>
              </a:spcBef>
            </a:pPr>
            <a:r>
              <a:rPr lang="cs-CZ" sz="1400" dirty="0"/>
              <a:t>Na neplnění indikátorů povinných k vykazování </a:t>
            </a:r>
            <a:r>
              <a:rPr lang="cs-CZ" sz="1400" b="1" dirty="0"/>
              <a:t>nebude navázána sankce</a:t>
            </a:r>
            <a:r>
              <a:rPr lang="cs-CZ" sz="1400" dirty="0"/>
              <a:t> v právním </a:t>
            </a:r>
            <a:r>
              <a:rPr lang="cs-CZ" sz="1400" dirty="0" smtClean="0"/>
              <a:t>aktu.</a:t>
            </a:r>
            <a:endParaRPr lang="cs-CZ" sz="1400" dirty="0"/>
          </a:p>
          <a:p>
            <a:pPr lvl="1">
              <a:lnSpc>
                <a:spcPct val="100000"/>
              </a:lnSpc>
              <a:spcBef>
                <a:spcPts val="0"/>
              </a:spcBef>
            </a:pPr>
            <a:r>
              <a:rPr lang="cs-CZ" sz="1400" dirty="0"/>
              <a:t>Pokud je indikátor nerelevantní </a:t>
            </a:r>
            <a:endParaRPr lang="cs-CZ" sz="1400" dirty="0" smtClean="0"/>
          </a:p>
          <a:p>
            <a:pPr marL="414000" lvl="1" indent="0">
              <a:lnSpc>
                <a:spcPct val="100000"/>
              </a:lnSpc>
              <a:spcBef>
                <a:spcPts val="0"/>
              </a:spcBef>
              <a:buNone/>
            </a:pPr>
            <a:r>
              <a:rPr lang="cs-CZ" sz="1400" dirty="0"/>
              <a:t> </a:t>
            </a:r>
            <a:r>
              <a:rPr lang="cs-CZ" sz="1400" dirty="0" smtClean="0"/>
              <a:t>    – </a:t>
            </a:r>
            <a:r>
              <a:rPr lang="cs-CZ" sz="1400" dirty="0"/>
              <a:t>cílová hodnota </a:t>
            </a:r>
            <a:r>
              <a:rPr lang="cs-CZ" sz="1400" dirty="0" smtClean="0"/>
              <a:t>0.</a:t>
            </a:r>
            <a:endParaRPr lang="cs-CZ" sz="1400" dirty="0"/>
          </a:p>
          <a:p>
            <a:pPr lvl="1">
              <a:lnSpc>
                <a:spcPct val="100000"/>
              </a:lnSpc>
              <a:spcBef>
                <a:spcPts val="0"/>
              </a:spcBef>
            </a:pPr>
            <a:r>
              <a:rPr lang="cs-CZ" sz="1400" dirty="0" smtClean="0"/>
              <a:t>U </a:t>
            </a:r>
            <a:r>
              <a:rPr lang="cs-CZ" sz="1400" dirty="0"/>
              <a:t>indikátorů, které se </a:t>
            </a:r>
            <a:r>
              <a:rPr lang="cs-CZ" sz="1400" b="1" dirty="0"/>
              <a:t>týkají </a:t>
            </a:r>
            <a:r>
              <a:rPr lang="cs-CZ" sz="1400" b="1" dirty="0" smtClean="0"/>
              <a:t>účastníků</a:t>
            </a:r>
            <a:r>
              <a:rPr lang="cs-CZ" sz="1400" dirty="0" smtClean="0"/>
              <a:t>, </a:t>
            </a:r>
            <a:r>
              <a:rPr lang="cs-CZ" sz="1400" dirty="0"/>
              <a:t>žadatel uvede </a:t>
            </a:r>
            <a:r>
              <a:rPr lang="cs-CZ" sz="1400" u="sng" dirty="0"/>
              <a:t>vždy</a:t>
            </a:r>
            <a:r>
              <a:rPr lang="cs-CZ" sz="1400" dirty="0"/>
              <a:t> cílovou hodnotu </a:t>
            </a:r>
            <a:r>
              <a:rPr lang="cs-CZ" sz="1400" dirty="0" smtClean="0"/>
              <a:t>0 (hodnoty se načítají z monitorovacího listu podpořené osoby skrze IS ESF2014+). </a:t>
            </a:r>
          </a:p>
          <a:p>
            <a:pPr lvl="1">
              <a:lnSpc>
                <a:spcPct val="100000"/>
              </a:lnSpc>
              <a:spcBef>
                <a:spcPts val="0"/>
              </a:spcBef>
            </a:pPr>
            <a:r>
              <a:rPr lang="cs-CZ" sz="1400" dirty="0" smtClean="0"/>
              <a:t>U indikátorů, které se </a:t>
            </a:r>
            <a:r>
              <a:rPr lang="cs-CZ" sz="1400" b="1" dirty="0" smtClean="0"/>
              <a:t>netýkají účastníků</a:t>
            </a:r>
            <a:r>
              <a:rPr lang="cs-CZ" sz="1400" dirty="0" smtClean="0"/>
              <a:t>, </a:t>
            </a:r>
            <a:r>
              <a:rPr lang="cs-CZ" sz="1400" u="sng" dirty="0" smtClean="0"/>
              <a:t>může</a:t>
            </a:r>
            <a:r>
              <a:rPr lang="cs-CZ" sz="1400" dirty="0" smtClean="0"/>
              <a:t> žadatel uvést cílovou hodnotu 0 (hodnoty vykazuje příjemce prostřednictvím zpráv o realizaci projektu v ISKP14+).</a:t>
            </a:r>
          </a:p>
          <a:p>
            <a:pPr lvl="1">
              <a:lnSpc>
                <a:spcPct val="100000"/>
              </a:lnSpc>
              <a:spcBef>
                <a:spcPts val="0"/>
              </a:spcBef>
            </a:pPr>
            <a:r>
              <a:rPr lang="cs-CZ" sz="1400" dirty="0" smtClean="0"/>
              <a:t>U všech projektů </a:t>
            </a:r>
            <a:r>
              <a:rPr lang="cs-CZ" sz="1400" b="1" dirty="0" smtClean="0"/>
              <a:t>je doporučováno</a:t>
            </a:r>
            <a:r>
              <a:rPr lang="cs-CZ" sz="1400" dirty="0" smtClean="0"/>
              <a:t>, aby byla stanovena cílová hodnota (sledována dosažená cílová hodnota) pro </a:t>
            </a:r>
            <a:r>
              <a:rPr lang="cs-CZ" sz="1400" b="1" dirty="0" smtClean="0"/>
              <a:t>minimálně jeden výsledkový indikátor</a:t>
            </a:r>
            <a:r>
              <a:rPr lang="cs-CZ" sz="1400" dirty="0" smtClean="0"/>
              <a:t>.</a:t>
            </a:r>
            <a:endParaRPr lang="cs-CZ" sz="1400" dirty="0"/>
          </a:p>
          <a:p>
            <a:pPr lvl="1">
              <a:lnSpc>
                <a:spcPct val="100000"/>
              </a:lnSpc>
              <a:spcBef>
                <a:spcPts val="0"/>
              </a:spcBef>
            </a:pPr>
            <a:r>
              <a:rPr lang="cs-CZ" sz="1400" dirty="0"/>
              <a:t>Výchozí hodnota indikátorů povinných k vykazování – </a:t>
            </a:r>
            <a:r>
              <a:rPr lang="cs-CZ" sz="1400" dirty="0" smtClean="0"/>
              <a:t>vždy 0.</a:t>
            </a:r>
            <a:endParaRPr lang="cs-CZ" sz="1400" dirty="0"/>
          </a:p>
          <a:p>
            <a:pPr lvl="1">
              <a:lnSpc>
                <a:spcPct val="100000"/>
              </a:lnSpc>
              <a:spcBef>
                <a:spcPts val="0"/>
              </a:spcBef>
            </a:pP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22</a:t>
            </a:fld>
            <a:endParaRPr lang="cs-CZ" dirty="0"/>
          </a:p>
        </p:txBody>
      </p:sp>
    </p:spTree>
    <p:extLst>
      <p:ext uri="{BB962C8B-B14F-4D97-AF65-F5344CB8AC3E}">
        <p14:creationId xmlns:p14="http://schemas.microsoft.com/office/powerpoint/2010/main" val="734601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NAPLNĚNÍ</a:t>
            </a:r>
            <a:endParaRPr lang="cs-CZ" dirty="0"/>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naplnění </a:t>
            </a:r>
            <a:r>
              <a:rPr lang="cs-CZ" sz="1800" dirty="0"/>
              <a:t>(výstupové či výsledkové) </a:t>
            </a:r>
          </a:p>
          <a:p>
            <a:pPr marL="432000" lvl="1"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23</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871789087"/>
              </p:ext>
            </p:extLst>
          </p:nvPr>
        </p:nvGraphicFramePr>
        <p:xfrm>
          <a:off x="683568" y="1628800"/>
          <a:ext cx="7632847" cy="1736772"/>
        </p:xfrm>
        <a:graphic>
          <a:graphicData uri="http://schemas.openxmlformats.org/drawingml/2006/table">
            <a:tbl>
              <a:tblPr firstRow="1" firstCol="1" bandRow="1">
                <a:tableStyleId>{5C22544A-7EE6-4342-B048-85BDC9FD1C3A}</a:tableStyleId>
              </a:tblPr>
              <a:tblGrid>
                <a:gridCol w="1109868"/>
                <a:gridCol w="3435303"/>
                <a:gridCol w="1540078"/>
                <a:gridCol w="1547598"/>
              </a:tblGrid>
              <a:tr h="391980">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a:effectLst/>
                        </a:rPr>
                        <a:t>Měrná jednotka </a:t>
                      </a:r>
                      <a:endParaRPr lang="cs-CZ" sz="16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68580" marR="68580" marT="0" marB="0"/>
                </a:tc>
              </a:tr>
              <a:tr h="391980">
                <a:tc>
                  <a:txBody>
                    <a:bodyPr/>
                    <a:lstStyle/>
                    <a:p>
                      <a:pPr algn="l">
                        <a:lnSpc>
                          <a:spcPct val="115000"/>
                        </a:lnSpc>
                        <a:spcAft>
                          <a:spcPts val="600"/>
                        </a:spcAft>
                      </a:pPr>
                      <a:r>
                        <a:rPr lang="cs-CZ" sz="1800" dirty="0">
                          <a:effectLst/>
                        </a:rPr>
                        <a:t>60000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Celkový počet účastníků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Účastníci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tr>
              <a:tr h="391980">
                <a:tc>
                  <a:txBody>
                    <a:bodyPr/>
                    <a:lstStyle/>
                    <a:p>
                      <a:pPr algn="l">
                        <a:lnSpc>
                          <a:spcPct val="115000"/>
                        </a:lnSpc>
                        <a:spcAft>
                          <a:spcPts val="600"/>
                        </a:spcAft>
                      </a:pPr>
                      <a:r>
                        <a:rPr lang="cs-CZ" sz="1800">
                          <a:effectLst/>
                        </a:rPr>
                        <a:t>67001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Kapacita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Místa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tr>
              <a:tr h="391980">
                <a:tc>
                  <a:txBody>
                    <a:bodyPr/>
                    <a:lstStyle/>
                    <a:p>
                      <a:pPr algn="l">
                        <a:lnSpc>
                          <a:spcPct val="115000"/>
                        </a:lnSpc>
                        <a:spcAft>
                          <a:spcPts val="600"/>
                        </a:spcAft>
                      </a:pPr>
                      <a:r>
                        <a:rPr lang="cs-CZ" sz="1800">
                          <a:effectLst/>
                        </a:rPr>
                        <a:t>67010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Využívání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Osoby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Výsledek </a:t>
                      </a:r>
                      <a:endParaRPr lang="cs-CZ" sz="1800" dirty="0">
                        <a:effectLst/>
                        <a:latin typeface="Calibri"/>
                        <a:ea typeface="Calibri"/>
                        <a:cs typeface="Times New Roman"/>
                      </a:endParaRPr>
                    </a:p>
                  </a:txBody>
                  <a:tcPr marL="68580" marR="68580" marT="0" marB="0"/>
                </a:tc>
              </a:tr>
            </a:tbl>
          </a:graphicData>
        </a:graphic>
      </p:graphicFrame>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12930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vykazování</a:t>
            </a:r>
            <a:endParaRPr lang="cs-CZ" dirty="0"/>
          </a:p>
        </p:txBody>
      </p:sp>
      <p:sp>
        <p:nvSpPr>
          <p:cNvPr id="3" name="Zástupný symbol pro obsah 2"/>
          <p:cNvSpPr>
            <a:spLocks noGrp="1"/>
          </p:cNvSpPr>
          <p:nvPr>
            <p:ph idx="1"/>
          </p:nvPr>
        </p:nvSpPr>
        <p:spPr>
          <a:xfrm>
            <a:off x="540000" y="1340768"/>
            <a:ext cx="8064000" cy="4779232"/>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vykazování </a:t>
            </a:r>
            <a:r>
              <a:rPr lang="cs-CZ" sz="1800" dirty="0" smtClean="0"/>
              <a:t>(výsledkové),</a:t>
            </a:r>
            <a:r>
              <a:rPr lang="cs-CZ" sz="1800" dirty="0"/>
              <a:t> které se týkají </a:t>
            </a:r>
            <a:r>
              <a:rPr lang="cs-CZ" sz="1800" dirty="0" smtClean="0"/>
              <a:t>účastníků</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24</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365742189"/>
              </p:ext>
            </p:extLst>
          </p:nvPr>
        </p:nvGraphicFramePr>
        <p:xfrm>
          <a:off x="611560" y="1844824"/>
          <a:ext cx="8064896" cy="4462429"/>
        </p:xfrm>
        <a:graphic>
          <a:graphicData uri="http://schemas.openxmlformats.org/drawingml/2006/table">
            <a:tbl>
              <a:tblPr firstRow="1" firstCol="1" bandRow="1">
                <a:tableStyleId>{5C22544A-7EE6-4342-B048-85BDC9FD1C3A}</a:tableStyleId>
              </a:tblPr>
              <a:tblGrid>
                <a:gridCol w="927027"/>
                <a:gridCol w="4833613"/>
                <a:gridCol w="867325"/>
                <a:gridCol w="1436931"/>
              </a:tblGrid>
              <a:tr h="666248">
                <a:tc>
                  <a:txBody>
                    <a:bodyPr/>
                    <a:lstStyle/>
                    <a:p>
                      <a:pPr>
                        <a:lnSpc>
                          <a:spcPct val="115000"/>
                        </a:lnSpc>
                        <a:spcAft>
                          <a:spcPts val="1000"/>
                        </a:spcAft>
                      </a:pPr>
                      <a:r>
                        <a:rPr lang="cs-CZ" sz="1600" dirty="0">
                          <a:effectLst/>
                        </a:rPr>
                        <a:t>Kód</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dirty="0">
                          <a:effectLst/>
                        </a:rPr>
                        <a:t>Název indikátoru </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Měrná jednotka </a:t>
                      </a:r>
                      <a:endParaRPr lang="cs-CZ" sz="160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Typ indikátoru </a:t>
                      </a:r>
                      <a:endParaRPr lang="cs-CZ" sz="1600">
                        <a:effectLst/>
                        <a:latin typeface="Calibri"/>
                        <a:ea typeface="Calibri"/>
                        <a:cs typeface="Times New Roman"/>
                      </a:endParaRPr>
                    </a:p>
                  </a:txBody>
                  <a:tcPr marL="9525" marR="9525" marT="9525" marB="0"/>
                </a:tc>
              </a:tr>
              <a:tr h="666248">
                <a:tc>
                  <a:txBody>
                    <a:bodyPr/>
                    <a:lstStyle/>
                    <a:p>
                      <a:pPr>
                        <a:lnSpc>
                          <a:spcPct val="115000"/>
                        </a:lnSpc>
                        <a:spcAft>
                          <a:spcPts val="1000"/>
                        </a:spcAft>
                      </a:pPr>
                      <a:r>
                        <a:rPr lang="cs-CZ" sz="1600">
                          <a:effectLst/>
                        </a:rPr>
                        <a:t>67315</a:t>
                      </a:r>
                      <a:endParaRPr lang="cs-CZ" sz="1600">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v oblasti sociálních služeb, u nichž služba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tr>
              <a:tr h="666248">
                <a:tc>
                  <a:txBody>
                    <a:bodyPr/>
                    <a:lstStyle/>
                    <a:p>
                      <a:pPr marL="36195" marR="36195">
                        <a:lnSpc>
                          <a:spcPct val="115000"/>
                        </a:lnSpc>
                        <a:spcBef>
                          <a:spcPts val="300"/>
                        </a:spcBef>
                        <a:spcAft>
                          <a:spcPts val="300"/>
                        </a:spcAft>
                      </a:pPr>
                      <a:r>
                        <a:rPr lang="cs-CZ" sz="1600">
                          <a:effectLst/>
                        </a:rPr>
                        <a:t>67310 </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u nichž intervence formou sociální práce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tr>
              <a:tr h="666248">
                <a:tc>
                  <a:txBody>
                    <a:bodyPr/>
                    <a:lstStyle/>
                    <a:p>
                      <a:pPr marL="36195" marR="36195">
                        <a:lnSpc>
                          <a:spcPct val="115000"/>
                        </a:lnSpc>
                        <a:spcBef>
                          <a:spcPts val="300"/>
                        </a:spcBef>
                        <a:spcAft>
                          <a:spcPts val="300"/>
                        </a:spcAft>
                      </a:pPr>
                      <a:r>
                        <a:rPr lang="cs-CZ" sz="1600">
                          <a:effectLst/>
                        </a:rPr>
                        <a:t>62500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v procesu vzdělávání/odborné přípravy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tr>
              <a:tr h="666248">
                <a:tc>
                  <a:txBody>
                    <a:bodyPr/>
                    <a:lstStyle/>
                    <a:p>
                      <a:pPr marL="36195" marR="36195">
                        <a:lnSpc>
                          <a:spcPct val="115000"/>
                        </a:lnSpc>
                        <a:spcBef>
                          <a:spcPts val="300"/>
                        </a:spcBef>
                        <a:spcAft>
                          <a:spcPts val="300"/>
                        </a:spcAft>
                      </a:pPr>
                      <a:r>
                        <a:rPr lang="cs-CZ" sz="1600">
                          <a:effectLst/>
                        </a:rPr>
                        <a:t>62600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kteří získali kvalifikaci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tr>
              <a:tr h="917229">
                <a:tc>
                  <a:txBody>
                    <a:bodyPr/>
                    <a:lstStyle/>
                    <a:p>
                      <a:pPr marL="36195" marR="36195">
                        <a:lnSpc>
                          <a:spcPct val="115000"/>
                        </a:lnSpc>
                        <a:spcBef>
                          <a:spcPts val="300"/>
                        </a:spcBef>
                        <a:spcAft>
                          <a:spcPts val="300"/>
                        </a:spcAft>
                      </a:pPr>
                      <a:r>
                        <a:rPr lang="cs-CZ" sz="1600">
                          <a:effectLst/>
                        </a:rPr>
                        <a:t>62800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Znevýhodnění účastníci, kteří po ukončení své účasti hledají zaměstnání, jsou v procesu vzdělávání/odborné přípravy, rozšiřují si kvalifikaci nebo jsou zaměstnaní, a to i OSVČ</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 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tr>
            </a:tbl>
          </a:graphicData>
        </a:graphic>
      </p:graphicFrame>
    </p:spTree>
    <p:extLst>
      <p:ext uri="{BB962C8B-B14F-4D97-AF65-F5344CB8AC3E}">
        <p14:creationId xmlns:p14="http://schemas.microsoft.com/office/powerpoint/2010/main" val="301983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vykazování</a:t>
            </a:r>
            <a:endParaRPr lang="cs-CZ" dirty="0"/>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a:t>
            </a:r>
            <a:r>
              <a:rPr lang="cs-CZ" sz="1800" b="1" u="sng" dirty="0" smtClean="0"/>
              <a:t>vykazování </a:t>
            </a:r>
            <a:r>
              <a:rPr lang="cs-CZ" sz="1800" dirty="0" smtClean="0"/>
              <a:t>(výstupové </a:t>
            </a:r>
            <a:r>
              <a:rPr lang="cs-CZ" sz="1800" dirty="0"/>
              <a:t>či výsledkové</a:t>
            </a:r>
            <a:r>
              <a:rPr lang="cs-CZ" sz="1800" dirty="0" smtClean="0"/>
              <a:t>), </a:t>
            </a:r>
            <a:r>
              <a:rPr lang="cs-CZ" sz="1800" dirty="0"/>
              <a:t>které se </a:t>
            </a:r>
            <a:r>
              <a:rPr lang="cs-CZ" sz="1800" dirty="0" smtClean="0"/>
              <a:t>netýkají </a:t>
            </a:r>
            <a:r>
              <a:rPr lang="cs-CZ" sz="1800" dirty="0"/>
              <a:t>účastníků</a:t>
            </a:r>
          </a:p>
          <a:p>
            <a:pPr marL="684000" lvl="2"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25</a:t>
            </a:fld>
            <a:endParaRPr lang="cs-CZ" dirty="0"/>
          </a:p>
        </p:txBody>
      </p:sp>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1143314894"/>
              </p:ext>
            </p:extLst>
          </p:nvPr>
        </p:nvGraphicFramePr>
        <p:xfrm>
          <a:off x="539552" y="1916829"/>
          <a:ext cx="8422916" cy="2633436"/>
        </p:xfrm>
        <a:graphic>
          <a:graphicData uri="http://schemas.openxmlformats.org/drawingml/2006/table">
            <a:tbl>
              <a:tblPr firstRow="1" firstCol="1" bandRow="1">
                <a:tableStyleId>{5C22544A-7EE6-4342-B048-85BDC9FD1C3A}</a:tableStyleId>
              </a:tblPr>
              <a:tblGrid>
                <a:gridCol w="908360"/>
                <a:gridCol w="4524997"/>
                <a:gridCol w="1593850"/>
                <a:gridCol w="1395709"/>
              </a:tblGrid>
              <a:tr h="658359">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Měrná jednotka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0" marR="0" marT="0" marB="0" anchor="ctr"/>
                </a:tc>
              </a:tr>
              <a:tr h="658359">
                <a:tc>
                  <a:txBody>
                    <a:bodyPr/>
                    <a:lstStyle/>
                    <a:p>
                      <a:pPr marL="36195" marR="36195">
                        <a:lnSpc>
                          <a:spcPct val="115000"/>
                        </a:lnSpc>
                        <a:spcBef>
                          <a:spcPts val="300"/>
                        </a:spcBef>
                        <a:spcAft>
                          <a:spcPts val="300"/>
                        </a:spcAft>
                      </a:pPr>
                      <a:r>
                        <a:rPr lang="cs-CZ" sz="1600">
                          <a:effectLst/>
                        </a:rPr>
                        <a:t>80500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napsaných a zveřejněných analytických a strategických dokumentů (vč. evaluačních)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Dokumenty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Výstup</a:t>
                      </a:r>
                      <a:endParaRPr lang="cs-CZ" sz="1200">
                        <a:solidFill>
                          <a:srgbClr val="080808"/>
                        </a:solidFill>
                        <a:effectLst/>
                        <a:latin typeface="Calibri"/>
                        <a:ea typeface="Calibri"/>
                        <a:cs typeface="Times New Roman"/>
                      </a:endParaRPr>
                    </a:p>
                  </a:txBody>
                  <a:tcPr marL="0" marR="0" marT="0" marB="0"/>
                </a:tc>
              </a:tr>
              <a:tr h="658359">
                <a:tc>
                  <a:txBody>
                    <a:bodyPr/>
                    <a:lstStyle/>
                    <a:p>
                      <a:pPr marL="36195" marR="36195">
                        <a:lnSpc>
                          <a:spcPct val="115000"/>
                        </a:lnSpc>
                        <a:spcBef>
                          <a:spcPts val="300"/>
                        </a:spcBef>
                        <a:spcAft>
                          <a:spcPts val="300"/>
                        </a:spcAft>
                      </a:pPr>
                      <a:r>
                        <a:rPr lang="cs-CZ" sz="1600">
                          <a:effectLst/>
                        </a:rPr>
                        <a:t>50130 </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osob pracujících v rámci flexibilních forem práce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Osoby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Výsledek </a:t>
                      </a:r>
                      <a:endParaRPr lang="cs-CZ" sz="1200" dirty="0">
                        <a:solidFill>
                          <a:srgbClr val="080808"/>
                        </a:solidFill>
                        <a:effectLst/>
                        <a:latin typeface="Calibri"/>
                        <a:ea typeface="Calibri"/>
                        <a:cs typeface="Times New Roman"/>
                      </a:endParaRPr>
                    </a:p>
                  </a:txBody>
                  <a:tcPr marL="0" marR="0" marT="0" marB="0"/>
                </a:tc>
              </a:tr>
              <a:tr h="658359">
                <a:tc>
                  <a:txBody>
                    <a:bodyPr/>
                    <a:lstStyle/>
                    <a:p>
                      <a:pPr marL="36195" marR="36195">
                        <a:lnSpc>
                          <a:spcPct val="115000"/>
                        </a:lnSpc>
                        <a:spcBef>
                          <a:spcPts val="300"/>
                        </a:spcBef>
                        <a:spcAft>
                          <a:spcPts val="300"/>
                        </a:spcAft>
                      </a:pPr>
                      <a:r>
                        <a:rPr lang="cs-CZ" sz="1600" dirty="0">
                          <a:effectLst/>
                        </a:rPr>
                        <a:t>50105</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Počet zaměstnavatelů, kteří podporují flexibilní formy práce</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Podniky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Výstup</a:t>
                      </a:r>
                      <a:endParaRPr lang="cs-CZ" sz="1200" dirty="0">
                        <a:solidFill>
                          <a:srgbClr val="080808"/>
                        </a:solidFill>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1800324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Horizontální principy</a:t>
            </a:r>
            <a:endParaRPr lang="cs-CZ" dirty="0"/>
          </a:p>
        </p:txBody>
      </p:sp>
      <p:sp>
        <p:nvSpPr>
          <p:cNvPr id="4" name="Zástupný symbol pro obsah 3"/>
          <p:cNvSpPr>
            <a:spLocks noGrp="1"/>
          </p:cNvSpPr>
          <p:nvPr>
            <p:ph idx="10"/>
          </p:nvPr>
        </p:nvSpPr>
        <p:spPr>
          <a:xfrm>
            <a:off x="501602" y="5373216"/>
            <a:ext cx="8064000" cy="1152128"/>
          </a:xfrm>
        </p:spPr>
        <p:txBody>
          <a:bodyPr/>
          <a:lstStyle/>
          <a:p>
            <a:pPr>
              <a:spcBef>
                <a:spcPts val="0"/>
              </a:spcBef>
              <a:spcAft>
                <a:spcPts val="0"/>
              </a:spcAft>
            </a:pPr>
            <a:r>
              <a:rPr lang="cs-CZ" sz="2000" dirty="0" smtClean="0"/>
              <a:t>Nutno vyplnit všechny tři horizontální principy výběrem ze seznamu, případně popisem a zdůvodněním.</a:t>
            </a:r>
          </a:p>
          <a:p>
            <a:pPr>
              <a:spcBef>
                <a:spcPts val="0"/>
              </a:spcBef>
              <a:spcAft>
                <a:spcPts val="0"/>
              </a:spcAft>
            </a:pPr>
            <a:r>
              <a:rPr lang="cs-CZ" sz="2000" dirty="0" smtClean="0"/>
              <a:t>Nutno průběžně ukládat jednotlivé řádky.</a:t>
            </a: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26</a:t>
            </a:fld>
            <a:endParaRPr lang="cs-CZ"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48" y="1196752"/>
            <a:ext cx="828570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flipV="1">
            <a:off x="390748" y="1844824"/>
            <a:ext cx="2146953"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28725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Klíčové aktivity</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27</a:t>
            </a:fld>
            <a:endParaRPr lang="cs-CZ" dirty="0"/>
          </a:p>
        </p:txBody>
      </p:sp>
      <p:pic>
        <p:nvPicPr>
          <p:cNvPr id="1026" name="Picture 2" descr="C:\Users\michaela.sedlackova\Desktop\Klíčová aktivi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480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8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Cílová skupina</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28</a:t>
            </a:fld>
            <a:endParaRPr lang="cs-CZ" dirty="0"/>
          </a:p>
        </p:txBody>
      </p:sp>
      <p:sp>
        <p:nvSpPr>
          <p:cNvPr id="6" name="Zástupný symbol pro obsah 5"/>
          <p:cNvSpPr>
            <a:spLocks noGrp="1"/>
          </p:cNvSpPr>
          <p:nvPr>
            <p:ph idx="1"/>
          </p:nvPr>
        </p:nvSpPr>
        <p:spPr/>
        <p:txBody>
          <a:bodyPr/>
          <a:lstStyle/>
          <a:p>
            <a:endParaRPr lang="cs-CZ" dirty="0"/>
          </a:p>
        </p:txBody>
      </p:sp>
      <p:pic>
        <p:nvPicPr>
          <p:cNvPr id="7" name="Picture 2" descr="C:\Users\michaela.sedlackova\Desktop\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1" y="1484784"/>
            <a:ext cx="906702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284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Umístění</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29</a:t>
            </a:fld>
            <a:endParaRPr lang="cs-CZ" dirty="0"/>
          </a:p>
        </p:txBody>
      </p:sp>
      <p:pic>
        <p:nvPicPr>
          <p:cNvPr id="3074" name="Picture 2" descr="C:\Users\michaela.sedlackova\Desktop\Umístění.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51" y="1196752"/>
            <a:ext cx="8688189"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08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Příprava žádosti o podporu</a:t>
            </a:r>
            <a:endParaRPr lang="cs-CZ" dirty="0"/>
          </a:p>
        </p:txBody>
      </p:sp>
      <p:sp>
        <p:nvSpPr>
          <p:cNvPr id="3" name="Zástupný symbol pro obsah 2"/>
          <p:cNvSpPr>
            <a:spLocks noGrp="1"/>
          </p:cNvSpPr>
          <p:nvPr>
            <p:ph idx="1"/>
          </p:nvPr>
        </p:nvSpPr>
        <p:spPr>
          <a:xfrm>
            <a:off x="540000" y="1340768"/>
            <a:ext cx="8064000" cy="5184576"/>
          </a:xfrm>
        </p:spPr>
        <p:txBody>
          <a:bodyPr/>
          <a:lstStyle/>
          <a:p>
            <a:pPr marL="0" indent="0">
              <a:buNone/>
            </a:pPr>
            <a:r>
              <a:rPr lang="cs-CZ" sz="1800" b="1" u="sng" cap="all" dirty="0"/>
              <a:t>PROJEKTOVÝ </a:t>
            </a:r>
            <a:r>
              <a:rPr lang="cs-CZ" sz="1800" b="1" u="sng" cap="all" dirty="0" smtClean="0"/>
              <a:t>ZÁMĚR</a:t>
            </a:r>
          </a:p>
          <a:p>
            <a:pPr marL="900000" indent="-342900" hangingPunct="0">
              <a:lnSpc>
                <a:spcPct val="100000"/>
              </a:lnSpc>
              <a:buFont typeface="+mj-lt"/>
              <a:buAutoNum type="arabicPeriod"/>
            </a:pPr>
            <a:r>
              <a:rPr lang="cs-CZ" sz="1600" b="1" cap="all" dirty="0"/>
              <a:t>Co chceme a můžeme změnit? </a:t>
            </a:r>
          </a:p>
          <a:p>
            <a:pPr marL="900000" indent="-342900" hangingPunct="0">
              <a:lnSpc>
                <a:spcPct val="100000"/>
              </a:lnSpc>
              <a:buFont typeface="+mj-lt"/>
              <a:buAutoNum type="arabicPeriod"/>
            </a:pPr>
            <a:r>
              <a:rPr lang="cs-CZ" sz="1600" b="1" cap="all" dirty="0"/>
              <a:t>Jak toho chceme dosáhnout?</a:t>
            </a:r>
          </a:p>
          <a:p>
            <a:pPr marL="900000" indent="-342900" hangingPunct="0">
              <a:lnSpc>
                <a:spcPct val="100000"/>
              </a:lnSpc>
              <a:spcAft>
                <a:spcPts val="1200"/>
              </a:spcAft>
              <a:buFont typeface="+mj-lt"/>
              <a:buAutoNum type="arabicPeriod"/>
            </a:pPr>
            <a:r>
              <a:rPr lang="cs-CZ" sz="1600" b="1" cap="all" dirty="0"/>
              <a:t>Jak ověříme, že jsme byli úspěšní</a:t>
            </a:r>
            <a:r>
              <a:rPr lang="cs-CZ" sz="1600" b="1" cap="all" dirty="0" smtClean="0"/>
              <a:t>?</a:t>
            </a:r>
            <a:endParaRPr lang="cs-CZ" sz="1600" b="1" cap="all" dirty="0"/>
          </a:p>
          <a:p>
            <a:pPr marL="0" indent="0">
              <a:buNone/>
            </a:pPr>
            <a:r>
              <a:rPr lang="cs-CZ" sz="1800" b="1" u="sng" cap="all" dirty="0" smtClean="0"/>
              <a:t>1. Co </a:t>
            </a:r>
            <a:r>
              <a:rPr lang="cs-CZ" sz="1800" b="1" u="sng" cap="all" dirty="0"/>
              <a:t>chceme a můžeme změnit? </a:t>
            </a:r>
          </a:p>
          <a:p>
            <a:pPr lvl="1">
              <a:lnSpc>
                <a:spcPct val="100000"/>
              </a:lnSpc>
              <a:spcBef>
                <a:spcPts val="0"/>
              </a:spcBef>
            </a:pPr>
            <a:r>
              <a:rPr lang="cs-CZ" sz="1600" dirty="0" smtClean="0"/>
              <a:t>Definování </a:t>
            </a:r>
            <a:r>
              <a:rPr lang="cs-CZ" sz="1600" dirty="0"/>
              <a:t>konkrétních problémů (</a:t>
            </a:r>
            <a:r>
              <a:rPr lang="cs-CZ" sz="1600" b="1" dirty="0"/>
              <a:t>identifikování potřeb</a:t>
            </a:r>
            <a:r>
              <a:rPr lang="cs-CZ" sz="1600" dirty="0"/>
              <a:t> </a:t>
            </a:r>
            <a:r>
              <a:rPr lang="cs-CZ" sz="1600" b="1" dirty="0"/>
              <a:t>cílové skupiny</a:t>
            </a:r>
            <a:r>
              <a:rPr lang="cs-CZ" sz="1600" dirty="0"/>
              <a:t>), </a:t>
            </a:r>
            <a:r>
              <a:rPr lang="cs-CZ" sz="1600" dirty="0" smtClean="0"/>
              <a:t/>
            </a:r>
            <a:br>
              <a:rPr lang="cs-CZ" sz="1600" dirty="0" smtClean="0"/>
            </a:br>
            <a:r>
              <a:rPr lang="cs-CZ" sz="1600" dirty="0" smtClean="0"/>
              <a:t>které </a:t>
            </a:r>
            <a:r>
              <a:rPr lang="cs-CZ" sz="1600" dirty="0"/>
              <a:t>chceme a jsme schopni projektem </a:t>
            </a:r>
            <a:r>
              <a:rPr lang="cs-CZ" sz="1600" dirty="0" smtClean="0"/>
              <a:t>změnit.</a:t>
            </a:r>
          </a:p>
          <a:p>
            <a:pPr marL="0" indent="0" hangingPunct="0">
              <a:lnSpc>
                <a:spcPct val="100000"/>
              </a:lnSpc>
              <a:buNone/>
            </a:pPr>
            <a:r>
              <a:rPr lang="cs-CZ" sz="1600" b="1" dirty="0"/>
              <a:t>Doporučení:</a:t>
            </a:r>
          </a:p>
          <a:p>
            <a:pPr lvl="0" algn="just" hangingPunct="0">
              <a:lnSpc>
                <a:spcPct val="100000"/>
              </a:lnSpc>
              <a:spcBef>
                <a:spcPts val="0"/>
              </a:spcBef>
              <a:spcAft>
                <a:spcPts val="0"/>
              </a:spcAft>
            </a:pPr>
            <a:r>
              <a:rPr lang="cs-CZ" sz="1600" dirty="0"/>
              <a:t>jedna z nejdůležitějších částí žádosti, neodbývejte </a:t>
            </a:r>
            <a:r>
              <a:rPr lang="cs-CZ" sz="1600" dirty="0" smtClean="0"/>
              <a:t>ji,</a:t>
            </a:r>
            <a:endParaRPr lang="cs-CZ" sz="1600" dirty="0"/>
          </a:p>
          <a:p>
            <a:pPr lvl="0" algn="just" hangingPunct="0">
              <a:lnSpc>
                <a:spcPct val="100000"/>
              </a:lnSpc>
              <a:spcBef>
                <a:spcPts val="0"/>
              </a:spcBef>
              <a:spcAft>
                <a:spcPts val="0"/>
              </a:spcAft>
            </a:pPr>
            <a:r>
              <a:rPr lang="cs-CZ" sz="1600" dirty="0"/>
              <a:t>nemudrujte, nefilosofujte, nebásněte, buďte konkrétní a exaktní: čísla, </a:t>
            </a:r>
            <a:r>
              <a:rPr lang="cs-CZ" sz="1600" dirty="0" smtClean="0"/>
              <a:t>data,</a:t>
            </a:r>
            <a:endParaRPr lang="cs-CZ" sz="1600" dirty="0"/>
          </a:p>
          <a:p>
            <a:pPr lvl="0" algn="just" hangingPunct="0">
              <a:lnSpc>
                <a:spcPct val="100000"/>
              </a:lnSpc>
              <a:spcBef>
                <a:spcPts val="0"/>
              </a:spcBef>
              <a:spcAft>
                <a:spcPts val="0"/>
              </a:spcAft>
            </a:pPr>
            <a:r>
              <a:rPr lang="cs-CZ" sz="1600" dirty="0"/>
              <a:t>soustřeďte se na ty potřeby, které korespondují s cíli a aktivitami projektu, </a:t>
            </a:r>
            <a:br>
              <a:rPr lang="cs-CZ" sz="1600" dirty="0"/>
            </a:br>
            <a:r>
              <a:rPr lang="cs-CZ" sz="1600" dirty="0" smtClean="0"/>
              <a:t>a </a:t>
            </a:r>
            <a:r>
              <a:rPr lang="cs-CZ" sz="1600" dirty="0"/>
              <a:t>tuto vazbu </a:t>
            </a:r>
            <a:r>
              <a:rPr lang="cs-CZ" sz="1600" dirty="0" smtClean="0"/>
              <a:t>prokažte,</a:t>
            </a:r>
            <a:endParaRPr lang="cs-CZ" sz="1600" dirty="0"/>
          </a:p>
          <a:p>
            <a:pPr lvl="0" algn="just" hangingPunct="0">
              <a:lnSpc>
                <a:spcPct val="100000"/>
              </a:lnSpc>
              <a:spcBef>
                <a:spcPts val="0"/>
              </a:spcBef>
              <a:spcAft>
                <a:spcPts val="0"/>
              </a:spcAft>
            </a:pPr>
            <a:r>
              <a:rPr lang="cs-CZ" sz="1600" dirty="0"/>
              <a:t>držte se cílové skupiny/cílových </a:t>
            </a:r>
            <a:r>
              <a:rPr lang="cs-CZ" sz="1600" dirty="0" smtClean="0"/>
              <a:t>skupin,</a:t>
            </a:r>
            <a:endParaRPr lang="cs-CZ" sz="1600" dirty="0"/>
          </a:p>
          <a:p>
            <a:pPr lvl="0" algn="just" hangingPunct="0">
              <a:lnSpc>
                <a:spcPct val="100000"/>
              </a:lnSpc>
              <a:spcBef>
                <a:spcPts val="0"/>
              </a:spcBef>
              <a:spcAft>
                <a:spcPts val="0"/>
              </a:spcAft>
            </a:pPr>
            <a:r>
              <a:rPr lang="cs-CZ" sz="1600" dirty="0"/>
              <a:t>odvolejte se na analytické materiály, dejte je do </a:t>
            </a:r>
            <a:r>
              <a:rPr lang="cs-CZ" sz="1600" dirty="0" smtClean="0"/>
              <a:t>přílohy,</a:t>
            </a:r>
            <a:endParaRPr lang="cs-CZ" sz="1600" dirty="0"/>
          </a:p>
          <a:p>
            <a:pPr lvl="0" algn="just" hangingPunct="0">
              <a:lnSpc>
                <a:spcPct val="100000"/>
              </a:lnSpc>
              <a:spcBef>
                <a:spcPts val="0"/>
              </a:spcBef>
              <a:spcAft>
                <a:spcPts val="0"/>
              </a:spcAft>
            </a:pPr>
            <a:r>
              <a:rPr lang="cs-CZ" sz="1600" dirty="0"/>
              <a:t>odvolejte se na strategické dokumenty, dejte je do </a:t>
            </a:r>
            <a:r>
              <a:rPr lang="cs-CZ" sz="1600" dirty="0" smtClean="0"/>
              <a:t>přílohy.</a:t>
            </a:r>
            <a:endParaRPr lang="cs-CZ" sz="1600" dirty="0"/>
          </a:p>
          <a:p>
            <a:pPr lvl="1">
              <a:lnSpc>
                <a:spcPct val="100000"/>
              </a:lnSpc>
              <a:spcBef>
                <a:spcPts val="0"/>
              </a:spcBef>
            </a:pPr>
            <a:endParaRPr lang="cs-CZ" sz="1600" dirty="0"/>
          </a:p>
          <a:p>
            <a:pPr marL="342900" indent="-342900">
              <a:spcAft>
                <a:spcPts val="1200"/>
              </a:spcAft>
              <a:buAutoNum type="arabicParenR"/>
            </a:pPr>
            <a:endParaRPr lang="cs-CZ" sz="1800" b="1" u="sng" cap="all" dirty="0"/>
          </a:p>
          <a:p>
            <a:endParaRPr lang="cs-CZ" sz="1800" b="1" u="sng" cap="all"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a:t>
            </a:fld>
            <a:endParaRPr lang="cs-CZ" dirty="0"/>
          </a:p>
        </p:txBody>
      </p:sp>
    </p:spTree>
    <p:extLst>
      <p:ext uri="{BB962C8B-B14F-4D97-AF65-F5344CB8AC3E}">
        <p14:creationId xmlns:p14="http://schemas.microsoft.com/office/powerpoint/2010/main" val="3295033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Subjekty projektu</a:t>
            </a:r>
            <a:endParaRPr lang="cs-CZ" dirty="0"/>
          </a:p>
        </p:txBody>
      </p:sp>
      <p:sp>
        <p:nvSpPr>
          <p:cNvPr id="6" name="Zástupný symbol pro obsah 5"/>
          <p:cNvSpPr>
            <a:spLocks noGrp="1"/>
          </p:cNvSpPr>
          <p:nvPr>
            <p:ph idx="10"/>
          </p:nvPr>
        </p:nvSpPr>
        <p:spPr>
          <a:xfrm>
            <a:off x="6300192" y="1268760"/>
            <a:ext cx="2646039" cy="5458966"/>
          </a:xfrm>
        </p:spPr>
        <p:txBody>
          <a:bodyPr/>
          <a:lstStyle/>
          <a:p>
            <a:pPr>
              <a:lnSpc>
                <a:spcPct val="100000"/>
              </a:lnSpc>
              <a:spcBef>
                <a:spcPts val="0"/>
              </a:spcBef>
            </a:pPr>
            <a:r>
              <a:rPr lang="cs-CZ" sz="1400" dirty="0"/>
              <a:t>Vybrat Typ subjektu.</a:t>
            </a:r>
          </a:p>
          <a:p>
            <a:pPr>
              <a:lnSpc>
                <a:spcPct val="100000"/>
              </a:lnSpc>
              <a:spcBef>
                <a:spcPts val="0"/>
              </a:spcBef>
            </a:pPr>
            <a:r>
              <a:rPr lang="cs-CZ" sz="1400" dirty="0" smtClean="0"/>
              <a:t>Nejdůležitější je typ </a:t>
            </a:r>
          </a:p>
          <a:p>
            <a:pPr>
              <a:lnSpc>
                <a:spcPct val="100000"/>
              </a:lnSpc>
              <a:spcBef>
                <a:spcPts val="0"/>
              </a:spcBef>
            </a:pPr>
            <a:endParaRPr lang="cs-CZ" sz="1400" dirty="0"/>
          </a:p>
          <a:p>
            <a:pPr>
              <a:lnSpc>
                <a:spcPct val="100000"/>
              </a:lnSpc>
              <a:spcBef>
                <a:spcPts val="0"/>
              </a:spcBef>
            </a:pPr>
            <a:endParaRPr lang="cs-CZ" sz="1400" dirty="0" smtClean="0"/>
          </a:p>
          <a:p>
            <a:pPr>
              <a:lnSpc>
                <a:spcPct val="100000"/>
              </a:lnSpc>
              <a:spcBef>
                <a:spcPts val="0"/>
              </a:spcBef>
            </a:pPr>
            <a:r>
              <a:rPr lang="cs-CZ" sz="1400" dirty="0" smtClean="0"/>
              <a:t>Po </a:t>
            </a:r>
            <a:r>
              <a:rPr lang="cs-CZ" sz="1400" dirty="0"/>
              <a:t>zadání subjektu typu Žadatel/příjemce se zpřístupní </a:t>
            </a:r>
            <a:r>
              <a:rPr lang="cs-CZ" sz="1400" dirty="0" smtClean="0"/>
              <a:t>záložka Rozpočet.</a:t>
            </a:r>
          </a:p>
          <a:p>
            <a:pPr>
              <a:lnSpc>
                <a:spcPct val="100000"/>
              </a:lnSpc>
              <a:spcBef>
                <a:spcPts val="0"/>
              </a:spcBef>
            </a:pPr>
            <a:r>
              <a:rPr lang="cs-CZ" sz="1400" dirty="0" smtClean="0"/>
              <a:t>Vyplnit IČ a Validovat. </a:t>
            </a:r>
          </a:p>
          <a:p>
            <a:pPr lvl="1">
              <a:lnSpc>
                <a:spcPct val="100000"/>
              </a:lnSpc>
              <a:spcBef>
                <a:spcPts val="0"/>
              </a:spcBef>
              <a:spcAft>
                <a:spcPts val="600"/>
              </a:spcAft>
            </a:pPr>
            <a:r>
              <a:rPr lang="cs-CZ" sz="1400" dirty="0"/>
              <a:t>P</a:t>
            </a:r>
            <a:r>
              <a:rPr lang="cs-CZ" sz="1400" dirty="0" smtClean="0"/>
              <a:t>o úspěšné validaci jsou data doplněna z ROS (registr osob). </a:t>
            </a:r>
          </a:p>
          <a:p>
            <a:pPr lvl="1">
              <a:lnSpc>
                <a:spcPct val="100000"/>
              </a:lnSpc>
              <a:spcBef>
                <a:spcPts val="0"/>
              </a:spcBef>
              <a:spcAft>
                <a:spcPts val="600"/>
              </a:spcAft>
            </a:pPr>
            <a:r>
              <a:rPr lang="cs-CZ" sz="1400" dirty="0"/>
              <a:t>P</a:t>
            </a:r>
            <a:r>
              <a:rPr lang="cs-CZ" sz="1400" dirty="0" smtClean="0"/>
              <a:t>okud nelze validovat, kontaktujte technickou podporu </a:t>
            </a:r>
            <a:r>
              <a:rPr lang="cs-CZ" sz="1400" dirty="0" smtClean="0">
                <a:hlinkClick r:id="rId3"/>
              </a:rPr>
              <a:t>iskp@mpsv.cz</a:t>
            </a:r>
            <a:r>
              <a:rPr lang="cs-CZ" sz="1400" dirty="0" smtClean="0"/>
              <a:t>. </a:t>
            </a:r>
          </a:p>
          <a:p>
            <a:pPr marL="432000" lvl="1" indent="-432000">
              <a:lnSpc>
                <a:spcPct val="100000"/>
              </a:lnSpc>
              <a:spcBef>
                <a:spcPts val="0"/>
              </a:spcBef>
              <a:spcAft>
                <a:spcPts val="600"/>
              </a:spcAft>
              <a:buSzPct val="100000"/>
              <a:buFont typeface="Wingdings" panose="05000000000000000000" pitchFamily="2" charset="2"/>
              <a:buChar char=""/>
            </a:pPr>
            <a:r>
              <a:rPr lang="cs-CZ" sz="1400" dirty="0"/>
              <a:t>Počet zaměstnanců </a:t>
            </a:r>
            <a:r>
              <a:rPr lang="cs-CZ" sz="1400" dirty="0" smtClean="0"/>
              <a:t/>
            </a:r>
            <a:br>
              <a:rPr lang="cs-CZ" sz="1400" dirty="0" smtClean="0"/>
            </a:br>
            <a:r>
              <a:rPr lang="cs-CZ" sz="1400" dirty="0" smtClean="0"/>
              <a:t>a </a:t>
            </a:r>
            <a:r>
              <a:rPr lang="cs-CZ" sz="1400" dirty="0"/>
              <a:t>Roční obrat – vazba </a:t>
            </a:r>
            <a:r>
              <a:rPr lang="cs-CZ" sz="1400" dirty="0" smtClean="0"/>
              <a:t/>
            </a:r>
            <a:br>
              <a:rPr lang="cs-CZ" sz="1400" dirty="0" smtClean="0"/>
            </a:br>
            <a:r>
              <a:rPr lang="cs-CZ" sz="1400" dirty="0" smtClean="0"/>
              <a:t>na </a:t>
            </a:r>
            <a:r>
              <a:rPr lang="cs-CZ" sz="1400" dirty="0"/>
              <a:t>hodnocení projektu – eliminační kritérium Ověření administrativní, finanční </a:t>
            </a:r>
            <a:r>
              <a:rPr lang="cs-CZ" sz="1400" dirty="0" smtClean="0"/>
              <a:t/>
            </a:r>
            <a:br>
              <a:rPr lang="cs-CZ" sz="1400" dirty="0" smtClean="0"/>
            </a:br>
            <a:r>
              <a:rPr lang="cs-CZ" sz="1400" dirty="0" smtClean="0"/>
              <a:t>a </a:t>
            </a:r>
            <a:r>
              <a:rPr lang="cs-CZ" sz="1400" dirty="0"/>
              <a:t>provozní kapacity </a:t>
            </a:r>
            <a:r>
              <a:rPr lang="cs-CZ" sz="1400" dirty="0" smtClean="0"/>
              <a:t>žadatele.</a:t>
            </a:r>
            <a:endParaRPr lang="cs-CZ" sz="1400" dirty="0"/>
          </a:p>
          <a:p>
            <a:pPr>
              <a:lnSpc>
                <a:spcPct val="100000"/>
              </a:lnSpc>
              <a:spcBef>
                <a:spcPts val="0"/>
              </a:spcBef>
            </a:pP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30</a:t>
            </a:fld>
            <a:endParaRPr lang="cs-CZ"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96752"/>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90181" y="299695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151681" y="4149080"/>
            <a:ext cx="15496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1707837" y="4149080"/>
            <a:ext cx="95553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7780" y="1916832"/>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93475" y="5877272"/>
            <a:ext cx="7330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211960" y="5900999"/>
            <a:ext cx="29968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1619671" y="4797152"/>
            <a:ext cx="2891969"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03232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osoby subjektu</a:t>
            </a:r>
            <a:endParaRPr lang="cs-CZ" dirty="0"/>
          </a:p>
        </p:txBody>
      </p:sp>
      <p:sp>
        <p:nvSpPr>
          <p:cNvPr id="4" name="Zástupný symbol pro obsah 3"/>
          <p:cNvSpPr>
            <a:spLocks noGrp="1"/>
          </p:cNvSpPr>
          <p:nvPr>
            <p:ph idx="10"/>
          </p:nvPr>
        </p:nvSpPr>
        <p:spPr>
          <a:xfrm>
            <a:off x="276402" y="5428078"/>
            <a:ext cx="8486816" cy="1080120"/>
          </a:xfrm>
        </p:spPr>
        <p:txBody>
          <a:bodyPr/>
          <a:lstStyle/>
          <a:p>
            <a:pPr algn="just">
              <a:spcBef>
                <a:spcPts val="0"/>
              </a:spcBef>
              <a:spcAft>
                <a:spcPts val="0"/>
              </a:spcAft>
            </a:pPr>
            <a:r>
              <a:rPr lang="cs-CZ" sz="2000" dirty="0" smtClean="0"/>
              <a:t>Nutno vložit hlavní kontaktní osobu a minimálně jednoho statutárního zástupce (rozlišit zaškrtnutím </a:t>
            </a:r>
            <a:r>
              <a:rPr lang="cs-CZ" sz="2000" dirty="0" err="1" smtClean="0"/>
              <a:t>checkboxu</a:t>
            </a:r>
            <a:r>
              <a:rPr lang="cs-CZ" sz="2000" dirty="0" smtClean="0"/>
              <a:t>).</a:t>
            </a:r>
          </a:p>
          <a:p>
            <a:pPr algn="just">
              <a:spcBef>
                <a:spcPts val="0"/>
              </a:spcBef>
              <a:spcAft>
                <a:spcPts val="0"/>
              </a:spcAft>
            </a:pPr>
            <a:r>
              <a:rPr lang="cs-CZ" sz="2000" dirty="0" smtClean="0"/>
              <a:t>Každá další osoba je vložena pomocí Nový záznam.</a:t>
            </a:r>
            <a:endParaRPr lang="cs-CZ" sz="2000" dirty="0"/>
          </a:p>
        </p:txBody>
      </p:sp>
      <p:sp>
        <p:nvSpPr>
          <p:cNvPr id="5" name="Zástupný symbol pro číslo snímku 4"/>
          <p:cNvSpPr>
            <a:spLocks noGrp="1"/>
          </p:cNvSpPr>
          <p:nvPr>
            <p:ph type="sldNum" sz="quarter" idx="13"/>
          </p:nvPr>
        </p:nvSpPr>
        <p:spPr>
          <a:xfrm>
            <a:off x="8586472" y="6453336"/>
            <a:ext cx="468000" cy="180000"/>
          </a:xfrm>
        </p:spPr>
        <p:txBody>
          <a:bodyPr/>
          <a:lstStyle/>
          <a:p>
            <a:r>
              <a:rPr lang="cs-CZ" dirty="0" smtClean="0"/>
              <a:t>36</a:t>
            </a:r>
            <a:endParaRPr lang="cs-CZ" dirty="0"/>
          </a:p>
        </p:txBody>
      </p:sp>
      <p:sp>
        <p:nvSpPr>
          <p:cNvPr id="3" name="Obdélník 2"/>
          <p:cNvSpPr/>
          <p:nvPr/>
        </p:nvSpPr>
        <p:spPr>
          <a:xfrm>
            <a:off x="2561644" y="3933532"/>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573568" y="393305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2" y="1196751"/>
            <a:ext cx="8544070" cy="423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323528" y="5061908"/>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14393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ÚČTY SUBJEKTU, ÚČETNÍ OBDOBÍ, KATEGORIE INTERVENCÍ </a:t>
            </a:r>
            <a:endParaRPr lang="cs-CZ" dirty="0"/>
          </a:p>
        </p:txBody>
      </p:sp>
      <p:sp>
        <p:nvSpPr>
          <p:cNvPr id="4" name="Zástupný symbol pro obsah 3"/>
          <p:cNvSpPr>
            <a:spLocks noGrp="1"/>
          </p:cNvSpPr>
          <p:nvPr>
            <p:ph idx="10"/>
          </p:nvPr>
        </p:nvSpPr>
        <p:spPr>
          <a:xfrm>
            <a:off x="2771800" y="1484784"/>
            <a:ext cx="6048672" cy="4824536"/>
          </a:xfrm>
        </p:spPr>
        <p:txBody>
          <a:bodyPr/>
          <a:lstStyle/>
          <a:p>
            <a:pPr algn="just">
              <a:lnSpc>
                <a:spcPct val="100000"/>
              </a:lnSpc>
              <a:spcBef>
                <a:spcPts val="0"/>
              </a:spcBef>
              <a:spcAft>
                <a:spcPts val="0"/>
              </a:spcAft>
            </a:pPr>
            <a:r>
              <a:rPr lang="cs-CZ" sz="1800" dirty="0" smtClean="0"/>
              <a:t>Záložky Účty subjektu, Účetní období a Kategorie intervencí se v žádosti o finanční podporu nevyplňují, </a:t>
            </a:r>
            <a:r>
              <a:rPr lang="cs-CZ" sz="1800" b="1" dirty="0" smtClean="0"/>
              <a:t>jsou </a:t>
            </a:r>
            <a:r>
              <a:rPr lang="cs-CZ" sz="1800" b="1" dirty="0" err="1" smtClean="0"/>
              <a:t>NEeditovatelné</a:t>
            </a:r>
            <a:r>
              <a:rPr lang="cs-CZ" sz="1800" b="1" dirty="0" smtClean="0"/>
              <a:t>!!!</a:t>
            </a:r>
          </a:p>
          <a:p>
            <a:pPr marL="0" indent="0" algn="just">
              <a:lnSpc>
                <a:spcPct val="100000"/>
              </a:lnSpc>
              <a:spcBef>
                <a:spcPts val="0"/>
              </a:spcBef>
              <a:spcAft>
                <a:spcPts val="0"/>
              </a:spcAft>
              <a:buNone/>
            </a:pPr>
            <a:endParaRPr lang="cs-CZ" sz="1800" dirty="0" smtClean="0"/>
          </a:p>
          <a:p>
            <a:pPr algn="just">
              <a:lnSpc>
                <a:spcPct val="100000"/>
              </a:lnSpc>
              <a:spcBef>
                <a:spcPts val="0"/>
              </a:spcBef>
              <a:spcAft>
                <a:spcPts val="0"/>
              </a:spcAft>
            </a:pPr>
            <a:r>
              <a:rPr lang="cs-CZ" sz="1800" dirty="0" smtClean="0"/>
              <a:t>Žadatel vyplňuje až před přípravou právního aktu na vyzvání poskytovatele podpory.</a:t>
            </a:r>
          </a:p>
          <a:p>
            <a:pPr algn="just">
              <a:lnSpc>
                <a:spcPct val="100000"/>
              </a:lnSpc>
              <a:spcBef>
                <a:spcPts val="0"/>
              </a:spcBef>
              <a:spcAft>
                <a:spcPts val="0"/>
              </a:spcAft>
            </a:pPr>
            <a:endParaRPr lang="cs-CZ" sz="1800" dirty="0"/>
          </a:p>
          <a:p>
            <a:pPr algn="just">
              <a:lnSpc>
                <a:spcPct val="100000"/>
              </a:lnSpc>
              <a:spcBef>
                <a:spcPts val="0"/>
              </a:spcBef>
              <a:spcAft>
                <a:spcPts val="0"/>
              </a:spcAft>
            </a:pPr>
            <a:r>
              <a:rPr lang="cs-CZ" sz="1800" b="1" dirty="0">
                <a:hlinkClick r:id="rId3"/>
              </a:rPr>
              <a:t>Pokyny k doplnění žádosti o podporu v IS KP14+ před vydáním právního </a:t>
            </a:r>
            <a:r>
              <a:rPr lang="cs-CZ" sz="1800" b="1" dirty="0" smtClean="0">
                <a:hlinkClick r:id="rId3"/>
              </a:rPr>
              <a:t>aktu</a:t>
            </a:r>
            <a:r>
              <a:rPr lang="cs-CZ" sz="1800" b="1" dirty="0" smtClean="0"/>
              <a:t> </a:t>
            </a:r>
            <a:r>
              <a:rPr lang="cs-CZ" sz="1800" dirty="0" smtClean="0"/>
              <a:t>(v aktuálním vydání).</a:t>
            </a:r>
          </a:p>
          <a:p>
            <a:pPr marL="0" indent="0" algn="just">
              <a:lnSpc>
                <a:spcPct val="100000"/>
              </a:lnSpc>
              <a:spcBef>
                <a:spcPts val="0"/>
              </a:spcBef>
              <a:spcAft>
                <a:spcPts val="0"/>
              </a:spcAft>
              <a:buNone/>
            </a:pPr>
            <a:endParaRPr lang="cs-CZ" sz="1800" dirty="0"/>
          </a:p>
          <a:p>
            <a:pPr lvl="1">
              <a:lnSpc>
                <a:spcPct val="100000"/>
              </a:lnSpc>
              <a:spcBef>
                <a:spcPts val="0"/>
              </a:spcBef>
              <a:spcAft>
                <a:spcPts val="600"/>
              </a:spcAft>
            </a:pPr>
            <a:r>
              <a:rPr lang="cs-CZ" sz="1400" dirty="0"/>
              <a:t>https://www.esfcr.cz/formulare-pro-uzavreni-pravniho-aktu-a-vzory-pravnich-aktu-o-poskytnuti-podpory-na-projekt-opz/-/dokument/798824</a:t>
            </a:r>
          </a:p>
          <a:p>
            <a:pPr algn="just">
              <a:lnSpc>
                <a:spcPct val="100000"/>
              </a:lnSpc>
              <a:spcBef>
                <a:spcPts val="0"/>
              </a:spcBef>
              <a:spcAft>
                <a:spcPts val="0"/>
              </a:spcAft>
            </a:pPr>
            <a:endParaRPr lang="cs-CZ" sz="1400" dirty="0"/>
          </a:p>
          <a:p>
            <a:pPr algn="just">
              <a:lnSpc>
                <a:spcPct val="100000"/>
              </a:lnSpc>
              <a:spcBef>
                <a:spcPts val="0"/>
              </a:spcBef>
              <a:spcAft>
                <a:spcPts val="0"/>
              </a:spcAft>
            </a:pPr>
            <a:endParaRPr lang="cs-CZ" sz="2000" dirty="0" smtClean="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32</a:t>
            </a:fld>
            <a:endParaRPr lang="cs-CZ" dirty="0"/>
          </a:p>
        </p:txBody>
      </p:sp>
      <p:sp>
        <p:nvSpPr>
          <p:cNvPr id="3" name="Obdélník 2"/>
          <p:cNvSpPr/>
          <p:nvPr/>
        </p:nvSpPr>
        <p:spPr>
          <a:xfrm>
            <a:off x="323528" y="5022994"/>
            <a:ext cx="1512168" cy="350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467544" y="3140968"/>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71783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Rozpočet jednotkový </a:t>
            </a:r>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33</a:t>
            </a:fld>
            <a:endParaRPr lang="cs-CZ" dirty="0"/>
          </a:p>
        </p:txBody>
      </p:sp>
      <p:sp>
        <p:nvSpPr>
          <p:cNvPr id="7" name="Zástupný symbol pro obsah 6"/>
          <p:cNvSpPr>
            <a:spLocks noGrp="1"/>
          </p:cNvSpPr>
          <p:nvPr>
            <p:ph idx="13"/>
          </p:nvPr>
        </p:nvSpPr>
        <p:spPr>
          <a:xfrm>
            <a:off x="5724128" y="1916832"/>
            <a:ext cx="3168352" cy="4356484"/>
          </a:xfrm>
        </p:spPr>
        <p:txBody>
          <a:bodyPr/>
          <a:lstStyle/>
          <a:p>
            <a:pPr>
              <a:lnSpc>
                <a:spcPct val="100000"/>
              </a:lnSpc>
              <a:spcBef>
                <a:spcPts val="0"/>
              </a:spcBef>
              <a:spcAft>
                <a:spcPts val="1200"/>
              </a:spcAft>
              <a:buFont typeface="Wingdings" panose="05000000000000000000" pitchFamily="2" charset="2"/>
              <a:buChar char=""/>
            </a:pPr>
            <a:r>
              <a:rPr lang="cs-CZ" sz="1800" dirty="0" smtClean="0"/>
              <a:t>Přímá editace nákladů.</a:t>
            </a:r>
          </a:p>
          <a:p>
            <a:pPr>
              <a:lnSpc>
                <a:spcPct val="100000"/>
              </a:lnSpc>
              <a:spcBef>
                <a:spcPts val="0"/>
              </a:spcBef>
              <a:spcAft>
                <a:spcPts val="1200"/>
              </a:spcAft>
              <a:buFont typeface="Wingdings" panose="05000000000000000000" pitchFamily="2" charset="2"/>
              <a:buChar char=""/>
            </a:pPr>
            <a:r>
              <a:rPr lang="cs-CZ" sz="1800" b="1" dirty="0" smtClean="0"/>
              <a:t>Editovat vše </a:t>
            </a:r>
            <a:r>
              <a:rPr lang="cs-CZ" sz="1800" dirty="0" smtClean="0"/>
              <a:t>(tlačítko </a:t>
            </a:r>
            <a:br>
              <a:rPr lang="cs-CZ" sz="1800" dirty="0" smtClean="0"/>
            </a:br>
            <a:r>
              <a:rPr lang="cs-CZ" sz="1800" dirty="0" smtClean="0"/>
              <a:t>pod rozpočtem) – umožňuje přímé vpisování nákladů do  rozpočtu. </a:t>
            </a:r>
            <a:br>
              <a:rPr lang="cs-CZ" sz="1800" dirty="0" smtClean="0"/>
            </a:br>
            <a:r>
              <a:rPr lang="cs-CZ" sz="1800" dirty="0" smtClean="0"/>
              <a:t>Po vyplnění celého rozpočtu stačí zmáčknout </a:t>
            </a:r>
            <a:r>
              <a:rPr lang="cs-CZ" sz="1800" b="1" dirty="0" smtClean="0"/>
              <a:t>Uložit vše</a:t>
            </a:r>
            <a:r>
              <a:rPr lang="cs-CZ" sz="1800" dirty="0" smtClean="0"/>
              <a:t>.</a:t>
            </a:r>
            <a:r>
              <a:rPr lang="cs-CZ" sz="1800" b="1" dirty="0" smtClean="0"/>
              <a:t> </a:t>
            </a:r>
            <a:endParaRPr lang="cs-CZ" sz="1800" b="1" dirty="0"/>
          </a:p>
          <a:p>
            <a:pPr>
              <a:lnSpc>
                <a:spcPct val="100000"/>
              </a:lnSpc>
              <a:spcBef>
                <a:spcPts val="0"/>
              </a:spcBef>
              <a:spcAft>
                <a:spcPts val="1200"/>
              </a:spcAft>
              <a:buFont typeface="Wingdings" panose="05000000000000000000" pitchFamily="2" charset="2"/>
              <a:buChar char=""/>
            </a:pPr>
            <a:r>
              <a:rPr lang="cs-CZ" sz="1800" b="1" u="sng" dirty="0"/>
              <a:t>Možno exportovat </a:t>
            </a:r>
            <a:r>
              <a:rPr lang="cs-CZ" sz="1800" b="1" u="sng" dirty="0" smtClean="0"/>
              <a:t/>
            </a:r>
            <a:br>
              <a:rPr lang="cs-CZ" sz="1800" b="1" u="sng" dirty="0" smtClean="0"/>
            </a:br>
            <a:r>
              <a:rPr lang="cs-CZ" sz="1800" b="1" u="sng" dirty="0" smtClean="0"/>
              <a:t>do Excelu!!!</a:t>
            </a:r>
            <a:endParaRPr lang="cs-CZ" sz="1800" b="1" u="sng"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23339"/>
            <a:ext cx="5178856" cy="521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195736" y="6390953"/>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06787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Rozpočet </a:t>
            </a:r>
            <a:r>
              <a:rPr lang="cs-CZ" dirty="0" smtClean="0"/>
              <a:t>jednotkový </a:t>
            </a:r>
            <a:endParaRPr lang="cs-CZ" dirty="0"/>
          </a:p>
        </p:txBody>
      </p:sp>
      <p:sp>
        <p:nvSpPr>
          <p:cNvPr id="6" name="Zástupný symbol pro obsah 5"/>
          <p:cNvSpPr>
            <a:spLocks noGrp="1"/>
          </p:cNvSpPr>
          <p:nvPr>
            <p:ph idx="10"/>
          </p:nvPr>
        </p:nvSpPr>
        <p:spPr>
          <a:xfrm>
            <a:off x="514494" y="4941168"/>
            <a:ext cx="8064000" cy="1490110"/>
          </a:xfrm>
        </p:spPr>
        <p:txBody>
          <a:bodyPr/>
          <a:lstStyle/>
          <a:p>
            <a:pPr algn="just">
              <a:lnSpc>
                <a:spcPct val="100000"/>
              </a:lnSpc>
              <a:spcBef>
                <a:spcPts val="0"/>
              </a:spcBef>
            </a:pPr>
            <a:r>
              <a:rPr lang="cs-CZ" sz="1800" dirty="0" smtClean="0"/>
              <a:t>Editace po jednotlivých řádcích.</a:t>
            </a:r>
          </a:p>
          <a:p>
            <a:pPr algn="just">
              <a:lnSpc>
                <a:spcPct val="100000"/>
              </a:lnSpc>
              <a:spcBef>
                <a:spcPts val="0"/>
              </a:spcBef>
            </a:pPr>
            <a:r>
              <a:rPr lang="cs-CZ" sz="1800" dirty="0" smtClean="0"/>
              <a:t>Aktivní řádek možno editovat přímo </a:t>
            </a:r>
            <a:r>
              <a:rPr lang="cs-CZ" sz="1800" u="sng" dirty="0" smtClean="0"/>
              <a:t>pod</a:t>
            </a:r>
            <a:r>
              <a:rPr lang="cs-CZ" sz="1800" dirty="0" smtClean="0"/>
              <a:t> rozpočtem.</a:t>
            </a:r>
          </a:p>
          <a:p>
            <a:pPr algn="just">
              <a:lnSpc>
                <a:spcPct val="100000"/>
              </a:lnSpc>
              <a:spcBef>
                <a:spcPts val="0"/>
              </a:spcBef>
            </a:pPr>
            <a:r>
              <a:rPr lang="cs-CZ" sz="1800" dirty="0" smtClean="0"/>
              <a:t>U položek označených zelenou fajfkou, je možno vytvářet podpoložky – přes tlačítko Nový záznam.</a:t>
            </a:r>
          </a:p>
          <a:p>
            <a:pPr algn="just">
              <a:lnSpc>
                <a:spcPct val="100000"/>
              </a:lnSpc>
              <a:spcBef>
                <a:spcPts val="0"/>
              </a:spcBef>
            </a:pPr>
            <a:r>
              <a:rPr lang="cs-CZ" sz="1800" dirty="0" smtClean="0"/>
              <a:t>Každou vyplněnou/založenou položku je potřeba ULOŽIT!!!</a:t>
            </a:r>
            <a:endParaRPr lang="cs-CZ" sz="18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34</a:t>
            </a:fld>
            <a:endParaRPr lang="cs-CZ"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15082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Přehled zdrojů financování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35</a:t>
            </a:fld>
            <a:endParaRPr lang="cs-CZ" dirty="0"/>
          </a:p>
        </p:txBody>
      </p:sp>
      <p:sp>
        <p:nvSpPr>
          <p:cNvPr id="5" name="Zástupný symbol pro obsah 4"/>
          <p:cNvSpPr>
            <a:spLocks noGrp="1"/>
          </p:cNvSpPr>
          <p:nvPr>
            <p:ph idx="13"/>
          </p:nvPr>
        </p:nvSpPr>
        <p:spPr>
          <a:xfrm>
            <a:off x="388902" y="5121188"/>
            <a:ext cx="5256584" cy="1368152"/>
          </a:xfrm>
        </p:spPr>
        <p:txBody>
          <a:bodyPr/>
          <a:lstStyle/>
          <a:p>
            <a:pPr algn="just">
              <a:lnSpc>
                <a:spcPct val="100000"/>
              </a:lnSpc>
              <a:spcBef>
                <a:spcPts val="0"/>
              </a:spcBef>
              <a:buFont typeface="Wingdings" panose="05000000000000000000" pitchFamily="2" charset="2"/>
              <a:buChar char=""/>
            </a:pPr>
            <a:r>
              <a:rPr lang="cs-CZ" sz="1800" dirty="0" smtClean="0"/>
              <a:t>Rozpad zdrojů financování pomocí tlačítka Rozpad financí.</a:t>
            </a:r>
          </a:p>
          <a:p>
            <a:pPr algn="just">
              <a:lnSpc>
                <a:spcPct val="100000"/>
              </a:lnSpc>
              <a:spcBef>
                <a:spcPts val="0"/>
              </a:spcBef>
              <a:buFont typeface="Wingdings" panose="05000000000000000000" pitchFamily="2" charset="2"/>
              <a:buChar char=""/>
            </a:pPr>
            <a:r>
              <a:rPr lang="cs-CZ" sz="1800" dirty="0" smtClean="0"/>
              <a:t>Po </a:t>
            </a:r>
            <a:r>
              <a:rPr lang="cs-CZ" sz="1800" dirty="0"/>
              <a:t>každé změně </a:t>
            </a:r>
            <a:r>
              <a:rPr lang="cs-CZ" sz="1800" dirty="0" smtClean="0"/>
              <a:t>rozpočtu nutno provést rozpad financí znovu.</a:t>
            </a:r>
          </a:p>
          <a:p>
            <a:pPr marL="0" indent="0" algn="just">
              <a:lnSpc>
                <a:spcPct val="100000"/>
              </a:lnSpc>
              <a:spcBef>
                <a:spcPts val="0"/>
              </a:spcBef>
              <a:spcAft>
                <a:spcPts val="0"/>
              </a:spcAft>
              <a:buNone/>
            </a:pPr>
            <a:endParaRPr lang="cs-CZ" sz="20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609671"/>
            <a:ext cx="3206071" cy="2376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 name="Obdélník 2"/>
          <p:cNvSpPr/>
          <p:nvPr/>
        </p:nvSpPr>
        <p:spPr>
          <a:xfrm>
            <a:off x="5580112" y="2780928"/>
            <a:ext cx="12241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72764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Finanční plán</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36</a:t>
            </a:fld>
            <a:endParaRPr lang="cs-CZ" dirty="0"/>
          </a:p>
        </p:txBody>
      </p:sp>
      <p:sp>
        <p:nvSpPr>
          <p:cNvPr id="5" name="Zástupný symbol pro obsah 4"/>
          <p:cNvSpPr>
            <a:spLocks noGrp="1"/>
          </p:cNvSpPr>
          <p:nvPr>
            <p:ph idx="13"/>
          </p:nvPr>
        </p:nvSpPr>
        <p:spPr>
          <a:xfrm>
            <a:off x="431540" y="5373216"/>
            <a:ext cx="8208912" cy="1152128"/>
          </a:xfrm>
        </p:spPr>
        <p:txBody>
          <a:bodyPr/>
          <a:lstStyle/>
          <a:p>
            <a:pPr algn="just">
              <a:lnSpc>
                <a:spcPct val="100000"/>
              </a:lnSpc>
              <a:spcBef>
                <a:spcPts val="0"/>
              </a:spcBef>
              <a:buFont typeface="Wingdings" panose="05000000000000000000" pitchFamily="2" charset="2"/>
              <a:buChar char=""/>
            </a:pPr>
            <a:r>
              <a:rPr lang="cs-CZ" sz="1800" dirty="0" smtClean="0"/>
              <a:t>Finanční </a:t>
            </a:r>
            <a:r>
              <a:rPr lang="cs-CZ" sz="1800" dirty="0"/>
              <a:t>plán se generuje automaticky, ale žadatel ho může ručně </a:t>
            </a:r>
            <a:r>
              <a:rPr lang="cs-CZ" sz="1800" dirty="0" smtClean="0"/>
              <a:t>upravit.</a:t>
            </a:r>
          </a:p>
          <a:p>
            <a:pPr algn="just">
              <a:lnSpc>
                <a:spcPct val="100000"/>
              </a:lnSpc>
              <a:spcBef>
                <a:spcPts val="0"/>
              </a:spcBef>
              <a:buFont typeface="Wingdings" panose="05000000000000000000" pitchFamily="2" charset="2"/>
              <a:buChar char=""/>
            </a:pPr>
            <a:r>
              <a:rPr lang="cs-CZ" sz="1800" dirty="0" smtClean="0"/>
              <a:t>Automatické </a:t>
            </a:r>
            <a:r>
              <a:rPr lang="cs-CZ" sz="1800" dirty="0"/>
              <a:t>generování FP je převzato z nastavení Výzvy ŘO do výzev MAS</a:t>
            </a:r>
            <a:r>
              <a:rPr lang="cs-CZ" sz="1800" dirty="0" smtClean="0"/>
              <a:t>.</a:t>
            </a:r>
            <a:endParaRPr lang="cs-CZ" sz="1800" dirty="0"/>
          </a:p>
          <a:p>
            <a:pPr algn="just">
              <a:lnSpc>
                <a:spcPct val="100000"/>
              </a:lnSpc>
              <a:spcBef>
                <a:spcPts val="0"/>
              </a:spcBef>
              <a:buFont typeface="Wingdings" panose="05000000000000000000" pitchFamily="2" charset="2"/>
              <a:buChar char=""/>
            </a:pPr>
            <a:r>
              <a:rPr lang="cs-CZ" sz="1800" dirty="0"/>
              <a:t>Kontrola shody částek finančního plánu a </a:t>
            </a:r>
            <a:r>
              <a:rPr lang="cs-CZ" sz="1800" dirty="0" smtClean="0"/>
              <a:t>rozpočtu.</a:t>
            </a:r>
            <a:endParaRPr lang="cs-CZ" sz="1800" dirty="0"/>
          </a:p>
          <a:p>
            <a:pPr algn="just">
              <a:lnSpc>
                <a:spcPct val="100000"/>
              </a:lnSpc>
              <a:spcBef>
                <a:spcPts val="0"/>
              </a:spcBef>
              <a:buFont typeface="Wingdings" panose="05000000000000000000" pitchFamily="2" charset="2"/>
              <a:buChar char=""/>
            </a:pPr>
            <a:endParaRPr lang="cs-CZ" sz="18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211960" y="4869160"/>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86559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VEŘEJNÉ ZAKÁZKY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37</a:t>
            </a:fld>
            <a:endParaRPr lang="cs-CZ" dirty="0"/>
          </a:p>
        </p:txBody>
      </p:sp>
      <p:pic>
        <p:nvPicPr>
          <p:cNvPr id="1029" name="Picture 5" descr="C:\Users\michaela.sedlackova\Desktop\Printscreeny_IS KP14+\veřejné zakázky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196752"/>
            <a:ext cx="8624829" cy="2522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Printscreeny_IS KP14+\Veřejné zakázk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231" y="3212976"/>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a.sedlackova\Desktop\Printscreeny_IS KP14+\veřejné zakázk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662458"/>
            <a:ext cx="2531237"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3"/>
          </p:nvPr>
        </p:nvSpPr>
        <p:spPr>
          <a:xfrm>
            <a:off x="395536" y="3789040"/>
            <a:ext cx="5184576" cy="2880320"/>
          </a:xfrm>
        </p:spPr>
        <p:txBody>
          <a:bodyPr/>
          <a:lstStyle/>
          <a:p>
            <a:pPr>
              <a:lnSpc>
                <a:spcPct val="100000"/>
              </a:lnSpc>
              <a:spcBef>
                <a:spcPts val="0"/>
              </a:spcBef>
              <a:buFont typeface="Wingdings" panose="05000000000000000000" pitchFamily="2" charset="2"/>
              <a:buChar char=""/>
            </a:pPr>
            <a:r>
              <a:rPr lang="cs-CZ" sz="1600" dirty="0" smtClean="0"/>
              <a:t>Záložka Projekt </a:t>
            </a:r>
            <a:br>
              <a:rPr lang="cs-CZ" sz="1600" dirty="0" smtClean="0"/>
            </a:br>
            <a:r>
              <a:rPr lang="cs-CZ" sz="1600" dirty="0" smtClean="0"/>
              <a:t>(</a:t>
            </a:r>
            <a:r>
              <a:rPr lang="cs-CZ" sz="1600" dirty="0"/>
              <a:t>sekce Identifikace projektu</a:t>
            </a:r>
            <a:r>
              <a:rPr lang="cs-CZ" sz="1600" dirty="0" smtClean="0"/>
              <a:t>)</a:t>
            </a:r>
          </a:p>
          <a:p>
            <a:pPr algn="just">
              <a:lnSpc>
                <a:spcPct val="100000"/>
              </a:lnSpc>
              <a:spcBef>
                <a:spcPts val="0"/>
              </a:spcBef>
              <a:buFont typeface="Wingdings" panose="05000000000000000000" pitchFamily="2" charset="2"/>
              <a:buChar char=""/>
            </a:pPr>
            <a:r>
              <a:rPr lang="cs-CZ" sz="1600" dirty="0" smtClean="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r>
              <a:rPr lang="cs-CZ" sz="1600" b="1" dirty="0" smtClean="0"/>
              <a:t/>
            </a:r>
            <a:br>
              <a:rPr lang="cs-CZ" sz="1600" b="1" dirty="0" smtClean="0"/>
            </a:br>
            <a:r>
              <a:rPr lang="cs-CZ" sz="1600" b="1" dirty="0" smtClean="0"/>
              <a:t>s </a:t>
            </a:r>
            <a:r>
              <a:rPr lang="cs-CZ" sz="1600" b="1" dirty="0"/>
              <a:t>předpokládanou hodnotou dosahující či vyšší než 400.000 Kč bez DPH nebo s přepokládanou hodnotou dosahující či vyšší než 500.000 Kč </a:t>
            </a:r>
            <a:r>
              <a:rPr lang="cs-CZ" sz="1600" b="1" dirty="0" smtClean="0"/>
              <a:t/>
            </a:r>
            <a:br>
              <a:rPr lang="cs-CZ" sz="1600" b="1" dirty="0" smtClean="0"/>
            </a:br>
            <a:r>
              <a:rPr lang="cs-CZ" sz="1600" b="1" dirty="0" smtClean="0"/>
              <a:t>bez </a:t>
            </a:r>
            <a:r>
              <a:rPr lang="cs-CZ" sz="1600" b="1" dirty="0"/>
              <a:t>DPH </a:t>
            </a:r>
            <a:r>
              <a:rPr lang="cs-CZ" sz="1400" dirty="0"/>
              <a:t>v případě, že zadavatel nepatří mezi veřejné </a:t>
            </a:r>
            <a:r>
              <a:rPr lang="cs-CZ" sz="1400" dirty="0" smtClean="0"/>
              <a:t/>
            </a:r>
            <a:br>
              <a:rPr lang="cs-CZ" sz="1400" dirty="0" smtClean="0"/>
            </a:br>
            <a:r>
              <a:rPr lang="cs-CZ" sz="1400" dirty="0" smtClean="0"/>
              <a:t>či </a:t>
            </a:r>
            <a:r>
              <a:rPr lang="cs-CZ" sz="1400" dirty="0"/>
              <a:t>sektorové zadavatele podle § 2 odst. 2 a 6 zákona </a:t>
            </a:r>
            <a:r>
              <a:rPr lang="cs-CZ" sz="1400" dirty="0" smtClean="0"/>
              <a:t/>
            </a:r>
            <a:br>
              <a:rPr lang="cs-CZ" sz="1400" dirty="0" smtClean="0"/>
            </a:br>
            <a:r>
              <a:rPr lang="cs-CZ" sz="1400" dirty="0" smtClean="0"/>
              <a:t>č</a:t>
            </a:r>
            <a:r>
              <a:rPr lang="cs-CZ" sz="1400" dirty="0"/>
              <a:t>. 137/2006 Sb.,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dirty="0"/>
          </a:p>
        </p:txBody>
      </p:sp>
    </p:spTree>
    <p:extLst>
      <p:ext uri="{BB962C8B-B14F-4D97-AF65-F5344CB8AC3E}">
        <p14:creationId xmlns:p14="http://schemas.microsoft.com/office/powerpoint/2010/main" val="1722158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38</a:t>
            </a:fld>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157727695"/>
              </p:ext>
            </p:extLst>
          </p:nvPr>
        </p:nvGraphicFramePr>
        <p:xfrm>
          <a:off x="633605" y="1294240"/>
          <a:ext cx="7881917" cy="4953744"/>
        </p:xfrm>
        <a:graphic>
          <a:graphicData uri="http://schemas.openxmlformats.org/drawingml/2006/table">
            <a:tbl>
              <a:tblPr firstRow="1" bandRow="1">
                <a:tableStyleId>{5C22544A-7EE6-4342-B048-85BDC9FD1C3A}</a:tableStyleId>
              </a:tblPr>
              <a:tblGrid>
                <a:gridCol w="2688167"/>
                <a:gridCol w="2688167"/>
                <a:gridCol w="2505583"/>
              </a:tblGrid>
              <a:tr h="606734">
                <a:tc>
                  <a:txBody>
                    <a:bodyPr/>
                    <a:lstStyle/>
                    <a:p>
                      <a:r>
                        <a:rPr lang="cs-CZ" dirty="0" smtClean="0"/>
                        <a:t>Méně než 400/500</a:t>
                      </a:r>
                      <a:r>
                        <a:rPr lang="cs-CZ" baseline="0" dirty="0" smtClean="0"/>
                        <a:t> tis. Kč bez DPH</a:t>
                      </a:r>
                      <a:endParaRPr lang="cs-CZ" dirty="0"/>
                    </a:p>
                  </a:txBody>
                  <a:tcPr/>
                </a:tc>
                <a:tc>
                  <a:txBody>
                    <a:bodyPr/>
                    <a:lstStyle/>
                    <a:p>
                      <a:r>
                        <a:rPr lang="cs-CZ" dirty="0" smtClean="0"/>
                        <a:t>Od 400/500 tis. Kč do 2mil./6mil. Kč bez DPH</a:t>
                      </a:r>
                      <a:endParaRPr lang="cs-CZ" dirty="0"/>
                    </a:p>
                  </a:txBody>
                  <a:tcPr/>
                </a:tc>
                <a:tc>
                  <a:txBody>
                    <a:bodyPr/>
                    <a:lstStyle/>
                    <a:p>
                      <a:r>
                        <a:rPr lang="cs-CZ" dirty="0" smtClean="0"/>
                        <a:t>Od 2 mil./6mil. Kč bez DPH</a:t>
                      </a:r>
                      <a:endParaRPr lang="cs-CZ" dirty="0"/>
                    </a:p>
                  </a:txBody>
                  <a:tcPr/>
                </a:tc>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Výběr</a:t>
                      </a:r>
                      <a:r>
                        <a:rPr lang="cs-CZ" b="1" baseline="0" dirty="0" smtClean="0"/>
                        <a:t> dodavatele je vázán na VŘ</a:t>
                      </a:r>
                    </a:p>
                  </a:txBody>
                  <a:tcPr/>
                </a:tc>
              </a:tr>
              <a:tr h="3207023">
                <a:tc>
                  <a:txBody>
                    <a:bodyPr/>
                    <a:lstStyle/>
                    <a:p>
                      <a:pPr marL="285750" indent="-285750" algn="l">
                        <a:buFont typeface="Arial" panose="020B0604020202020204" pitchFamily="34" charset="0"/>
                        <a:buChar char="•"/>
                      </a:pPr>
                      <a:r>
                        <a:rPr lang="cs-CZ" sz="1800" b="0" dirty="0" smtClean="0"/>
                        <a:t>Rozhodnutí </a:t>
                      </a:r>
                      <a:br>
                        <a:rPr lang="cs-CZ" sz="1800" b="0" dirty="0" smtClean="0"/>
                      </a:br>
                      <a:r>
                        <a:rPr lang="cs-CZ" sz="1800" b="0" dirty="0" smtClean="0"/>
                        <a:t>o dodavateli vychází z dříve získaných</a:t>
                      </a:r>
                      <a:r>
                        <a:rPr lang="cs-CZ" sz="1800" b="0" baseline="0" dirty="0" smtClean="0"/>
                        <a:t> informací na trhu (resp. cenách) nebo průzkumu trhu</a:t>
                      </a:r>
                    </a:p>
                    <a:p>
                      <a:pPr marL="285750" indent="-285750" algn="l">
                        <a:buFont typeface="Arial" panose="020B0604020202020204" pitchFamily="34" charset="0"/>
                        <a:buChar char="•"/>
                      </a:pPr>
                      <a:r>
                        <a:rPr lang="cs-CZ" sz="1800" b="0" baseline="0" dirty="0" smtClean="0"/>
                        <a:t>Doložení účetního dokladu – zřejmý předmět zakázky, množství plnění </a:t>
                      </a:r>
                      <a:br>
                        <a:rPr lang="cs-CZ" sz="1800" b="0" baseline="0" dirty="0" smtClean="0"/>
                      </a:br>
                      <a:r>
                        <a:rPr lang="cs-CZ" sz="1800" b="0" baseline="0" dirty="0" smtClean="0"/>
                        <a:t>a cena</a:t>
                      </a:r>
                      <a:endParaRPr lang="cs-CZ" sz="1800" b="0" dirty="0" smtClean="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smtClean="0"/>
                        <a:t>Povinnost zveřejnit výzvu na esfcr.cz </a:t>
                      </a:r>
                    </a:p>
                    <a:p>
                      <a:pPr marL="285750" indent="-285750" algn="l">
                        <a:buFont typeface="Arial" panose="020B0604020202020204" pitchFamily="34" charset="0"/>
                        <a:buChar char="•"/>
                      </a:pPr>
                      <a:r>
                        <a:rPr lang="cs-CZ" sz="1800" b="0" dirty="0" smtClean="0"/>
                        <a:t>Zápis o hodnocení nabídek</a:t>
                      </a:r>
                    </a:p>
                    <a:p>
                      <a:pPr marL="285750" indent="-285750" algn="l">
                        <a:buFont typeface="Arial" panose="020B0604020202020204" pitchFamily="34" charset="0"/>
                        <a:buChar char="•"/>
                      </a:pPr>
                      <a:r>
                        <a:rPr lang="cs-CZ" sz="1800" b="0" dirty="0" smtClean="0"/>
                        <a:t>Písemná smlouva </a:t>
                      </a:r>
                      <a:br>
                        <a:rPr lang="cs-CZ" sz="1800" b="0" dirty="0" smtClean="0"/>
                      </a:br>
                      <a:r>
                        <a:rPr lang="cs-CZ" sz="1800" b="0" dirty="0" smtClean="0"/>
                        <a:t>s dodavatelem (alespoň ve formě písemné potvrzené objednávky</a:t>
                      </a:r>
                      <a:r>
                        <a:rPr lang="cs-CZ" sz="1800" b="0" baseline="0" dirty="0" smtClean="0"/>
                        <a:t> dodavatelem)</a:t>
                      </a:r>
                      <a:endParaRPr lang="cs-CZ" sz="1800" b="0" dirty="0"/>
                    </a:p>
                  </a:txBody>
                  <a:tcPr/>
                </a:tc>
                <a:tc>
                  <a:txBody>
                    <a:bodyPr/>
                    <a:lstStyle/>
                    <a:p>
                      <a:pPr marL="0" indent="0" algn="l">
                        <a:buFont typeface="Arial" panose="020B0604020202020204" pitchFamily="34" charset="0"/>
                        <a:buNone/>
                      </a:pPr>
                      <a:r>
                        <a:rPr lang="cs-CZ" sz="1800" b="1" baseline="0" dirty="0" smtClean="0"/>
                        <a:t>Dle zákona č.137/2006 Sb., </a:t>
                      </a:r>
                      <a:br>
                        <a:rPr lang="cs-CZ" sz="1800" b="1" baseline="0" dirty="0" smtClean="0"/>
                      </a:br>
                      <a:r>
                        <a:rPr lang="cs-CZ" sz="1800" b="1" baseline="0" dirty="0" smtClean="0"/>
                        <a:t>o veřejných zakázkách</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Písemná smlouva </a:t>
                      </a:r>
                      <a:br>
                        <a:rPr lang="cs-CZ" sz="1800" b="0" kern="1200" dirty="0" smtClean="0">
                          <a:solidFill>
                            <a:schemeClr val="dk1"/>
                          </a:solidFill>
                          <a:latin typeface="+mn-lt"/>
                          <a:ea typeface="+mn-ea"/>
                          <a:cs typeface="+mn-cs"/>
                        </a:rPr>
                      </a:br>
                      <a:r>
                        <a:rPr lang="cs-CZ" sz="1800" b="0" kern="1200" dirty="0" smtClean="0">
                          <a:solidFill>
                            <a:schemeClr val="dk1"/>
                          </a:solidFill>
                          <a:latin typeface="+mn-lt"/>
                          <a:ea typeface="+mn-ea"/>
                          <a:cs typeface="+mn-cs"/>
                        </a:rPr>
                        <a:t>s dodavatelem (nepostačuje objednávka)</a:t>
                      </a:r>
                    </a:p>
                  </a:txBody>
                  <a:tcPr/>
                </a:tc>
              </a:tr>
            </a:tbl>
          </a:graphicData>
        </a:graphic>
      </p:graphicFrame>
      <p:sp>
        <p:nvSpPr>
          <p:cNvPr id="3" name="TextovéPole 2"/>
          <p:cNvSpPr txBox="1"/>
          <p:nvPr/>
        </p:nvSpPr>
        <p:spPr>
          <a:xfrm>
            <a:off x="434104" y="6247984"/>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smtClean="0"/>
              <a:t>ÚČELOVÉ DĚLENÍ PŘEDMĚTU VZ JE NEPŘÍPUSTNÉ !!!</a:t>
            </a:r>
            <a:endParaRPr lang="cs-CZ" b="1" dirty="0"/>
          </a:p>
        </p:txBody>
      </p:sp>
    </p:spTree>
    <p:extLst>
      <p:ext uri="{BB962C8B-B14F-4D97-AF65-F5344CB8AC3E}">
        <p14:creationId xmlns:p14="http://schemas.microsoft.com/office/powerpoint/2010/main" val="3114104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čestné prohlášení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39</a:t>
            </a:fld>
            <a:endParaRPr lang="cs-CZ" dirty="0"/>
          </a:p>
        </p:txBody>
      </p:sp>
      <p:sp>
        <p:nvSpPr>
          <p:cNvPr id="5" name="Zástupný symbol pro obsah 4"/>
          <p:cNvSpPr>
            <a:spLocks noGrp="1"/>
          </p:cNvSpPr>
          <p:nvPr>
            <p:ph idx="13"/>
          </p:nvPr>
        </p:nvSpPr>
        <p:spPr>
          <a:xfrm>
            <a:off x="539552" y="5661248"/>
            <a:ext cx="8064896" cy="1008112"/>
          </a:xfrm>
        </p:spPr>
        <p:txBody>
          <a:bodyPr/>
          <a:lstStyle/>
          <a:p>
            <a:pPr algn="just">
              <a:lnSpc>
                <a:spcPct val="100000"/>
              </a:lnSpc>
              <a:spcBef>
                <a:spcPts val="0"/>
              </a:spcBef>
              <a:buFont typeface="Wingdings" panose="05000000000000000000" pitchFamily="2" charset="2"/>
              <a:buChar char=""/>
            </a:pPr>
            <a:r>
              <a:rPr lang="cs-CZ" sz="1600" dirty="0"/>
              <a:t>Z</a:t>
            </a:r>
            <a:r>
              <a:rPr lang="cs-CZ" sz="1600" dirty="0" smtClean="0"/>
              <a:t>aškrtnout </a:t>
            </a:r>
            <a:r>
              <a:rPr lang="cs-CZ" sz="1600" dirty="0" err="1" smtClean="0"/>
              <a:t>check</a:t>
            </a:r>
            <a:r>
              <a:rPr lang="cs-CZ" sz="1600" dirty="0" err="1"/>
              <a:t>b</a:t>
            </a:r>
            <a:r>
              <a:rPr lang="cs-CZ" sz="1600" dirty="0" err="1" smtClean="0"/>
              <a:t>ox</a:t>
            </a:r>
            <a:r>
              <a:rPr lang="cs-CZ" sz="1600" dirty="0" smtClean="0"/>
              <a:t> u požadovaných </a:t>
            </a:r>
            <a:r>
              <a:rPr lang="cs-CZ" sz="1600" dirty="0"/>
              <a:t>čestných </a:t>
            </a:r>
            <a:r>
              <a:rPr lang="cs-CZ" sz="1600" dirty="0" smtClean="0"/>
              <a:t>prohlášení a každý řádek uložit.</a:t>
            </a:r>
          </a:p>
          <a:p>
            <a:pPr algn="just">
              <a:lnSpc>
                <a:spcPct val="100000"/>
              </a:lnSpc>
              <a:spcBef>
                <a:spcPts val="0"/>
              </a:spcBef>
              <a:buFont typeface="Wingdings" panose="05000000000000000000" pitchFamily="2" charset="2"/>
              <a:buChar char=""/>
            </a:pPr>
            <a:r>
              <a:rPr lang="cs-CZ" sz="1600" dirty="0"/>
              <a:t>Editace se omezuje na vyznačení souhlasu s textem prohlášení, textové pole </a:t>
            </a:r>
            <a:r>
              <a:rPr lang="cs-CZ" sz="1600" dirty="0" smtClean="0"/>
              <a:t/>
            </a:r>
            <a:br>
              <a:rPr lang="cs-CZ" sz="1600" dirty="0" smtClean="0"/>
            </a:br>
            <a:r>
              <a:rPr lang="cs-CZ" sz="1600" dirty="0" smtClean="0"/>
              <a:t>s </a:t>
            </a:r>
            <a:r>
              <a:rPr lang="cs-CZ" sz="1600" dirty="0"/>
              <a:t>obsahem prohlášení nelze editovat.</a:t>
            </a:r>
          </a:p>
          <a:p>
            <a:pPr algn="just">
              <a:lnSpc>
                <a:spcPct val="100000"/>
              </a:lnSpc>
              <a:spcBef>
                <a:spcPts val="0"/>
              </a:spcBef>
              <a:spcAft>
                <a:spcPts val="0"/>
              </a:spcAft>
              <a:buFont typeface="Wingdings" panose="05000000000000000000" pitchFamily="2" charset="2"/>
              <a:buChar char=""/>
            </a:pPr>
            <a:endParaRPr lang="cs-CZ" sz="2000" dirty="0" smtClean="0"/>
          </a:p>
          <a:p>
            <a:pPr algn="just">
              <a:lnSpc>
                <a:spcPct val="100000"/>
              </a:lnSpc>
              <a:spcBef>
                <a:spcPts val="0"/>
              </a:spcBef>
              <a:spcAft>
                <a:spcPts val="0"/>
              </a:spcAft>
              <a:buFont typeface="Wingdings" panose="05000000000000000000" pitchFamily="2" charset="2"/>
              <a:buChar char=""/>
            </a:pPr>
            <a:endParaRPr lang="cs-CZ" sz="2000" dirty="0"/>
          </a:p>
        </p:txBody>
      </p:sp>
      <p:pic>
        <p:nvPicPr>
          <p:cNvPr id="2050" name="Picture 2" descr="C:\Users\michaela.sedlackova\Desktop\Č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96752"/>
            <a:ext cx="7210302" cy="430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570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064000" cy="5184576"/>
          </a:xfrm>
        </p:spPr>
        <p:txBody>
          <a:bodyPr/>
          <a:lstStyle/>
          <a:p>
            <a:pPr marL="0" indent="0">
              <a:buNone/>
            </a:pPr>
            <a:r>
              <a:rPr lang="cs-CZ" sz="1800" b="1" u="sng" cap="all" dirty="0"/>
              <a:t>1. Co chceme a můžeme změnit? </a:t>
            </a:r>
          </a:p>
          <a:p>
            <a:pPr lvl="1">
              <a:lnSpc>
                <a:spcPct val="100000"/>
              </a:lnSpc>
              <a:spcBef>
                <a:spcPts val="0"/>
              </a:spcBef>
            </a:pPr>
            <a:r>
              <a:rPr lang="cs-CZ" sz="1600" dirty="0" smtClean="0"/>
              <a:t>Součástí </a:t>
            </a:r>
            <a:r>
              <a:rPr lang="cs-CZ" sz="1600" dirty="0"/>
              <a:t>definice problému </a:t>
            </a:r>
            <a:r>
              <a:rPr lang="cs-CZ" sz="1600" dirty="0" smtClean="0"/>
              <a:t>je vždy </a:t>
            </a:r>
            <a:r>
              <a:rPr lang="cs-CZ" sz="1600" dirty="0"/>
              <a:t>také </a:t>
            </a:r>
            <a:r>
              <a:rPr lang="cs-CZ" sz="1600" b="1" dirty="0"/>
              <a:t>specifikace cílové skupiny projektu</a:t>
            </a:r>
            <a:r>
              <a:rPr lang="cs-CZ" sz="1600" dirty="0"/>
              <a:t>, </a:t>
            </a:r>
            <a:r>
              <a:rPr lang="cs-CZ" sz="1600" dirty="0" smtClean="0"/>
              <a:t/>
            </a:r>
            <a:br>
              <a:rPr lang="cs-CZ" sz="1600" dirty="0" smtClean="0"/>
            </a:br>
            <a:r>
              <a:rPr lang="cs-CZ" sz="1600" dirty="0" smtClean="0"/>
              <a:t>tj</a:t>
            </a:r>
            <a:r>
              <a:rPr lang="cs-CZ" sz="1600" dirty="0"/>
              <a:t>. osob, kterých se problém týká.</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smtClean="0"/>
              <a:t>vymezení </a:t>
            </a:r>
            <a:r>
              <a:rPr lang="cs-CZ" sz="1600" dirty="0"/>
              <a:t>a charakteristika CS: vymezená věkem, pohlavím, etnicitou, územím, kulturou, socioekonomickým postavením, jinak definovanou skupinovou příslušností, jako je např. dlouhodobá </a:t>
            </a:r>
            <a:r>
              <a:rPr lang="cs-CZ" sz="1600" dirty="0" smtClean="0"/>
              <a:t>nezaměstnanost,</a:t>
            </a:r>
            <a:endParaRPr lang="cs-CZ" sz="1600" dirty="0"/>
          </a:p>
          <a:p>
            <a:pPr algn="just" hangingPunct="0">
              <a:lnSpc>
                <a:spcPct val="100000"/>
              </a:lnSpc>
              <a:spcBef>
                <a:spcPts val="0"/>
              </a:spcBef>
              <a:spcAft>
                <a:spcPts val="0"/>
              </a:spcAft>
            </a:pPr>
            <a:r>
              <a:rPr lang="cs-CZ" sz="1600" dirty="0"/>
              <a:t>čím ostřeji vymezená, tím lépe (bezbřehost napovídá, že nevíte pořádně, co chcete, a tak chcete dělat všechno pro všechny</a:t>
            </a:r>
            <a:r>
              <a:rPr lang="cs-CZ" sz="1600" dirty="0" smtClean="0"/>
              <a:t>),</a:t>
            </a:r>
            <a:endParaRPr lang="cs-CZ" sz="1600" dirty="0"/>
          </a:p>
          <a:p>
            <a:pPr algn="just" hangingPunct="0">
              <a:lnSpc>
                <a:spcPct val="100000"/>
              </a:lnSpc>
              <a:spcBef>
                <a:spcPts val="0"/>
              </a:spcBef>
              <a:spcAft>
                <a:spcPts val="0"/>
              </a:spcAft>
            </a:pPr>
            <a:r>
              <a:rPr lang="cs-CZ" sz="1600" dirty="0"/>
              <a:t>projekt může mít více CS, pak ale u každé je třeba zvlášť popsat </a:t>
            </a:r>
            <a:r>
              <a:rPr lang="cs-CZ" sz="1600" dirty="0" smtClean="0"/>
              <a:t>potřeby,</a:t>
            </a:r>
            <a:endParaRPr lang="cs-CZ" sz="1600" dirty="0"/>
          </a:p>
          <a:p>
            <a:pPr algn="just" hangingPunct="0">
              <a:lnSpc>
                <a:spcPct val="100000"/>
              </a:lnSpc>
              <a:spcBef>
                <a:spcPts val="0"/>
              </a:spcBef>
              <a:spcAft>
                <a:spcPts val="0"/>
              </a:spcAft>
            </a:pPr>
            <a:r>
              <a:rPr lang="cs-CZ" sz="1600" dirty="0"/>
              <a:t>charakteristika selektivní: znaky, trendy, problémy, jež chcete řešit v </a:t>
            </a:r>
            <a:r>
              <a:rPr lang="cs-CZ" sz="1600" dirty="0" smtClean="0"/>
              <a:t>projektu vazba </a:t>
            </a:r>
            <a:r>
              <a:rPr lang="cs-CZ" sz="1600" dirty="0"/>
              <a:t>na potřeby </a:t>
            </a:r>
            <a:r>
              <a:rPr lang="cs-CZ" sz="1600" dirty="0" smtClean="0"/>
              <a:t>CS,</a:t>
            </a:r>
            <a:endParaRPr lang="cs-CZ" sz="1600" dirty="0"/>
          </a:p>
          <a:p>
            <a:pPr algn="just" hangingPunct="0">
              <a:lnSpc>
                <a:spcPct val="100000"/>
              </a:lnSpc>
              <a:spcBef>
                <a:spcPts val="0"/>
              </a:spcBef>
              <a:spcAft>
                <a:spcPts val="0"/>
              </a:spcAft>
            </a:pPr>
            <a:r>
              <a:rPr lang="cs-CZ" sz="1600" dirty="0"/>
              <a:t>projekt musí prokazatelně korespondovat s potřebami CS, na kterou je zaměřen = ideálně vyjmenujte potřeby CS a ke každé přiřaďte aktivitu projektu, kterou chcete danou potřebu </a:t>
            </a:r>
            <a:r>
              <a:rPr lang="cs-CZ" sz="1600" dirty="0" smtClean="0"/>
              <a:t>naplnit,</a:t>
            </a:r>
            <a:endParaRPr lang="cs-CZ" sz="1600" dirty="0"/>
          </a:p>
          <a:p>
            <a:pPr algn="just" hangingPunct="0">
              <a:lnSpc>
                <a:spcPct val="100000"/>
              </a:lnSpc>
              <a:spcBef>
                <a:spcPts val="0"/>
              </a:spcBef>
              <a:spcAft>
                <a:spcPts val="0"/>
              </a:spcAft>
            </a:pPr>
            <a:r>
              <a:rPr lang="cs-CZ" sz="1600" dirty="0"/>
              <a:t>jmenujte jen ty potřeby CS, které projektem hodláte naplňovat (ostatní potřeby můžete také zmínit, ale s vysvětlením, proč je projekt neřeší, případně že je řešíte </a:t>
            </a:r>
            <a:r>
              <a:rPr lang="cs-CZ" sz="1600" dirty="0" smtClean="0"/>
              <a:t/>
            </a:r>
            <a:br>
              <a:rPr lang="cs-CZ" sz="1600" dirty="0" smtClean="0"/>
            </a:br>
            <a:r>
              <a:rPr lang="cs-CZ" sz="1600" dirty="0" smtClean="0"/>
              <a:t>v </a:t>
            </a:r>
            <a:r>
              <a:rPr lang="cs-CZ" sz="1600" dirty="0"/>
              <a:t>projektu jiném</a:t>
            </a:r>
            <a:r>
              <a:rPr lang="cs-CZ" sz="1600" dirty="0" smtClean="0"/>
              <a:t>).</a:t>
            </a:r>
            <a:endParaRPr lang="cs-CZ" sz="1600" dirty="0"/>
          </a:p>
          <a:p>
            <a:pPr marL="0" lvl="1" indent="0">
              <a:lnSpc>
                <a:spcPts val="2880"/>
              </a:lnSpc>
              <a:spcBef>
                <a:spcPts val="600"/>
              </a:spcBef>
              <a:spcAft>
                <a:spcPts val="600"/>
              </a:spcAft>
              <a:buSzPct val="100000"/>
              <a:buNone/>
            </a:pPr>
            <a:r>
              <a:rPr lang="cs-CZ" sz="1600" dirty="0" smtClean="0"/>
              <a: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a:t>
            </a:fld>
            <a:endParaRPr lang="cs-CZ" dirty="0"/>
          </a:p>
        </p:txBody>
      </p:sp>
    </p:spTree>
    <p:extLst>
      <p:ext uri="{BB962C8B-B14F-4D97-AF65-F5344CB8AC3E}">
        <p14:creationId xmlns:p14="http://schemas.microsoft.com/office/powerpoint/2010/main" val="4240399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dokumenty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40</a:t>
            </a:fld>
            <a:endParaRPr lang="cs-CZ" dirty="0"/>
          </a:p>
        </p:txBody>
      </p:sp>
      <p:sp>
        <p:nvSpPr>
          <p:cNvPr id="5" name="Zástupný symbol pro obsah 4"/>
          <p:cNvSpPr>
            <a:spLocks noGrp="1"/>
          </p:cNvSpPr>
          <p:nvPr>
            <p:ph idx="13"/>
          </p:nvPr>
        </p:nvSpPr>
        <p:spPr>
          <a:xfrm>
            <a:off x="395536" y="5661248"/>
            <a:ext cx="8352928" cy="1008112"/>
          </a:xfrm>
        </p:spPr>
        <p:txBody>
          <a:bodyPr/>
          <a:lstStyle/>
          <a:p>
            <a:pPr algn="just">
              <a:lnSpc>
                <a:spcPct val="100000"/>
              </a:lnSpc>
              <a:spcBef>
                <a:spcPts val="0"/>
              </a:spcBef>
              <a:spcAft>
                <a:spcPts val="0"/>
              </a:spcAft>
              <a:buFont typeface="Wingdings" panose="05000000000000000000" pitchFamily="2" charset="2"/>
              <a:buChar char=""/>
            </a:pPr>
            <a:r>
              <a:rPr lang="cs-CZ" sz="1600" dirty="0"/>
              <a:t>Požadované dokumenty jsou uvedeny v textu </a:t>
            </a:r>
            <a:r>
              <a:rPr lang="cs-CZ" sz="1600" dirty="0" smtClean="0"/>
              <a:t>výzvy MAS/ŘO.</a:t>
            </a:r>
            <a:endParaRPr lang="cs-CZ" sz="1600" dirty="0"/>
          </a:p>
          <a:p>
            <a:pPr algn="just">
              <a:lnSpc>
                <a:spcPct val="100000"/>
              </a:lnSpc>
              <a:spcBef>
                <a:spcPts val="0"/>
              </a:spcBef>
              <a:spcAft>
                <a:spcPts val="0"/>
              </a:spcAft>
              <a:buFont typeface="Wingdings" panose="05000000000000000000" pitchFamily="2" charset="2"/>
              <a:buChar char=""/>
            </a:pPr>
            <a:r>
              <a:rPr lang="cs-CZ" sz="1600" dirty="0" smtClean="0"/>
              <a:t>Předdefinovaný </a:t>
            </a:r>
            <a:r>
              <a:rPr lang="cs-CZ" sz="1600" u="sng" dirty="0" smtClean="0"/>
              <a:t>vzor/formulář</a:t>
            </a:r>
            <a:r>
              <a:rPr lang="cs-CZ" sz="1600" dirty="0" smtClean="0"/>
              <a:t> přílohy stáhnete přes tlačítko Stáhnout soubor dokumentu.</a:t>
            </a:r>
          </a:p>
          <a:p>
            <a:pPr algn="just">
              <a:lnSpc>
                <a:spcPct val="100000"/>
              </a:lnSpc>
              <a:spcBef>
                <a:spcPts val="0"/>
              </a:spcBef>
              <a:spcAft>
                <a:spcPts val="0"/>
              </a:spcAft>
              <a:buFont typeface="Wingdings" panose="05000000000000000000" pitchFamily="2" charset="2"/>
              <a:buChar char=""/>
            </a:pPr>
            <a:r>
              <a:rPr lang="cs-CZ" sz="1600" dirty="0" smtClean="0"/>
              <a:t>Tlačítkem Připojit fyzický soubor připojíte a záznam uložte.</a:t>
            </a:r>
            <a:endParaRPr lang="cs-CZ" sz="1600"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2334"/>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6115636" y="3391107"/>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174973" y="488341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664318" y="5176442"/>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20766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Operace se žádostí</a:t>
            </a:r>
            <a:endParaRPr lang="cs-CZ" dirty="0"/>
          </a:p>
        </p:txBody>
      </p:sp>
      <p:sp>
        <p:nvSpPr>
          <p:cNvPr id="3" name="Zástupný symbol pro obsah 2"/>
          <p:cNvSpPr>
            <a:spLocks noGrp="1"/>
          </p:cNvSpPr>
          <p:nvPr>
            <p:ph idx="1"/>
          </p:nvPr>
        </p:nvSpPr>
        <p:spPr>
          <a:xfrm>
            <a:off x="540000" y="1484784"/>
            <a:ext cx="8064000" cy="2403216"/>
          </a:xfrm>
        </p:spPr>
        <p:txBody>
          <a:bodyPr/>
          <a:lstStyle/>
          <a:p>
            <a:r>
              <a:rPr lang="cs-CZ" dirty="0" smtClean="0"/>
              <a:t>Horní příkazový řádek obsahuje:</a:t>
            </a:r>
          </a:p>
          <a:p>
            <a:pPr lvl="1"/>
            <a:r>
              <a:rPr lang="cs-CZ" dirty="0" smtClean="0">
                <a:solidFill>
                  <a:schemeClr val="accent6"/>
                </a:solidFill>
              </a:rPr>
              <a:t>Přístup k projektu</a:t>
            </a:r>
          </a:p>
          <a:p>
            <a:pPr lvl="1"/>
            <a:r>
              <a:rPr lang="cs-CZ" dirty="0" smtClean="0"/>
              <a:t>Plné moci</a:t>
            </a:r>
          </a:p>
          <a:p>
            <a:pPr lvl="1"/>
            <a:r>
              <a:rPr lang="cs-CZ" dirty="0" smtClean="0"/>
              <a:t>Kopírovat</a:t>
            </a:r>
          </a:p>
          <a:p>
            <a:pPr lvl="1"/>
            <a:r>
              <a:rPr lang="cs-CZ" dirty="0" smtClean="0"/>
              <a:t>Vymazat žádost</a:t>
            </a:r>
          </a:p>
          <a:p>
            <a:pPr lvl="1"/>
            <a:r>
              <a:rPr lang="cs-CZ" dirty="0" smtClean="0">
                <a:solidFill>
                  <a:schemeClr val="accent6"/>
                </a:solidFill>
              </a:rPr>
              <a:t>Kontrola</a:t>
            </a:r>
          </a:p>
          <a:p>
            <a:pPr lvl="1"/>
            <a:r>
              <a:rPr lang="cs-CZ" dirty="0" smtClean="0">
                <a:solidFill>
                  <a:schemeClr val="accent6"/>
                </a:solidFill>
              </a:rPr>
              <a:t>Finalizace</a:t>
            </a:r>
          </a:p>
          <a:p>
            <a:pPr lvl="1"/>
            <a:r>
              <a:rPr lang="cs-CZ" dirty="0"/>
              <a:t>T</a:t>
            </a:r>
            <a:r>
              <a:rPr lang="cs-CZ" dirty="0" smtClean="0"/>
              <a:t>isk</a:t>
            </a:r>
          </a:p>
          <a:p>
            <a:pPr lvl="1"/>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41</a:t>
            </a:fld>
            <a:endParaRPr lang="cs-CZ" dirty="0"/>
          </a:p>
        </p:txBody>
      </p:sp>
      <p:pic>
        <p:nvPicPr>
          <p:cNvPr id="12290"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39552" y="4941168"/>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5170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95329" y="1268760"/>
            <a:ext cx="8064000" cy="4824056"/>
          </a:xfrm>
        </p:spPr>
        <p:txBody>
          <a:bodyPr/>
          <a:lstStyle/>
          <a:p>
            <a:pPr algn="just"/>
            <a:r>
              <a:rPr lang="cs-CZ" sz="1800" dirty="0" smtClean="0"/>
              <a:t>Uživatel, který žádost založil se automaticky stává </a:t>
            </a:r>
            <a:r>
              <a:rPr lang="cs-CZ" sz="1800" u="sng" dirty="0"/>
              <a:t>S</a:t>
            </a:r>
            <a:r>
              <a:rPr lang="cs-CZ" sz="1800" u="sng" dirty="0" smtClean="0"/>
              <a:t>právcem přístupů.</a:t>
            </a:r>
          </a:p>
          <a:p>
            <a:pPr marL="0" indent="0" algn="just">
              <a:buNone/>
            </a:pPr>
            <a:endParaRPr lang="cs-CZ" u="sng" dirty="0" smtClean="0"/>
          </a:p>
          <a:p>
            <a:pPr marL="0" indent="0" algn="just">
              <a:buNone/>
            </a:pPr>
            <a:endParaRPr lang="cs-CZ" u="sng" dirty="0"/>
          </a:p>
          <a:p>
            <a:pPr algn="just">
              <a:spcBef>
                <a:spcPts val="0"/>
              </a:spcBef>
              <a:spcAft>
                <a:spcPts val="0"/>
              </a:spcAft>
            </a:pPr>
            <a:endParaRPr lang="cs-CZ" dirty="0" smtClean="0"/>
          </a:p>
          <a:p>
            <a:pPr algn="just">
              <a:spcBef>
                <a:spcPts val="0"/>
              </a:spcBef>
              <a:spcAft>
                <a:spcPts val="0"/>
              </a:spcAft>
            </a:pPr>
            <a:r>
              <a:rPr lang="cs-CZ" sz="1800" dirty="0" smtClean="0"/>
              <a:t>Možno zpřístupnit žádost dalším uživatelům, včetně pracovníků technické podpory </a:t>
            </a:r>
            <a:r>
              <a:rPr lang="cs-CZ" sz="1800" dirty="0" smtClean="0">
                <a:hlinkClick r:id="rId3"/>
              </a:rPr>
              <a:t>iskp@mpsv.cz</a:t>
            </a:r>
            <a:r>
              <a:rPr lang="cs-CZ" sz="1800" dirty="0" smtClean="0"/>
              <a:t>. </a:t>
            </a:r>
          </a:p>
          <a:p>
            <a:pPr algn="just"/>
            <a:r>
              <a:rPr lang="cs-CZ" sz="1800" u="sng" dirty="0" smtClean="0"/>
              <a:t>Nastavit práva uživatelů:</a:t>
            </a:r>
          </a:p>
          <a:p>
            <a:pPr lvl="1" algn="just"/>
            <a:r>
              <a:rPr lang="cs-CZ" sz="1800" dirty="0" smtClean="0"/>
              <a:t>Čtenář</a:t>
            </a:r>
          </a:p>
          <a:p>
            <a:pPr lvl="1" algn="just"/>
            <a:r>
              <a:rPr lang="cs-CZ" sz="1800" dirty="0" smtClean="0"/>
              <a:t>Editor</a:t>
            </a:r>
          </a:p>
          <a:p>
            <a:pPr lvl="1" algn="just"/>
            <a:r>
              <a:rPr lang="cs-CZ" sz="1800" dirty="0" smtClean="0"/>
              <a:t>Signatář</a:t>
            </a:r>
          </a:p>
          <a:p>
            <a:pPr lvl="1" algn="just"/>
            <a:r>
              <a:rPr lang="cs-CZ" sz="1800" dirty="0" smtClean="0"/>
              <a:t>Správce přístupů</a:t>
            </a:r>
          </a:p>
          <a:p>
            <a:pPr lvl="1" algn="just"/>
            <a:r>
              <a:rPr lang="cs-CZ" sz="1800" dirty="0" smtClean="0"/>
              <a:t>Zástupce správce přístupů</a:t>
            </a:r>
          </a:p>
          <a:p>
            <a:pPr marL="414000" lvl="1" indent="0">
              <a:buNone/>
            </a:pPr>
            <a:endParaRPr lang="cs-CZ" dirty="0"/>
          </a:p>
          <a:p>
            <a:pPr marL="414000" lvl="1" indent="0">
              <a:buNone/>
            </a:pPr>
            <a:endParaRPr lang="cs-CZ" dirty="0" smtClean="0"/>
          </a:p>
          <a:p>
            <a:pPr lvl="1"/>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42</a:t>
            </a:fld>
            <a:endParaRPr lang="cs-CZ"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704682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40000" y="1484784"/>
            <a:ext cx="8064000" cy="1512168"/>
          </a:xfrm>
        </p:spPr>
        <p:txBody>
          <a:bodyPr/>
          <a:lstStyle/>
          <a:p>
            <a:pPr algn="just">
              <a:spcBef>
                <a:spcPts val="0"/>
              </a:spcBef>
              <a:spcAft>
                <a:spcPts val="0"/>
              </a:spcAft>
              <a:buFont typeface="Wingdings" panose="05000000000000000000" pitchFamily="2" charset="2"/>
              <a:buChar char=""/>
            </a:pPr>
            <a:r>
              <a:rPr lang="cs-CZ" sz="1800" dirty="0"/>
              <a:t>Přidělení přístupu novému uživateli pomocí tlačítka Nový </a:t>
            </a:r>
            <a:r>
              <a:rPr lang="cs-CZ" sz="1800" dirty="0" smtClean="0"/>
              <a:t>záznam.</a:t>
            </a:r>
            <a:endParaRPr lang="cs-CZ" sz="1800" dirty="0"/>
          </a:p>
          <a:p>
            <a:pPr algn="just">
              <a:spcBef>
                <a:spcPts val="0"/>
              </a:spcBef>
              <a:spcAft>
                <a:spcPts val="0"/>
              </a:spcAft>
              <a:buFont typeface="Wingdings" panose="05000000000000000000" pitchFamily="2" charset="2"/>
              <a:buChar char=""/>
            </a:pPr>
            <a:r>
              <a:rPr lang="cs-CZ" sz="1800" dirty="0"/>
              <a:t>Změna práv stávajících uživatelů – Změnit nastavení </a:t>
            </a:r>
            <a:r>
              <a:rPr lang="cs-CZ" sz="1800" dirty="0" smtClean="0"/>
              <a:t>přístupů.</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43</a:t>
            </a:fld>
            <a:endParaRPr lang="cs-CZ"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70" y="3429000"/>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6607474" y="5209950"/>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467544" y="3501008"/>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762558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40000" y="1340768"/>
            <a:ext cx="8064000" cy="1656184"/>
          </a:xfrm>
        </p:spPr>
        <p:txBody>
          <a:bodyPr/>
          <a:lstStyle/>
          <a:p>
            <a:pPr algn="just">
              <a:lnSpc>
                <a:spcPct val="100000"/>
              </a:lnSpc>
              <a:spcBef>
                <a:spcPts val="0"/>
              </a:spcBef>
              <a:spcAft>
                <a:spcPts val="0"/>
              </a:spcAft>
              <a:buFont typeface="Wingdings" panose="05000000000000000000" pitchFamily="2" charset="2"/>
              <a:buChar char=""/>
            </a:pPr>
            <a:r>
              <a:rPr lang="cs-CZ" sz="1800" dirty="0" smtClean="0"/>
              <a:t>Pokud má aplikace ISKP14+ umožnit signatáři podepsat žádost, musí mu být přidělena </a:t>
            </a:r>
            <a:r>
              <a:rPr lang="cs-CZ" sz="1800" b="1" dirty="0" smtClean="0"/>
              <a:t>Úloha</a:t>
            </a:r>
            <a:r>
              <a:rPr lang="cs-CZ" sz="1800" dirty="0" smtClean="0"/>
              <a:t> k podpisu. </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44</a:t>
            </a:fld>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91427" y="5013176"/>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2"/>
          <p:cNvSpPr>
            <a:spLocks noGrp="1"/>
          </p:cNvSpPr>
          <p:nvPr>
            <p:ph idx="1"/>
          </p:nvPr>
        </p:nvSpPr>
        <p:spPr>
          <a:xfrm>
            <a:off x="6839791" y="5129320"/>
            <a:ext cx="2304256" cy="1367898"/>
          </a:xfrm>
        </p:spPr>
        <p:txBody>
          <a:bodyPr/>
          <a:lstStyle/>
          <a:p>
            <a:pPr marL="0" indent="0">
              <a:spcBef>
                <a:spcPts val="0"/>
              </a:spcBef>
              <a:spcAft>
                <a:spcPts val="0"/>
              </a:spcAft>
              <a:buNone/>
            </a:pPr>
            <a:r>
              <a:rPr lang="cs-CZ" sz="1800" dirty="0" smtClean="0"/>
              <a:t>Úlohu lze přidat pomocí tlačítka </a:t>
            </a:r>
            <a:br>
              <a:rPr lang="cs-CZ" sz="1800" dirty="0" smtClean="0"/>
            </a:br>
            <a:r>
              <a:rPr lang="cs-CZ" sz="1800" dirty="0" smtClean="0"/>
              <a:t>Nový záznam. </a:t>
            </a:r>
            <a:endParaRPr lang="cs-CZ" sz="1800" dirty="0"/>
          </a:p>
        </p:txBody>
      </p:sp>
      <p:cxnSp>
        <p:nvCxnSpPr>
          <p:cNvPr id="16" name="Přímá spojnice se šipkou 15"/>
          <p:cNvCxnSpPr/>
          <p:nvPr/>
        </p:nvCxnSpPr>
        <p:spPr>
          <a:xfrm flipH="1" flipV="1">
            <a:off x="1499539" y="5263067"/>
            <a:ext cx="5160693" cy="14401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316874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Plné moci</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45</a:t>
            </a:fld>
            <a:endParaRPr lang="cs-CZ"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15772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884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Kontrola</a:t>
            </a:r>
            <a:endParaRPr lang="cs-CZ" dirty="0"/>
          </a:p>
        </p:txBody>
      </p:sp>
      <p:sp>
        <p:nvSpPr>
          <p:cNvPr id="3" name="Zástupný symbol pro obsah 2"/>
          <p:cNvSpPr>
            <a:spLocks noGrp="1"/>
          </p:cNvSpPr>
          <p:nvPr>
            <p:ph idx="1"/>
          </p:nvPr>
        </p:nvSpPr>
        <p:spPr>
          <a:xfrm>
            <a:off x="539552" y="1556792"/>
            <a:ext cx="8064000" cy="5184576"/>
          </a:xfrm>
        </p:spPr>
        <p:txBody>
          <a:bodyPr/>
          <a:lstStyle/>
          <a:p>
            <a:pPr algn="just">
              <a:lnSpc>
                <a:spcPct val="100000"/>
              </a:lnSpc>
            </a:pPr>
            <a:r>
              <a:rPr lang="cs-CZ" sz="1800" dirty="0" smtClean="0"/>
              <a:t>Provádíme zpravidla po vyplnění všech záložek (celé žádosti). </a:t>
            </a:r>
          </a:p>
          <a:p>
            <a:pPr algn="just">
              <a:lnSpc>
                <a:spcPct val="100000"/>
              </a:lnSpc>
            </a:pPr>
            <a:r>
              <a:rPr lang="cs-CZ" sz="1800" dirty="0" smtClean="0"/>
              <a:t>Můžeme využít i průběžně jako nápovědu jak správně dané pole vyplnit.</a:t>
            </a:r>
          </a:p>
          <a:p>
            <a:pPr algn="just">
              <a:lnSpc>
                <a:spcPct val="100000"/>
              </a:lnSpc>
            </a:pPr>
            <a:r>
              <a:rPr lang="cs-CZ" sz="1800" dirty="0" smtClean="0"/>
              <a:t>Všechny červené chybové hlášky nutno odstranit.</a:t>
            </a:r>
          </a:p>
          <a:p>
            <a:endParaRPr lang="cs-CZ" dirty="0" smtClean="0"/>
          </a:p>
          <a:p>
            <a:endParaRPr lang="cs-CZ" dirty="0"/>
          </a:p>
          <a:p>
            <a:endParaRPr lang="cs-CZ" dirty="0" smtClean="0"/>
          </a:p>
          <a:p>
            <a:endParaRPr lang="cs-CZ" dirty="0" smtClean="0"/>
          </a:p>
          <a:p>
            <a:r>
              <a:rPr lang="cs-CZ" sz="1800" dirty="0" smtClean="0"/>
              <a:t>Kontrola proběhla v pořádku = možnost finalizovat!</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46</a:t>
            </a:fld>
            <a:endParaRPr lang="cs-CZ"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01" y="2780928"/>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209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Finalizace</a:t>
            </a:r>
            <a:endParaRPr lang="cs-CZ" dirty="0"/>
          </a:p>
        </p:txBody>
      </p:sp>
      <p:sp>
        <p:nvSpPr>
          <p:cNvPr id="3" name="Zástupný symbol pro obsah 2"/>
          <p:cNvSpPr>
            <a:spLocks noGrp="1"/>
          </p:cNvSpPr>
          <p:nvPr>
            <p:ph idx="1"/>
          </p:nvPr>
        </p:nvSpPr>
        <p:spPr>
          <a:xfrm>
            <a:off x="540000" y="1628800"/>
            <a:ext cx="8064000" cy="4680520"/>
          </a:xfrm>
        </p:spPr>
        <p:txBody>
          <a:bodyPr/>
          <a:lstStyle/>
          <a:p>
            <a:r>
              <a:rPr lang="cs-CZ" sz="1800" dirty="0" smtClean="0"/>
              <a:t>Nutno v nastavení přístupů (záložka Přístup k žádosti) uvést/zatrhnout Signatáře.</a:t>
            </a:r>
          </a:p>
          <a:p>
            <a:r>
              <a:rPr lang="cs-CZ" sz="1800" dirty="0" smtClean="0"/>
              <a:t>I po finalizaci žádosti o podporu možno provést změny.</a:t>
            </a:r>
          </a:p>
          <a:p>
            <a:r>
              <a:rPr lang="cs-CZ" sz="1800" dirty="0" smtClean="0"/>
              <a:t>V PŘÍKAZOVÉM ŘÁDKU se objeví tlačítko STORNO FINALIZACE.</a:t>
            </a:r>
          </a:p>
          <a:p>
            <a:r>
              <a:rPr lang="cs-CZ" sz="1800" dirty="0" smtClean="0"/>
              <a:t>Poté opět nutno finalizovat.</a:t>
            </a:r>
          </a:p>
          <a:p>
            <a:r>
              <a:rPr lang="cs-CZ" sz="1800" dirty="0" smtClean="0"/>
              <a:t>POZOR!!!</a:t>
            </a:r>
          </a:p>
          <a:p>
            <a:pPr marL="414000" lvl="1" indent="0" algn="just">
              <a:buNone/>
            </a:pPr>
            <a:r>
              <a:rPr lang="cs-CZ" sz="1800" dirty="0" smtClean="0"/>
              <a:t>U </a:t>
            </a:r>
            <a:r>
              <a:rPr lang="cs-CZ" sz="1800" dirty="0" err="1" smtClean="0"/>
              <a:t>finalizované</a:t>
            </a:r>
            <a:r>
              <a:rPr lang="cs-CZ" sz="1800" dirty="0" smtClean="0"/>
              <a:t> žádosti nelze provádět změny v přístupech k projektu. Pokud je nutné změnu provést, musíte zmáčknout Storno finalizace </a:t>
            </a:r>
            <a:br>
              <a:rPr lang="cs-CZ" sz="1800" dirty="0" smtClean="0"/>
            </a:br>
            <a:r>
              <a:rPr lang="cs-CZ" sz="1800" dirty="0" smtClean="0"/>
              <a:t>na horní liště .</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47</a:t>
            </a:fld>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654999"/>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096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a:t>
            </a:r>
            <a:r>
              <a:rPr lang="cs-CZ" dirty="0" smtClean="0"/>
              <a:t>a podání žádosti</a:t>
            </a:r>
            <a:endParaRPr lang="cs-CZ" dirty="0"/>
          </a:p>
        </p:txBody>
      </p:sp>
      <p:sp>
        <p:nvSpPr>
          <p:cNvPr id="3" name="Zástupný symbol pro obsah 2"/>
          <p:cNvSpPr>
            <a:spLocks noGrp="1"/>
          </p:cNvSpPr>
          <p:nvPr>
            <p:ph idx="1"/>
          </p:nvPr>
        </p:nvSpPr>
        <p:spPr>
          <a:xfrm>
            <a:off x="539552" y="1556792"/>
            <a:ext cx="4536056" cy="2403216"/>
          </a:xfrm>
        </p:spPr>
        <p:txBody>
          <a:bodyPr/>
          <a:lstStyle/>
          <a:p>
            <a:r>
              <a:rPr lang="cs-CZ" sz="1600" b="1" u="sng" dirty="0" smtClean="0"/>
              <a:t>PODPIS ŽÁDOSTI</a:t>
            </a:r>
          </a:p>
          <a:p>
            <a:pPr lvl="1">
              <a:lnSpc>
                <a:spcPct val="100000"/>
              </a:lnSpc>
            </a:pPr>
            <a:r>
              <a:rPr lang="cs-CZ" sz="1600" dirty="0" smtClean="0"/>
              <a:t>Poslední záložka v levém menu.</a:t>
            </a:r>
          </a:p>
          <a:p>
            <a:pPr lvl="1">
              <a:lnSpc>
                <a:spcPct val="100000"/>
              </a:lnSpc>
            </a:pPr>
            <a:r>
              <a:rPr lang="cs-CZ" sz="1600" b="1" u="sng" dirty="0" smtClean="0"/>
              <a:t>Zaktivní se až po úspěšné finalizaci.</a:t>
            </a:r>
            <a:endParaRPr lang="cs-CZ" sz="1600" b="1" u="sng" dirty="0"/>
          </a:p>
          <a:p>
            <a:pPr lvl="1">
              <a:lnSpc>
                <a:spcPct val="100000"/>
              </a:lnSpc>
            </a:pPr>
            <a:r>
              <a:rPr lang="cs-CZ" sz="1600" dirty="0"/>
              <a:t>Podepisuje jeden či více </a:t>
            </a:r>
            <a:r>
              <a:rPr lang="cs-CZ" sz="1600" dirty="0" smtClean="0"/>
              <a:t>signatářů (dle volby na záložce Identifikace operace </a:t>
            </a:r>
            <a:r>
              <a:rPr lang="cs-CZ" sz="1600" dirty="0" smtClean="0">
                <a:sym typeface="Wingdings" pitchFamily="2" charset="2"/>
              </a:rPr>
              <a:t> pole Způsob jednání</a:t>
            </a:r>
            <a:r>
              <a:rPr lang="cs-CZ" sz="1600" dirty="0" smtClean="0"/>
              <a:t>).</a:t>
            </a:r>
          </a:p>
          <a:p>
            <a:pPr lvl="1">
              <a:lnSpc>
                <a:spcPct val="100000"/>
              </a:lnSpc>
            </a:pPr>
            <a:r>
              <a:rPr lang="cs-CZ" sz="1600" dirty="0" smtClean="0"/>
              <a:t>Nutný </a:t>
            </a:r>
            <a:r>
              <a:rPr lang="cs-CZ" sz="1600" dirty="0"/>
              <a:t>elektronický </a:t>
            </a:r>
            <a:r>
              <a:rPr lang="cs-CZ" sz="1600" dirty="0" smtClean="0"/>
              <a:t>podpis (osobní kvalifikovaný certifikát).</a:t>
            </a:r>
            <a:endParaRPr lang="cs-CZ" sz="1600" dirty="0"/>
          </a:p>
          <a:p>
            <a:endParaRPr lang="cs-CZ" sz="1600" dirty="0"/>
          </a:p>
        </p:txBody>
      </p:sp>
      <p:sp>
        <p:nvSpPr>
          <p:cNvPr id="4" name="Zástupný symbol pro obsah 3"/>
          <p:cNvSpPr>
            <a:spLocks noGrp="1"/>
          </p:cNvSpPr>
          <p:nvPr>
            <p:ph idx="10"/>
          </p:nvPr>
        </p:nvSpPr>
        <p:spPr>
          <a:xfrm>
            <a:off x="539552" y="4293096"/>
            <a:ext cx="5112568" cy="1970920"/>
          </a:xfrm>
        </p:spPr>
        <p:txBody>
          <a:bodyPr/>
          <a:lstStyle/>
          <a:p>
            <a:r>
              <a:rPr lang="cs-CZ" sz="1600" b="1" u="sng" dirty="0"/>
              <a:t>PODÁNÍ ŽÁDOSTI</a:t>
            </a:r>
          </a:p>
          <a:p>
            <a:pPr lvl="1" algn="just">
              <a:lnSpc>
                <a:spcPct val="100000"/>
              </a:lnSpc>
            </a:pPr>
            <a:r>
              <a:rPr lang="cs-CZ" sz="1600" dirty="0" smtClean="0"/>
              <a:t>Určeno na první záložce Identifikace operace (pole Typ podání) při vyplňování žádosti.</a:t>
            </a:r>
          </a:p>
          <a:p>
            <a:pPr lvl="1" algn="just">
              <a:lnSpc>
                <a:spcPct val="100000"/>
              </a:lnSpc>
            </a:pPr>
            <a:r>
              <a:rPr lang="cs-CZ" sz="1600" dirty="0" smtClean="0"/>
              <a:t>Automaticky (nastaveno defaultně) x Ručně. </a:t>
            </a:r>
          </a:p>
          <a:p>
            <a:pPr lvl="1" algn="just">
              <a:lnSpc>
                <a:spcPct val="100000"/>
              </a:lnSpc>
            </a:pPr>
            <a:r>
              <a:rPr lang="cs-CZ" sz="1600" dirty="0" smtClean="0"/>
              <a:t>Žádost podána současně s podpisem x Žádost ručně podána.</a:t>
            </a:r>
            <a:r>
              <a:rPr lang="cs-CZ" dirty="0" smtClean="0"/>
              <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48</a:t>
            </a:fld>
            <a:endParaRPr lang="cs-CZ" dirty="0"/>
          </a:p>
        </p:txBody>
      </p:sp>
      <p:pic>
        <p:nvPicPr>
          <p:cNvPr id="1027" name="Picture 3" descr="C:\Users\michaela.sedlackova\Desktop\Podpis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12776"/>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945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podpis žádosti </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49</a:t>
            </a:fld>
            <a:endParaRPr lang="cs-CZ" dirty="0"/>
          </a:p>
        </p:txBody>
      </p:sp>
      <p:sp>
        <p:nvSpPr>
          <p:cNvPr id="4" name="Zástupný symbol pro obsah 3"/>
          <p:cNvSpPr>
            <a:spLocks noGrp="1"/>
          </p:cNvSpPr>
          <p:nvPr>
            <p:ph idx="10"/>
          </p:nvPr>
        </p:nvSpPr>
        <p:spPr>
          <a:xfrm>
            <a:off x="683568" y="4437112"/>
            <a:ext cx="8064000" cy="936104"/>
          </a:xfrm>
        </p:spPr>
        <p:txBody>
          <a:bodyPr/>
          <a:lstStyle/>
          <a:p>
            <a:pPr algn="just"/>
            <a:r>
              <a:rPr lang="cs-CZ" sz="1800" dirty="0" smtClean="0"/>
              <a:t>Na záložce </a:t>
            </a:r>
            <a:r>
              <a:rPr lang="cs-CZ" sz="1800" dirty="0"/>
              <a:t>Podpis žádosti </a:t>
            </a:r>
            <a:r>
              <a:rPr lang="cs-CZ" sz="1800" dirty="0" smtClean="0"/>
              <a:t>klikněte na </a:t>
            </a:r>
            <a:r>
              <a:rPr lang="cs-CZ" sz="1800" dirty="0"/>
              <a:t>ikonu </a:t>
            </a:r>
            <a:r>
              <a:rPr lang="cs-CZ" sz="1800" dirty="0" smtClean="0"/>
              <a:t>pečeti.</a:t>
            </a:r>
          </a:p>
          <a:p>
            <a:pPr algn="just"/>
            <a:r>
              <a:rPr lang="cs-CZ" sz="1800" dirty="0" smtClean="0"/>
              <a:t>Po úspěšném podepsání tiskové verze žádosti se černá ikona pečeti změní na zelenou.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373216"/>
            <a:ext cx="504056"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84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indent="0">
              <a:spcAft>
                <a:spcPts val="1200"/>
              </a:spcAft>
              <a:buNone/>
            </a:pPr>
            <a:r>
              <a:rPr lang="cs-CZ" sz="1800" b="1" u="sng" cap="all" dirty="0" smtClean="0"/>
              <a:t>1. Co </a:t>
            </a:r>
            <a:r>
              <a:rPr lang="cs-CZ" sz="1800" b="1" u="sng" cap="all" dirty="0"/>
              <a:t>chceme a můžeme změnit? </a:t>
            </a:r>
          </a:p>
          <a:p>
            <a:pPr lvl="1">
              <a:lnSpc>
                <a:spcPct val="100000"/>
              </a:lnSpc>
              <a:spcBef>
                <a:spcPts val="0"/>
              </a:spcBef>
              <a:spcAft>
                <a:spcPts val="0"/>
              </a:spcAft>
            </a:pPr>
            <a:r>
              <a:rPr lang="cs-CZ" sz="1600" b="1" dirty="0" smtClean="0"/>
              <a:t>Cíl </a:t>
            </a:r>
            <a:r>
              <a:rPr lang="cs-CZ" sz="1600" b="1" dirty="0"/>
              <a:t>projektu musí být:</a:t>
            </a:r>
          </a:p>
          <a:p>
            <a:pPr marL="414000" lvl="1" indent="0">
              <a:lnSpc>
                <a:spcPct val="100000"/>
              </a:lnSpc>
              <a:spcBef>
                <a:spcPts val="0"/>
              </a:spcBef>
              <a:buNone/>
            </a:pPr>
            <a:r>
              <a:rPr lang="cs-CZ" sz="1600" dirty="0" smtClean="0"/>
              <a:t>	</a:t>
            </a:r>
            <a:r>
              <a:rPr lang="cs-CZ" sz="1600" b="1" dirty="0" smtClean="0"/>
              <a:t>1)</a:t>
            </a:r>
            <a:r>
              <a:rPr lang="cs-CZ" sz="1600" dirty="0" smtClean="0"/>
              <a:t> </a:t>
            </a:r>
            <a:r>
              <a:rPr lang="cs-CZ" sz="1600" b="1" dirty="0" smtClean="0"/>
              <a:t>reálně </a:t>
            </a:r>
            <a:r>
              <a:rPr lang="cs-CZ" sz="1600" b="1" dirty="0"/>
              <a:t>dosažitelný </a:t>
            </a:r>
            <a:r>
              <a:rPr lang="cs-CZ" sz="1600" dirty="0"/>
              <a:t>v daném čase a za daných podmínek,</a:t>
            </a:r>
          </a:p>
          <a:p>
            <a:pPr marL="414000" lvl="1" indent="0">
              <a:lnSpc>
                <a:spcPct val="100000"/>
              </a:lnSpc>
              <a:spcBef>
                <a:spcPts val="0"/>
              </a:spcBef>
              <a:buNone/>
            </a:pPr>
            <a:r>
              <a:rPr lang="cs-CZ" sz="1600" dirty="0" smtClean="0"/>
              <a:t>	</a:t>
            </a:r>
            <a:r>
              <a:rPr lang="cs-CZ" sz="1600" b="1" dirty="0" smtClean="0"/>
              <a:t>2) měřitelný</a:t>
            </a:r>
            <a:r>
              <a:rPr lang="cs-CZ" sz="1600" dirty="0"/>
              <a:t>, aby bylo možné po ukončení projektu prokázat jeho naplnění </a:t>
            </a:r>
            <a:r>
              <a:rPr lang="cs-CZ" sz="1600" dirty="0" smtClean="0"/>
              <a:t>	    pomocí </a:t>
            </a:r>
            <a:r>
              <a:rPr lang="cs-CZ" sz="1600" dirty="0"/>
              <a:t>kvantifikovaných údajů</a:t>
            </a:r>
            <a:r>
              <a:rPr lang="cs-CZ" sz="1600" dirty="0" smtClean="0"/>
              <a:t>.</a:t>
            </a:r>
          </a:p>
          <a:p>
            <a:pPr lvl="1">
              <a:lnSpc>
                <a:spcPct val="100000"/>
              </a:lnSpc>
              <a:spcBef>
                <a:spcPts val="0"/>
              </a:spcBef>
            </a:pPr>
            <a:r>
              <a:rPr lang="cs-CZ" sz="1600" b="1" dirty="0"/>
              <a:t>Cíle projektu dělíme na:</a:t>
            </a:r>
          </a:p>
          <a:p>
            <a:pPr marL="0" indent="0" hangingPunct="0">
              <a:lnSpc>
                <a:spcPct val="100000"/>
              </a:lnSpc>
              <a:spcBef>
                <a:spcPts val="0"/>
              </a:spcBef>
              <a:spcAft>
                <a:spcPts val="0"/>
              </a:spcAft>
              <a:buNone/>
            </a:pPr>
            <a:r>
              <a:rPr lang="cs-CZ" sz="1600" b="1" dirty="0" smtClean="0"/>
              <a:t>	1</a:t>
            </a:r>
            <a:r>
              <a:rPr lang="cs-CZ" sz="1600" b="1" dirty="0"/>
              <a:t>) </a:t>
            </a:r>
            <a:r>
              <a:rPr lang="cs-CZ" sz="1600" b="1" dirty="0" smtClean="0"/>
              <a:t>Hlavní </a:t>
            </a:r>
            <a:r>
              <a:rPr lang="cs-CZ" sz="1600" dirty="0" smtClean="0"/>
              <a:t>= </a:t>
            </a:r>
            <a:r>
              <a:rPr lang="cs-CZ" sz="1600" dirty="0"/>
              <a:t>“globální změna“, ke které projekt přispívá </a:t>
            </a:r>
            <a:r>
              <a:rPr lang="cs-CZ" sz="1600" dirty="0" smtClean="0"/>
              <a:t>- formulován obecněji, </a:t>
            </a:r>
            <a:endParaRPr lang="cs-CZ" sz="1600" dirty="0"/>
          </a:p>
          <a:p>
            <a:pPr marL="0" lvl="0" indent="0" hangingPunct="0">
              <a:lnSpc>
                <a:spcPct val="100000"/>
              </a:lnSpc>
              <a:spcBef>
                <a:spcPts val="0"/>
              </a:spcBef>
              <a:spcAft>
                <a:spcPts val="0"/>
              </a:spcAft>
              <a:buNone/>
            </a:pPr>
            <a:r>
              <a:rPr lang="cs-CZ" sz="1600" dirty="0" smtClean="0"/>
              <a:t>	</a:t>
            </a:r>
            <a:r>
              <a:rPr lang="cs-CZ" sz="1600" b="1" dirty="0" smtClean="0"/>
              <a:t>2</a:t>
            </a:r>
            <a:r>
              <a:rPr lang="cs-CZ" sz="1600" b="1" dirty="0"/>
              <a:t>) </a:t>
            </a:r>
            <a:r>
              <a:rPr lang="cs-CZ" sz="1600" b="1" dirty="0" smtClean="0"/>
              <a:t>Specifické </a:t>
            </a:r>
            <a:r>
              <a:rPr lang="cs-CZ" sz="1600" dirty="0" smtClean="0"/>
              <a:t>= </a:t>
            </a:r>
            <a:r>
              <a:rPr lang="cs-CZ" sz="1600" dirty="0"/>
              <a:t>konkrétní změny, které projekt </a:t>
            </a:r>
            <a:r>
              <a:rPr lang="cs-CZ" sz="1600" dirty="0" smtClean="0"/>
              <a:t>přinese (SMART).</a:t>
            </a:r>
          </a:p>
          <a:p>
            <a:pPr marL="0" lvl="0" indent="0" hangingPunct="0">
              <a:lnSpc>
                <a:spcPct val="100000"/>
              </a:lnSpc>
              <a:spcBef>
                <a:spcPts val="0"/>
              </a:spcBef>
              <a:spcAft>
                <a:spcPts val="0"/>
              </a:spcAft>
              <a:buNone/>
            </a:pPr>
            <a:endParaRPr lang="cs-CZ" sz="1600" dirty="0"/>
          </a:p>
          <a:p>
            <a:pPr marL="0" lvl="1" indent="0">
              <a:lnSpc>
                <a:spcPts val="2880"/>
              </a:lnSpc>
              <a:spcBef>
                <a:spcPts val="600"/>
              </a:spcBef>
              <a:spcAft>
                <a:spcPts val="600"/>
              </a:spcAft>
              <a:buSzPct val="100000"/>
              <a:buNone/>
            </a:pPr>
            <a:r>
              <a:rPr lang="cs-CZ" sz="1600" b="1" dirty="0" smtClean="0"/>
              <a:t>Doporučení:</a:t>
            </a:r>
            <a:endParaRPr lang="cs-CZ" sz="1600" dirty="0"/>
          </a:p>
          <a:p>
            <a:pPr lvl="0" algn="just" hangingPunct="0">
              <a:lnSpc>
                <a:spcPct val="100000"/>
              </a:lnSpc>
              <a:spcBef>
                <a:spcPts val="0"/>
              </a:spcBef>
              <a:spcAft>
                <a:spcPts val="0"/>
              </a:spcAft>
            </a:pPr>
            <a:r>
              <a:rPr lang="cs-CZ" sz="1600" dirty="0"/>
              <a:t>při vytyčování cílů vycházejte z potřeb (inverzně: problémů), které jste si předem definovali: splnění vytyčeného cíle = naplnění definované potřeby (= odstranění popsaného problému</a:t>
            </a:r>
            <a:r>
              <a:rPr lang="cs-CZ" sz="1600" dirty="0" smtClean="0"/>
              <a:t>),</a:t>
            </a:r>
            <a:endParaRPr lang="cs-CZ" sz="1600" dirty="0"/>
          </a:p>
          <a:p>
            <a:pPr lvl="0" algn="just" hangingPunct="0">
              <a:lnSpc>
                <a:spcPct val="100000"/>
              </a:lnSpc>
              <a:spcBef>
                <a:spcPts val="0"/>
              </a:spcBef>
              <a:spcAft>
                <a:spcPts val="0"/>
              </a:spcAft>
            </a:pPr>
            <a:r>
              <a:rPr lang="cs-CZ" sz="1600" dirty="0"/>
              <a:t>dbejte na dosažitelnost cílů (již při vytyčování cílů musíte mít představu </a:t>
            </a:r>
            <a:r>
              <a:rPr lang="cs-CZ" sz="1600" dirty="0" smtClean="0"/>
              <a:t>o </a:t>
            </a:r>
            <a:r>
              <a:rPr lang="cs-CZ" sz="1600" dirty="0"/>
              <a:t>aktivitách</a:t>
            </a:r>
            <a:r>
              <a:rPr lang="cs-CZ" sz="1600" dirty="0" smtClean="0"/>
              <a:t>),</a:t>
            </a:r>
            <a:endParaRPr lang="cs-CZ" sz="1600" dirty="0"/>
          </a:p>
          <a:p>
            <a:pPr lvl="0" algn="just" hangingPunct="0">
              <a:lnSpc>
                <a:spcPct val="100000"/>
              </a:lnSpc>
              <a:spcBef>
                <a:spcPts val="0"/>
              </a:spcBef>
              <a:spcAft>
                <a:spcPts val="0"/>
              </a:spcAft>
            </a:pPr>
            <a:r>
              <a:rPr lang="cs-CZ" sz="1600" dirty="0"/>
              <a:t>dbejte na měřitelnost cílů (při formulaci cílů se ptejte, zda splnění takto formulovaného cíle lze nějak prokázat/změřit</a:t>
            </a:r>
            <a:r>
              <a:rPr lang="cs-CZ" sz="1600" dirty="0" smtClean="0"/>
              <a:t>).</a:t>
            </a:r>
            <a:endParaRPr lang="cs-CZ" sz="16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a:t>
            </a:fld>
            <a:endParaRPr lang="cs-CZ" dirty="0"/>
          </a:p>
        </p:txBody>
      </p:sp>
    </p:spTree>
    <p:extLst>
      <p:ext uri="{BB962C8B-B14F-4D97-AF65-F5344CB8AC3E}">
        <p14:creationId xmlns:p14="http://schemas.microsoft.com/office/powerpoint/2010/main" val="11453027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podpis žádosti </a:t>
            </a:r>
            <a:endParaRPr lang="cs-CZ" dirty="0"/>
          </a:p>
        </p:txBody>
      </p:sp>
      <p:sp>
        <p:nvSpPr>
          <p:cNvPr id="4" name="Zástupný symbol pro obsah 3"/>
          <p:cNvSpPr>
            <a:spLocks noGrp="1"/>
          </p:cNvSpPr>
          <p:nvPr>
            <p:ph idx="10"/>
          </p:nvPr>
        </p:nvSpPr>
        <p:spPr>
          <a:xfrm>
            <a:off x="581697" y="4653136"/>
            <a:ext cx="8064000" cy="1872208"/>
          </a:xfrm>
        </p:spPr>
        <p:txBody>
          <a:bodyPr/>
          <a:lstStyle/>
          <a:p>
            <a:pPr algn="just">
              <a:lnSpc>
                <a:spcPct val="100000"/>
              </a:lnSpc>
            </a:pPr>
            <a:r>
              <a:rPr lang="cs-CZ" sz="1800" dirty="0" smtClean="0"/>
              <a:t>Označíte </a:t>
            </a:r>
            <a:r>
              <a:rPr lang="cs-CZ" sz="1800" dirty="0" err="1" smtClean="0"/>
              <a:t>checkbox</a:t>
            </a:r>
            <a:r>
              <a:rPr lang="cs-CZ" sz="1800" dirty="0" smtClean="0"/>
              <a:t> Soubory.</a:t>
            </a:r>
          </a:p>
          <a:p>
            <a:pPr algn="just">
              <a:lnSpc>
                <a:spcPct val="100000"/>
              </a:lnSpc>
            </a:pPr>
            <a:r>
              <a:rPr lang="cs-CZ" sz="1800" dirty="0" smtClean="0"/>
              <a:t>Přes tlačítko Vybrat vložíte soubor s elektronickým podpisem výběrem </a:t>
            </a:r>
            <a:br>
              <a:rPr lang="cs-CZ" sz="1800" dirty="0" smtClean="0"/>
            </a:br>
            <a:r>
              <a:rPr lang="cs-CZ" sz="1800" dirty="0" smtClean="0"/>
              <a:t>z adresářů vašeho počítače.</a:t>
            </a:r>
          </a:p>
          <a:p>
            <a:pPr algn="just">
              <a:lnSpc>
                <a:spcPct val="100000"/>
              </a:lnSpc>
            </a:pPr>
            <a:r>
              <a:rPr lang="cs-CZ" sz="1800" dirty="0" smtClean="0"/>
              <a:t>Vložíte Heslo. </a:t>
            </a:r>
          </a:p>
          <a:p>
            <a:pPr algn="just">
              <a:lnSpc>
                <a:spcPct val="100000"/>
              </a:lnSpc>
            </a:pPr>
            <a:r>
              <a:rPr lang="cs-CZ" sz="1800" dirty="0" smtClean="0"/>
              <a:t>Stisknete tlačítko Dokončit.</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50</a:t>
            </a:fld>
            <a:endParaRPr lang="cs-CZ"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076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Stav žádosti </a:t>
            </a:r>
            <a:endParaRPr lang="cs-CZ" dirty="0"/>
          </a:p>
        </p:txBody>
      </p:sp>
      <p:sp>
        <p:nvSpPr>
          <p:cNvPr id="4" name="Zástupný symbol pro obsah 3"/>
          <p:cNvSpPr>
            <a:spLocks noGrp="1"/>
          </p:cNvSpPr>
          <p:nvPr>
            <p:ph idx="10"/>
          </p:nvPr>
        </p:nvSpPr>
        <p:spPr>
          <a:xfrm>
            <a:off x="507716" y="4718763"/>
            <a:ext cx="8064000" cy="2160240"/>
          </a:xfrm>
        </p:spPr>
        <p:txBody>
          <a:bodyPr/>
          <a:lstStyle/>
          <a:p>
            <a:pPr algn="just">
              <a:lnSpc>
                <a:spcPct val="100000"/>
              </a:lnSpc>
            </a:pPr>
            <a:r>
              <a:rPr lang="cs-CZ" sz="1800" dirty="0" smtClean="0"/>
              <a:t>Datum a čas jednotlivých operací se žádostí od jejího založení </a:t>
            </a:r>
            <a:br>
              <a:rPr lang="cs-CZ" sz="1800" dirty="0" smtClean="0"/>
            </a:br>
            <a:r>
              <a:rPr lang="cs-CZ" sz="1800" dirty="0" smtClean="0"/>
              <a:t>až po podání.</a:t>
            </a:r>
          </a:p>
          <a:p>
            <a:pPr algn="just">
              <a:lnSpc>
                <a:spcPct val="100000"/>
              </a:lnSpc>
            </a:pPr>
            <a:r>
              <a:rPr lang="cs-CZ" sz="1800" dirty="0" smtClean="0"/>
              <a:t>Možno sledovat stav podané žádosti během její administrace v systému ŘO OPZ (CSSF14+).</a:t>
            </a:r>
          </a:p>
          <a:p>
            <a:pPr algn="just">
              <a:lnSpc>
                <a:spcPct val="100000"/>
              </a:lnSpc>
            </a:pPr>
            <a:r>
              <a:rPr lang="cs-CZ" sz="1800" dirty="0" smtClean="0"/>
              <a:t>Pokud je žádost správně podána, je doplněno </a:t>
            </a:r>
            <a:r>
              <a:rPr lang="cs-CZ" sz="1800" b="1" dirty="0"/>
              <a:t>r</a:t>
            </a:r>
            <a:r>
              <a:rPr lang="cs-CZ" sz="1800" b="1" dirty="0" smtClean="0"/>
              <a:t>egistrační číslo projektu.</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51</a:t>
            </a:fld>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114638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691680" y="3140968"/>
            <a:ext cx="7272000" cy="648072"/>
          </a:xfrm>
        </p:spPr>
        <p:txBody>
          <a:bodyPr/>
          <a:lstStyle/>
          <a:p>
            <a:r>
              <a:rPr lang="cs-CZ" dirty="0"/>
              <a:t>Způsobilost výdajů</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37520245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484784"/>
            <a:ext cx="8568952" cy="4824536"/>
          </a:xfrm>
        </p:spPr>
        <p:txBody>
          <a:bodyPr/>
          <a:lstStyle/>
          <a:p>
            <a:pPr marL="0" indent="0">
              <a:lnSpc>
                <a:spcPct val="150000"/>
              </a:lnSpc>
              <a:spcBef>
                <a:spcPts val="0"/>
              </a:spcBef>
              <a:spcAft>
                <a:spcPts val="0"/>
              </a:spcAft>
              <a:buNone/>
            </a:pPr>
            <a:r>
              <a:rPr lang="cs-CZ" sz="2000" b="1" dirty="0"/>
              <a:t>Způsobilý </a:t>
            </a:r>
            <a:r>
              <a:rPr lang="cs-CZ" sz="2000" b="1" dirty="0" smtClean="0"/>
              <a:t>výdaj: </a:t>
            </a:r>
            <a:endParaRPr lang="cs-CZ" sz="2000" b="1"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v souladu s právními předpisy (zejména legislativou EU a ČR</a:t>
            </a:r>
            <a:r>
              <a:rPr lang="cs-CZ" dirty="0" smtClean="0"/>
              <a:t>) </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pl-PL" dirty="0"/>
              <a:t>je v souladu s pravidly programu a s podmínkami poskytnutí </a:t>
            </a:r>
            <a:r>
              <a:rPr lang="pl-PL" dirty="0" smtClean="0"/>
              <a:t>podpory </a:t>
            </a:r>
            <a:endParaRPr lang="pl-PL"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přiměřený (viz kapitola 6.1 Specifické části pravidel pro žadatele </a:t>
            </a:r>
            <a:r>
              <a:rPr lang="cs-CZ" dirty="0" smtClean="0"/>
              <a:t/>
            </a:r>
            <a:br>
              <a:rPr lang="cs-CZ" dirty="0" smtClean="0"/>
            </a:br>
            <a:r>
              <a:rPr lang="cs-CZ" dirty="0" smtClean="0"/>
              <a:t>a </a:t>
            </a:r>
            <a:r>
              <a:rPr lang="cs-CZ" dirty="0"/>
              <a:t>příjemce</a:t>
            </a:r>
            <a:r>
              <a:rPr lang="cs-CZ" dirty="0" smtClean="0"/>
              <a:t>)</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vznikl v době realizace projektu a byl uhrazen nejpozději do okamžiku ukončení administrace závěrečné </a:t>
            </a:r>
            <a:r>
              <a:rPr lang="cs-CZ" dirty="0" smtClean="0"/>
              <a:t>zprávy o </a:t>
            </a:r>
            <a:r>
              <a:rPr lang="cs-CZ" dirty="0"/>
              <a:t>realizaci </a:t>
            </a:r>
            <a:r>
              <a:rPr lang="cs-CZ" dirty="0" smtClean="0"/>
              <a:t>projektu</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váže se na aktivity projektu, které jsou územně </a:t>
            </a:r>
            <a:r>
              <a:rPr lang="cs-CZ" dirty="0" smtClean="0"/>
              <a:t>způsobilé</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řádně identifikovatelný, prokazatelný a </a:t>
            </a:r>
            <a:r>
              <a:rPr lang="cs-CZ" dirty="0" smtClean="0"/>
              <a:t>doložitelný</a:t>
            </a:r>
            <a:endParaRPr lang="cs-CZ" b="1" dirty="0" smtClean="0"/>
          </a:p>
          <a:p>
            <a:pPr marL="0" lvl="1" indent="0">
              <a:lnSpc>
                <a:spcPct val="100000"/>
              </a:lnSpc>
              <a:spcBef>
                <a:spcPts val="0"/>
              </a:spcBef>
              <a:spcAft>
                <a:spcPts val="0"/>
              </a:spcAft>
              <a:buSzPct val="100000"/>
              <a:buNone/>
            </a:pPr>
            <a:endParaRPr lang="cs-CZ" sz="1600" b="1" u="sng" dirty="0" smtClean="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53</a:t>
            </a:fld>
            <a:endParaRPr lang="cs-CZ" dirty="0"/>
          </a:p>
        </p:txBody>
      </p:sp>
    </p:spTree>
    <p:extLst>
      <p:ext uri="{BB962C8B-B14F-4D97-AF65-F5344CB8AC3E}">
        <p14:creationId xmlns:p14="http://schemas.microsoft.com/office/powerpoint/2010/main" val="1349372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268760"/>
            <a:ext cx="8568952" cy="5472608"/>
          </a:xfrm>
        </p:spPr>
        <p:txBody>
          <a:bodyPr/>
          <a:lstStyle/>
          <a:p>
            <a:pPr marL="0" lvl="1" indent="0">
              <a:lnSpc>
                <a:spcPct val="100000"/>
              </a:lnSpc>
              <a:spcBef>
                <a:spcPts val="0"/>
              </a:spcBef>
              <a:spcAft>
                <a:spcPts val="0"/>
              </a:spcAft>
              <a:buSzPct val="100000"/>
              <a:buNone/>
            </a:pPr>
            <a:endParaRPr lang="cs-CZ" sz="1600" b="1" u="sng" dirty="0" smtClean="0"/>
          </a:p>
          <a:p>
            <a:pPr marL="0" lvl="1" indent="0">
              <a:lnSpc>
                <a:spcPct val="150000"/>
              </a:lnSpc>
              <a:spcBef>
                <a:spcPts val="0"/>
              </a:spcBef>
              <a:spcAft>
                <a:spcPts val="0"/>
              </a:spcAft>
              <a:buSzPct val="100000"/>
              <a:buNone/>
            </a:pPr>
            <a:r>
              <a:rPr lang="cs-CZ" b="1" dirty="0" smtClean="0"/>
              <a:t>Kategorie </a:t>
            </a:r>
            <a:r>
              <a:rPr lang="cs-CZ" b="1" dirty="0"/>
              <a:t>způsobilých výdajů OPZ</a:t>
            </a:r>
          </a:p>
          <a:p>
            <a:pPr marL="0" lvl="1" indent="0" algn="ctr">
              <a:lnSpc>
                <a:spcPct val="100000"/>
              </a:lnSpc>
              <a:spcBef>
                <a:spcPts val="0"/>
              </a:spcBef>
              <a:spcAft>
                <a:spcPts val="0"/>
              </a:spcAft>
              <a:buSzPct val="100000"/>
              <a:buNone/>
            </a:pPr>
            <a:endParaRPr lang="cs-CZ" b="1" dirty="0"/>
          </a:p>
          <a:p>
            <a:pPr>
              <a:lnSpc>
                <a:spcPct val="100000"/>
              </a:lnSpc>
              <a:spcBef>
                <a:spcPts val="0"/>
              </a:spcBef>
              <a:spcAft>
                <a:spcPts val="0"/>
              </a:spcAft>
              <a:defRPr/>
            </a:pPr>
            <a:r>
              <a:rPr lang="cs-CZ" altLang="cs-CZ" sz="2000" b="1" dirty="0"/>
              <a:t>1. Celkové způsobilé výdaje</a:t>
            </a:r>
          </a:p>
          <a:p>
            <a:pPr lvl="1">
              <a:lnSpc>
                <a:spcPct val="100000"/>
              </a:lnSpc>
              <a:spcBef>
                <a:spcPts val="0"/>
              </a:spcBef>
              <a:spcAft>
                <a:spcPts val="0"/>
              </a:spcAft>
              <a:defRPr/>
            </a:pPr>
            <a:r>
              <a:rPr lang="cs-CZ" altLang="cs-CZ" b="1" dirty="0"/>
              <a:t>1.1 Přímé náklady</a:t>
            </a:r>
            <a:r>
              <a:rPr lang="cs-CZ" altLang="cs-CZ" dirty="0"/>
              <a:t>		</a:t>
            </a:r>
          </a:p>
          <a:p>
            <a:pPr lvl="2">
              <a:lnSpc>
                <a:spcPct val="80000"/>
              </a:lnSpc>
              <a:buFont typeface="Wingdings" pitchFamily="2" charset="2"/>
              <a:buChar char="Ø"/>
              <a:defRPr/>
            </a:pPr>
            <a:r>
              <a:rPr lang="cs-CZ" altLang="cs-CZ" dirty="0"/>
              <a:t>1.1.1  Osobní náklady  </a:t>
            </a:r>
          </a:p>
          <a:p>
            <a:pPr lvl="2">
              <a:lnSpc>
                <a:spcPct val="80000"/>
              </a:lnSpc>
              <a:buFont typeface="Wingdings" pitchFamily="2" charset="2"/>
              <a:buChar char="Ø"/>
              <a:defRPr/>
            </a:pPr>
            <a:r>
              <a:rPr lang="cs-CZ" altLang="cs-CZ" dirty="0"/>
              <a:t>1.1.2  Cestovné</a:t>
            </a:r>
          </a:p>
          <a:p>
            <a:pPr lvl="2">
              <a:lnSpc>
                <a:spcPct val="80000"/>
              </a:lnSpc>
              <a:buFont typeface="Wingdings" pitchFamily="2" charset="2"/>
              <a:buChar char="Ø"/>
              <a:defRPr/>
            </a:pPr>
            <a:r>
              <a:rPr lang="cs-CZ" altLang="cs-CZ" dirty="0"/>
              <a:t>1.1.3  </a:t>
            </a:r>
            <a:r>
              <a:rPr lang="cs-CZ" altLang="cs-CZ" dirty="0" smtClean="0"/>
              <a:t>Zařízení, vybavení a </a:t>
            </a:r>
            <a:r>
              <a:rPr lang="cs-CZ" altLang="cs-CZ" dirty="0"/>
              <a:t>spotřební materiál</a:t>
            </a:r>
          </a:p>
          <a:p>
            <a:pPr lvl="2">
              <a:lnSpc>
                <a:spcPct val="80000"/>
              </a:lnSpc>
              <a:buFont typeface="Wingdings" pitchFamily="2" charset="2"/>
              <a:buChar char="Ø"/>
              <a:defRPr/>
            </a:pPr>
            <a:r>
              <a:rPr lang="cs-CZ" altLang="cs-CZ" dirty="0"/>
              <a:t>1.1.4  Nákup služeb </a:t>
            </a:r>
          </a:p>
          <a:p>
            <a:pPr lvl="2">
              <a:lnSpc>
                <a:spcPct val="80000"/>
              </a:lnSpc>
              <a:buFont typeface="Wingdings" pitchFamily="2" charset="2"/>
              <a:buChar char="Ø"/>
              <a:defRPr/>
            </a:pPr>
            <a:r>
              <a:rPr lang="cs-CZ" altLang="cs-CZ" dirty="0"/>
              <a:t>1.1.5  Drobné stavební úpravy (do 40 tis. Kč)</a:t>
            </a:r>
          </a:p>
          <a:p>
            <a:pPr lvl="2">
              <a:lnSpc>
                <a:spcPct val="80000"/>
              </a:lnSpc>
              <a:buFont typeface="Wingdings" pitchFamily="2" charset="2"/>
              <a:buChar char="Ø"/>
              <a:defRPr/>
            </a:pPr>
            <a:r>
              <a:rPr lang="cs-CZ" altLang="cs-CZ" dirty="0"/>
              <a:t>1.1.6  Přímá podpora CS </a:t>
            </a:r>
          </a:p>
          <a:p>
            <a:pPr lvl="2">
              <a:lnSpc>
                <a:spcPct val="80000"/>
              </a:lnSpc>
              <a:buFont typeface="Wingdings" pitchFamily="2" charset="2"/>
              <a:buChar char="Ø"/>
              <a:defRPr/>
            </a:pPr>
            <a:r>
              <a:rPr lang="cs-CZ" altLang="cs-CZ" dirty="0"/>
              <a:t>1.1.7  Křížové </a:t>
            </a:r>
            <a:r>
              <a:rPr lang="cs-CZ" altLang="cs-CZ" dirty="0" smtClean="0"/>
              <a:t>financování</a:t>
            </a:r>
            <a:endParaRPr lang="cs-CZ" altLang="cs-CZ" dirty="0"/>
          </a:p>
          <a:p>
            <a:pPr lvl="1">
              <a:lnSpc>
                <a:spcPct val="100000"/>
              </a:lnSpc>
              <a:spcBef>
                <a:spcPts val="0"/>
              </a:spcBef>
              <a:spcAft>
                <a:spcPts val="0"/>
              </a:spcAft>
              <a:defRPr/>
            </a:pPr>
            <a:r>
              <a:rPr lang="cs-CZ" b="1" dirty="0"/>
              <a:t>1.2 Nepřímé náklady </a:t>
            </a:r>
            <a:endParaRPr lang="cs-CZ" b="1" dirty="0" smtClean="0"/>
          </a:p>
          <a:p>
            <a:pPr>
              <a:lnSpc>
                <a:spcPct val="100000"/>
              </a:lnSpc>
              <a:spcBef>
                <a:spcPts val="0"/>
              </a:spcBef>
              <a:spcAft>
                <a:spcPts val="0"/>
              </a:spcAft>
              <a:defRPr/>
            </a:pPr>
            <a:endParaRPr lang="cs-CZ" sz="2000" b="1" dirty="0"/>
          </a:p>
          <a:p>
            <a:pPr>
              <a:lnSpc>
                <a:spcPct val="100000"/>
              </a:lnSpc>
              <a:spcBef>
                <a:spcPts val="0"/>
              </a:spcBef>
              <a:spcAft>
                <a:spcPts val="0"/>
              </a:spcAft>
              <a:defRPr/>
            </a:pPr>
            <a:r>
              <a:rPr lang="cs-CZ" sz="2000" b="1" dirty="0"/>
              <a:t>2. Celkové nezpůsobilé výdaje</a:t>
            </a:r>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54</a:t>
            </a:fld>
            <a:endParaRPr lang="cs-CZ" dirty="0"/>
          </a:p>
        </p:txBody>
      </p:sp>
    </p:spTree>
    <p:extLst>
      <p:ext uri="{BB962C8B-B14F-4D97-AF65-F5344CB8AC3E}">
        <p14:creationId xmlns:p14="http://schemas.microsoft.com/office/powerpoint/2010/main" val="1199736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Věcná způsobilost výdajů </a:t>
            </a:r>
            <a:endParaRPr lang="cs-CZ" dirty="0"/>
          </a:p>
        </p:txBody>
      </p:sp>
      <p:sp>
        <p:nvSpPr>
          <p:cNvPr id="3" name="Zástupný symbol pro obsah 2"/>
          <p:cNvSpPr>
            <a:spLocks noGrp="1"/>
          </p:cNvSpPr>
          <p:nvPr>
            <p:ph idx="1"/>
          </p:nvPr>
        </p:nvSpPr>
        <p:spPr>
          <a:xfrm>
            <a:off x="251520" y="1484784"/>
            <a:ext cx="8568952" cy="4680520"/>
          </a:xfrm>
        </p:spPr>
        <p:txBody>
          <a:bodyPr/>
          <a:lstStyle/>
          <a:p>
            <a:pPr marL="0" lvl="1" indent="0">
              <a:lnSpc>
                <a:spcPts val="2880"/>
              </a:lnSpc>
              <a:spcBef>
                <a:spcPts val="600"/>
              </a:spcBef>
              <a:spcAft>
                <a:spcPts val="600"/>
              </a:spcAft>
              <a:buSzPct val="100000"/>
              <a:buNone/>
              <a:defRPr/>
            </a:pPr>
            <a:r>
              <a:rPr lang="cs-CZ" altLang="cs-CZ" b="1" dirty="0" smtClean="0"/>
              <a:t>1.1.1</a:t>
            </a:r>
            <a:r>
              <a:rPr lang="cs-CZ" b="1" dirty="0" smtClean="0"/>
              <a:t> 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m</a:t>
            </a:r>
            <a:r>
              <a:rPr lang="cs-CZ" altLang="cs-CZ" dirty="0" smtClean="0"/>
              <a:t>zdy a platy pracovníků zaměstnaní výhradně pro projekt</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smtClean="0"/>
              <a:t>příslušná část mezd nebo platů zaměstnanců, kteří se na realizaci projektu podílejí pouze částí svého úvazku</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smtClean="0"/>
              <a:t>ostatní osobní náklady na zaměstnance, kteří jsou zaměstnáni na DPČ nebo DPP</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v</a:t>
            </a:r>
            <a:r>
              <a:rPr lang="cs-CZ" altLang="cs-CZ" dirty="0" smtClean="0"/>
              <a:t>ýdaje na odměny</a:t>
            </a: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n</a:t>
            </a:r>
            <a:r>
              <a:rPr lang="cs-CZ" altLang="cs-CZ" b="1" dirty="0" smtClean="0"/>
              <a:t>esmí </a:t>
            </a:r>
            <a:r>
              <a:rPr lang="cs-CZ" altLang="cs-CZ" b="1" dirty="0"/>
              <a:t>přesáhnout obvyklou výši v daném místě, čase a oboru! </a:t>
            </a:r>
            <a:endParaRPr lang="cs-CZ" altLang="cs-CZ" b="1"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p</a:t>
            </a:r>
            <a:r>
              <a:rPr lang="cs-CZ" altLang="cs-CZ" dirty="0" smtClean="0"/>
              <a:t>ro </a:t>
            </a:r>
            <a:r>
              <a:rPr lang="cs-CZ" altLang="cs-CZ" dirty="0"/>
              <a:t>porovnání osobních výdajů lze využít </a:t>
            </a:r>
            <a:r>
              <a:rPr lang="cs-CZ" altLang="cs-CZ" dirty="0" smtClean="0"/>
              <a:t>Informační </a:t>
            </a:r>
            <a:r>
              <a:rPr lang="cs-CZ" altLang="cs-CZ" dirty="0"/>
              <a:t>systém </a:t>
            </a:r>
            <a:r>
              <a:rPr lang="cs-CZ" altLang="cs-CZ" dirty="0" smtClean="0"/>
              <a:t/>
            </a:r>
            <a:br>
              <a:rPr lang="cs-CZ" altLang="cs-CZ" dirty="0" smtClean="0"/>
            </a:br>
            <a:r>
              <a:rPr lang="cs-CZ" altLang="cs-CZ" dirty="0" smtClean="0"/>
              <a:t>o </a:t>
            </a:r>
            <a:r>
              <a:rPr lang="cs-CZ" altLang="cs-CZ" dirty="0"/>
              <a:t>průměrném výdělku (ISPV) dostupný </a:t>
            </a:r>
            <a:r>
              <a:rPr lang="cs-CZ" altLang="cs-CZ" dirty="0" smtClean="0"/>
              <a:t> na </a:t>
            </a:r>
            <a:r>
              <a:rPr lang="cs-CZ" altLang="cs-CZ" b="1" dirty="0" smtClean="0">
                <a:hlinkClick r:id="rId3"/>
              </a:rPr>
              <a:t>www.mpsv.cz/ISPV.php</a:t>
            </a:r>
            <a:endParaRPr lang="cs-CZ" altLang="cs-CZ" b="1"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ŘO zveřejňuje </a:t>
            </a:r>
            <a:r>
              <a:rPr lang="cs-CZ" altLang="cs-CZ" b="1" dirty="0"/>
              <a:t>přehled obvyklých výší mezd a platů</a:t>
            </a:r>
            <a:r>
              <a:rPr lang="cs-CZ" altLang="cs-CZ" dirty="0"/>
              <a:t> pro nejčastější pozice v rámci projektů podpořených z OPZ na portálu </a:t>
            </a:r>
            <a:r>
              <a:rPr lang="cs-CZ" altLang="cs-CZ" b="1" dirty="0" smtClean="0"/>
              <a:t>www.esfcr.cz</a:t>
            </a:r>
            <a:endParaRPr lang="cs-CZ" altLang="cs-CZ"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b="1" dirty="0" smtClean="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55</a:t>
            </a:fld>
            <a:endParaRPr lang="cs-CZ" dirty="0"/>
          </a:p>
        </p:txBody>
      </p:sp>
    </p:spTree>
    <p:extLst>
      <p:ext uri="{BB962C8B-B14F-4D97-AF65-F5344CB8AC3E}">
        <p14:creationId xmlns:p14="http://schemas.microsoft.com/office/powerpoint/2010/main" val="1642766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Věcná způsobilost výdajů </a:t>
            </a:r>
            <a:endParaRPr lang="cs-CZ" dirty="0"/>
          </a:p>
        </p:txBody>
      </p:sp>
      <p:sp>
        <p:nvSpPr>
          <p:cNvPr id="3" name="Zástupný symbol pro obsah 2"/>
          <p:cNvSpPr>
            <a:spLocks noGrp="1"/>
          </p:cNvSpPr>
          <p:nvPr>
            <p:ph idx="1"/>
          </p:nvPr>
        </p:nvSpPr>
        <p:spPr>
          <a:xfrm>
            <a:off x="251520" y="1268760"/>
            <a:ext cx="8568952" cy="5472608"/>
          </a:xfrm>
        </p:spPr>
        <p:txBody>
          <a:bodyPr/>
          <a:lstStyle/>
          <a:p>
            <a:pPr marL="0" lvl="1" indent="0">
              <a:lnSpc>
                <a:spcPts val="2880"/>
              </a:lnSpc>
              <a:spcBef>
                <a:spcPts val="600"/>
              </a:spcBef>
              <a:spcAft>
                <a:spcPts val="600"/>
              </a:spcAft>
              <a:buSzPct val="100000"/>
              <a:buNone/>
              <a:defRPr/>
            </a:pPr>
            <a:r>
              <a:rPr lang="cs-CZ" altLang="cs-CZ" b="1" dirty="0" smtClean="0"/>
              <a:t>1.1.1</a:t>
            </a:r>
            <a:r>
              <a:rPr lang="cs-CZ" b="1" dirty="0" smtClean="0"/>
              <a:t> Osobní náklady</a:t>
            </a:r>
            <a:endParaRPr lang="cs-CZ" altLang="cs-CZ" b="1" dirty="0"/>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smtClean="0"/>
              <a:t>PS</a:t>
            </a:r>
            <a:r>
              <a:rPr lang="cs-CZ" b="1" dirty="0"/>
              <a:t>, DPČ, DPP </a:t>
            </a:r>
            <a:r>
              <a:rPr lang="cs-CZ" dirty="0"/>
              <a:t>musí být uzavřeny v souladu se zákoníkem </a:t>
            </a:r>
            <a:r>
              <a:rPr lang="cs-CZ" dirty="0" smtClean="0"/>
              <a:t>práce</a:t>
            </a:r>
            <a:endParaRPr lang="cs-CZ" dirty="0"/>
          </a:p>
          <a:p>
            <a:pPr marL="432000" lvl="1" indent="-432000" algn="just">
              <a:lnSpc>
                <a:spcPct val="100000"/>
              </a:lnSpc>
              <a:spcBef>
                <a:spcPts val="600"/>
              </a:spcBef>
              <a:spcAft>
                <a:spcPts val="0"/>
              </a:spcAft>
              <a:buSzPct val="100000"/>
              <a:buFont typeface="Wingdings" panose="05000000000000000000" pitchFamily="2" charset="2"/>
              <a:buChar char=""/>
              <a:defRPr/>
            </a:pPr>
            <a:r>
              <a:rPr lang="cs-CZ" altLang="cs-CZ" b="1" dirty="0" smtClean="0"/>
              <a:t>Mzdové </a:t>
            </a:r>
            <a:r>
              <a:rPr lang="cs-CZ" altLang="cs-CZ" b="1" dirty="0"/>
              <a:t>náklady</a:t>
            </a:r>
            <a:r>
              <a:rPr lang="cs-CZ" altLang="cs-CZ" dirty="0"/>
              <a:t> = </a:t>
            </a:r>
            <a:r>
              <a:rPr lang="cs-CZ" dirty="0"/>
              <a:t>hrubá mzda / plat nebo odměna (DPČ, DPP, OSVČ) + odvody zaměstnavatele na SP a ZP a další poplatky spojené se zaměstnancem hrazené zaměstnavatelem povinně na základě právních </a:t>
            </a:r>
            <a:r>
              <a:rPr lang="cs-CZ" dirty="0" smtClean="0"/>
              <a:t>předpisů</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smtClean="0"/>
              <a:t>Náhrady</a:t>
            </a:r>
            <a:r>
              <a:rPr lang="cs-CZ" dirty="0" smtClean="0"/>
              <a:t> </a:t>
            </a:r>
            <a:endParaRPr lang="cs-CZ" dirty="0"/>
          </a:p>
          <a:p>
            <a:pPr marL="0" lvl="1" indent="0" algn="just">
              <a:lnSpc>
                <a:spcPct val="100000"/>
              </a:lnSpc>
              <a:spcBef>
                <a:spcPts val="600"/>
              </a:spcBef>
              <a:spcAft>
                <a:spcPts val="0"/>
              </a:spcAft>
              <a:buSzPct val="100000"/>
              <a:buNone/>
              <a:defRPr/>
            </a:pPr>
            <a:r>
              <a:rPr lang="cs-CZ" b="1" dirty="0"/>
              <a:t>        - za dovolenou </a:t>
            </a:r>
            <a:r>
              <a:rPr lang="cs-CZ" dirty="0"/>
              <a:t>(</a:t>
            </a:r>
            <a:r>
              <a:rPr lang="cs-CZ" dirty="0" smtClean="0"/>
              <a:t>4, </a:t>
            </a:r>
            <a:r>
              <a:rPr lang="cs-CZ" dirty="0"/>
              <a:t>5 nebo 8 týdnů dovolené dle typu </a:t>
            </a:r>
            <a:r>
              <a:rPr lang="cs-CZ" dirty="0" smtClean="0"/>
              <a:t>	zaměstnavatele</a:t>
            </a:r>
            <a:r>
              <a:rPr lang="cs-CZ" dirty="0"/>
              <a:t>, viz § 213 </a:t>
            </a:r>
            <a:r>
              <a:rPr lang="cs-CZ" dirty="0" smtClean="0"/>
              <a:t>zákona </a:t>
            </a:r>
            <a:r>
              <a:rPr lang="cs-CZ" dirty="0"/>
              <a:t>č. 262/2006 Sb., zákoník práce) - </a:t>
            </a:r>
            <a:r>
              <a:rPr lang="cs-CZ" dirty="0" smtClean="0"/>
              <a:t>	způsobilé </a:t>
            </a:r>
            <a:r>
              <a:rPr lang="cs-CZ" dirty="0"/>
              <a:t>pouze v rozsahu, v jakém odpovídají </a:t>
            </a:r>
            <a:r>
              <a:rPr lang="cs-CZ" dirty="0" smtClean="0"/>
              <a:t>zapojení 	zaměstnance </a:t>
            </a:r>
            <a:r>
              <a:rPr lang="cs-CZ" dirty="0"/>
              <a:t>do realizace </a:t>
            </a:r>
            <a:r>
              <a:rPr lang="cs-CZ" dirty="0" smtClean="0"/>
              <a:t>projektu</a:t>
            </a:r>
            <a:endParaRPr lang="cs-CZ" dirty="0"/>
          </a:p>
          <a:p>
            <a:pPr marL="0" lvl="1" indent="0" algn="just">
              <a:lnSpc>
                <a:spcPct val="100000"/>
              </a:lnSpc>
              <a:spcBef>
                <a:spcPts val="600"/>
              </a:spcBef>
              <a:spcAft>
                <a:spcPts val="0"/>
              </a:spcAft>
              <a:buSzPct val="100000"/>
              <a:buNone/>
              <a:defRPr/>
            </a:pPr>
            <a:r>
              <a:rPr lang="cs-CZ" b="1" dirty="0"/>
              <a:t>        - v případě překážek v práci </a:t>
            </a:r>
            <a:r>
              <a:rPr lang="cs-CZ" dirty="0"/>
              <a:t>(v souladu se zákoníkem práce</a:t>
            </a:r>
            <a:r>
              <a:rPr lang="cs-CZ" dirty="0" smtClean="0"/>
              <a:t>)</a:t>
            </a:r>
            <a:endParaRPr lang="cs-CZ" dirty="0"/>
          </a:p>
          <a:p>
            <a:pPr marL="0" lvl="1" indent="0" algn="just">
              <a:lnSpc>
                <a:spcPct val="100000"/>
              </a:lnSpc>
              <a:spcBef>
                <a:spcPts val="600"/>
              </a:spcBef>
              <a:spcAft>
                <a:spcPts val="0"/>
              </a:spcAft>
              <a:buSzPct val="100000"/>
              <a:buNone/>
              <a:defRPr/>
            </a:pPr>
            <a:r>
              <a:rPr lang="cs-CZ" b="1" dirty="0"/>
              <a:t>        - za dny dočasné pracovní neschopnosti nebo karantény </a:t>
            </a:r>
            <a:r>
              <a:rPr lang="cs-CZ" dirty="0"/>
              <a:t>(jejich </a:t>
            </a:r>
            <a:r>
              <a:rPr lang="cs-CZ" dirty="0" smtClean="0"/>
              <a:t>	poměrná </a:t>
            </a:r>
            <a:r>
              <a:rPr lang="cs-CZ" dirty="0"/>
              <a:t>část</a:t>
            </a:r>
            <a:r>
              <a:rPr lang="cs-CZ" dirty="0" smtClean="0"/>
              <a:t>)</a:t>
            </a:r>
            <a:endParaRPr 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sz="1600"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smtClean="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56</a:t>
            </a:fld>
            <a:endParaRPr lang="cs-CZ" dirty="0"/>
          </a:p>
        </p:txBody>
      </p:sp>
    </p:spTree>
    <p:extLst>
      <p:ext uri="{BB962C8B-B14F-4D97-AF65-F5344CB8AC3E}">
        <p14:creationId xmlns:p14="http://schemas.microsoft.com/office/powerpoint/2010/main" val="39275588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Věcná způsobilost výdajů </a:t>
            </a:r>
            <a:endParaRPr lang="cs-CZ" dirty="0"/>
          </a:p>
        </p:txBody>
      </p:sp>
      <p:sp>
        <p:nvSpPr>
          <p:cNvPr id="3" name="Zástupný symbol pro obsah 2"/>
          <p:cNvSpPr>
            <a:spLocks noGrp="1"/>
          </p:cNvSpPr>
          <p:nvPr>
            <p:ph idx="1"/>
          </p:nvPr>
        </p:nvSpPr>
        <p:spPr>
          <a:xfrm>
            <a:off x="251520" y="1340768"/>
            <a:ext cx="8568952" cy="5328592"/>
          </a:xfrm>
        </p:spPr>
        <p:txBody>
          <a:bodyPr/>
          <a:lstStyle/>
          <a:p>
            <a:pPr marL="0" lvl="1" indent="0">
              <a:lnSpc>
                <a:spcPts val="2880"/>
              </a:lnSpc>
              <a:spcBef>
                <a:spcPts val="600"/>
              </a:spcBef>
              <a:spcAft>
                <a:spcPts val="600"/>
              </a:spcAft>
              <a:buSzPct val="100000"/>
              <a:buNone/>
              <a:defRPr/>
            </a:pPr>
            <a:r>
              <a:rPr lang="cs-CZ" altLang="cs-CZ" b="1" dirty="0" smtClean="0"/>
              <a:t>1.1.1</a:t>
            </a:r>
            <a:r>
              <a:rPr lang="cs-CZ" b="1" dirty="0" smtClean="0"/>
              <a:t> </a:t>
            </a:r>
            <a:r>
              <a:rPr lang="cs-CZ" b="1" dirty="0"/>
              <a:t>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dirty="0" smtClean="0"/>
              <a:t>Pracovní úvazky </a:t>
            </a:r>
            <a:r>
              <a:rPr lang="cs-CZ" sz="1800" dirty="0"/>
              <a:t>zaměstnance se nesmí překrývat a není možné, aby byl </a:t>
            </a:r>
            <a:r>
              <a:rPr lang="cs-CZ" sz="1800" dirty="0" smtClean="0"/>
              <a:t/>
            </a:r>
            <a:br>
              <a:rPr lang="cs-CZ" sz="1800" dirty="0" smtClean="0"/>
            </a:br>
            <a:r>
              <a:rPr lang="cs-CZ" sz="1800" dirty="0" smtClean="0"/>
              <a:t>za </a:t>
            </a:r>
            <a:r>
              <a:rPr lang="cs-CZ" sz="1800" dirty="0"/>
              <a:t>stejnou práci placen </a:t>
            </a:r>
            <a:r>
              <a:rPr lang="cs-CZ" sz="1800" dirty="0" smtClean="0"/>
              <a:t>vícekrát</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b="1" dirty="0" smtClean="0"/>
              <a:t>Výše </a:t>
            </a:r>
            <a:r>
              <a:rPr lang="cs-CZ" sz="1800" b="1" dirty="0"/>
              <a:t>úvazku </a:t>
            </a:r>
            <a:r>
              <a:rPr lang="cs-CZ" sz="1800" b="1" dirty="0" smtClean="0"/>
              <a:t>= </a:t>
            </a:r>
            <a:r>
              <a:rPr lang="cs-CZ" sz="1800" b="1" dirty="0"/>
              <a:t>maximálně </a:t>
            </a:r>
            <a:r>
              <a:rPr lang="cs-CZ" sz="1800" b="1" dirty="0" smtClean="0"/>
              <a:t>1,0 </a:t>
            </a:r>
            <a:r>
              <a:rPr lang="cs-CZ" sz="1800" dirty="0" smtClean="0"/>
              <a:t>(součet veškerých úvazků zaměstnance </a:t>
            </a:r>
            <a:br>
              <a:rPr lang="cs-CZ" sz="1800" dirty="0" smtClean="0"/>
            </a:br>
            <a:r>
              <a:rPr lang="cs-CZ" sz="1800" dirty="0" smtClean="0"/>
              <a:t>u všech subjektů zapojených do projektu – příjemce a partneři), a </a:t>
            </a:r>
            <a:r>
              <a:rPr lang="cs-CZ" sz="1800" dirty="0"/>
              <a:t>to po celou dobu zapojení </a:t>
            </a:r>
            <a:r>
              <a:rPr lang="cs-CZ" sz="1800" dirty="0" smtClean="0"/>
              <a:t>daného pracovníka </a:t>
            </a:r>
            <a:r>
              <a:rPr lang="cs-CZ" sz="1800" dirty="0"/>
              <a:t>do realizace </a:t>
            </a:r>
            <a:r>
              <a:rPr lang="cs-CZ" sz="1800" dirty="0" smtClean="0"/>
              <a:t>projektu</a:t>
            </a:r>
            <a:endParaRPr lang="cs-CZ" sz="1800" b="1" dirty="0" smtClean="0"/>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smtClean="0"/>
              <a:t>Realizační </a:t>
            </a:r>
            <a:r>
              <a:rPr lang="cs-CZ" altLang="cs-CZ" sz="1800" b="1" dirty="0"/>
              <a:t>tým projektu </a:t>
            </a:r>
            <a:r>
              <a:rPr lang="cs-CZ" altLang="cs-CZ" sz="1800" b="1" dirty="0" smtClean="0"/>
              <a:t>(RT) = </a:t>
            </a:r>
            <a:r>
              <a:rPr lang="cs-CZ" altLang="cs-CZ" sz="1800" dirty="0" smtClean="0"/>
              <a:t>zařazení mezi přímé/nepřímé náklady projektu dle pracovní náplně v projektu, dle vazby na CS – přímá x nepřímá vazba</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smtClean="0"/>
              <a:t>PŘÍMÉ NÁKLADY: </a:t>
            </a:r>
            <a:r>
              <a:rPr lang="cs-CZ" altLang="cs-CZ" sz="1800" dirty="0" smtClean="0"/>
              <a:t>pouze </a:t>
            </a:r>
            <a:r>
              <a:rPr lang="cs-CZ" altLang="cs-CZ" sz="1800" dirty="0"/>
              <a:t>přímá práce s </a:t>
            </a:r>
            <a:r>
              <a:rPr lang="cs-CZ" altLang="cs-CZ" sz="1800" dirty="0" smtClean="0"/>
              <a:t>CS nebo zajištění výstupu, </a:t>
            </a:r>
            <a:r>
              <a:rPr lang="cs-CZ" altLang="cs-CZ" sz="1800" dirty="0"/>
              <a:t>který je </a:t>
            </a:r>
            <a:r>
              <a:rPr lang="cs-CZ" altLang="cs-CZ" sz="1800" dirty="0" smtClean="0"/>
              <a:t>určen k </a:t>
            </a:r>
            <a:r>
              <a:rPr lang="cs-CZ" altLang="cs-CZ" sz="1800" dirty="0"/>
              <a:t>přímému využití </a:t>
            </a:r>
            <a:r>
              <a:rPr lang="cs-CZ" altLang="cs-CZ" sz="1800" dirty="0" smtClean="0"/>
              <a:t>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smtClean="0"/>
              <a:t>NEPŘÍMÉ NÁKLADY: </a:t>
            </a:r>
            <a:r>
              <a:rPr lang="cs-CZ" altLang="cs-CZ" sz="1800" dirty="0" smtClean="0"/>
              <a:t>projektový/finanční </a:t>
            </a:r>
            <a:r>
              <a:rPr lang="cs-CZ" altLang="cs-CZ" sz="1800" dirty="0"/>
              <a:t>manažer a ostatní </a:t>
            </a:r>
            <a:r>
              <a:rPr lang="cs-CZ" altLang="cs-CZ" sz="1800" dirty="0" smtClean="0"/>
              <a:t>pozice (administrativní, podpůrné), </a:t>
            </a:r>
            <a:r>
              <a:rPr lang="cs-CZ" altLang="cs-CZ" sz="1800" dirty="0"/>
              <a:t>které nepracují přímo s </a:t>
            </a:r>
            <a:r>
              <a:rPr lang="cs-CZ" altLang="cs-CZ" sz="1800" dirty="0" smtClean="0"/>
              <a:t>CS</a:t>
            </a:r>
            <a:endParaRPr lang="cs-CZ" altLang="cs-CZ" sz="1800"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57</a:t>
            </a:fld>
            <a:endParaRPr lang="cs-CZ" dirty="0"/>
          </a:p>
        </p:txBody>
      </p:sp>
    </p:spTree>
    <p:extLst>
      <p:ext uri="{BB962C8B-B14F-4D97-AF65-F5344CB8AC3E}">
        <p14:creationId xmlns:p14="http://schemas.microsoft.com/office/powerpoint/2010/main" val="33305450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412776"/>
            <a:ext cx="8568952" cy="4896544"/>
          </a:xfrm>
        </p:spPr>
        <p:txBody>
          <a:bodyPr/>
          <a:lstStyle/>
          <a:p>
            <a:pPr marL="0" indent="0">
              <a:buNone/>
            </a:pPr>
            <a:r>
              <a:rPr lang="cs-CZ" sz="2000" b="1" dirty="0" smtClean="0"/>
              <a:t>1.1.2 Cestovné</a:t>
            </a:r>
          </a:p>
          <a:p>
            <a:pPr marL="0" indent="0" algn="just">
              <a:lnSpc>
                <a:spcPct val="100000"/>
              </a:lnSpc>
              <a:spcBef>
                <a:spcPts val="0"/>
              </a:spcBef>
              <a:spcAft>
                <a:spcPts val="0"/>
              </a:spcAft>
              <a:buNone/>
            </a:pPr>
            <a:r>
              <a:rPr lang="cs-CZ" altLang="cs-CZ" sz="2000" b="1" dirty="0"/>
              <a:t>Cestovní náhrady = </a:t>
            </a:r>
            <a:r>
              <a:rPr lang="cs-CZ" altLang="cs-CZ" sz="2000" dirty="0"/>
              <a:t>náhrady za jízdní výdaje, výdaje za ubytování, </a:t>
            </a:r>
            <a:r>
              <a:rPr lang="cs-CZ" altLang="cs-CZ" sz="2000" dirty="0" smtClean="0"/>
              <a:t/>
            </a:r>
            <a:br>
              <a:rPr lang="cs-CZ" altLang="cs-CZ" sz="2000" dirty="0" smtClean="0"/>
            </a:br>
            <a:r>
              <a:rPr lang="cs-CZ" altLang="cs-CZ" sz="2000" dirty="0" smtClean="0"/>
              <a:t>za </a:t>
            </a:r>
            <a:r>
              <a:rPr lang="cs-CZ" altLang="cs-CZ" sz="2000" dirty="0"/>
              <a:t>stravné a za nutné vedlejší </a:t>
            </a:r>
            <a:r>
              <a:rPr lang="cs-CZ" altLang="cs-CZ" sz="2000" dirty="0" smtClean="0"/>
              <a:t>výdaje</a:t>
            </a:r>
            <a:endParaRPr lang="cs-CZ" altLang="cs-CZ" sz="2000" dirty="0"/>
          </a:p>
          <a:p>
            <a:pPr marL="0" indent="0" algn="just">
              <a:lnSpc>
                <a:spcPct val="100000"/>
              </a:lnSpc>
              <a:spcBef>
                <a:spcPts val="0"/>
              </a:spcBef>
              <a:spcAft>
                <a:spcPts val="0"/>
              </a:spcAft>
              <a:buNone/>
            </a:pPr>
            <a:r>
              <a:rPr lang="cs-CZ" altLang="cs-CZ" sz="2000" dirty="0" smtClean="0"/>
              <a:t>Cestovní </a:t>
            </a:r>
            <a:r>
              <a:rPr lang="cs-CZ" altLang="cs-CZ" sz="2000" dirty="0"/>
              <a:t>náhrady spojené s pracovními cestami (tuzemské i zahraniční) realizačního týmu jsou hrazeny </a:t>
            </a:r>
            <a:r>
              <a:rPr lang="cs-CZ" altLang="cs-CZ" sz="2000" dirty="0" smtClean="0"/>
              <a:t>z </a:t>
            </a:r>
            <a:r>
              <a:rPr lang="cs-CZ" altLang="cs-CZ" sz="2000" dirty="0"/>
              <a:t>nepřímých </a:t>
            </a:r>
            <a:r>
              <a:rPr lang="cs-CZ" altLang="cs-CZ" sz="2000" dirty="0" smtClean="0"/>
              <a:t>nákladů</a:t>
            </a:r>
            <a:endParaRPr lang="cs-CZ" altLang="cs-CZ" sz="2000" dirty="0"/>
          </a:p>
          <a:p>
            <a:pPr marL="0" indent="0" algn="just">
              <a:lnSpc>
                <a:spcPct val="100000"/>
              </a:lnSpc>
              <a:spcBef>
                <a:spcPts val="0"/>
              </a:spcBef>
              <a:spcAft>
                <a:spcPts val="0"/>
              </a:spcAft>
              <a:buNone/>
            </a:pPr>
            <a:endParaRPr lang="cs-CZ" altLang="cs-CZ" sz="2000" b="1" dirty="0"/>
          </a:p>
          <a:p>
            <a:pPr algn="just">
              <a:lnSpc>
                <a:spcPct val="100000"/>
              </a:lnSpc>
              <a:spcBef>
                <a:spcPts val="0"/>
              </a:spcBef>
              <a:spcAft>
                <a:spcPts val="0"/>
              </a:spcAft>
            </a:pPr>
            <a:r>
              <a:rPr lang="cs-CZ" altLang="cs-CZ" sz="2000" b="1" dirty="0" smtClean="0"/>
              <a:t>Pro zaměstnance českých subjektů při zahraničních cestách (PN) </a:t>
            </a:r>
            <a:r>
              <a:rPr lang="cs-CZ" altLang="cs-CZ" sz="2000" dirty="0" smtClean="0"/>
              <a:t>– dle vyhlášky MPSV a MF, cestovné po ČR NN, kapesné v cizí měně je způsobilým výdajem až do 40 % stravného</a:t>
            </a:r>
          </a:p>
          <a:p>
            <a:pPr marL="0" indent="0" algn="just">
              <a:lnSpc>
                <a:spcPct val="100000"/>
              </a:lnSpc>
              <a:spcBef>
                <a:spcPts val="0"/>
              </a:spcBef>
              <a:spcAft>
                <a:spcPts val="0"/>
              </a:spcAft>
              <a:buNone/>
            </a:pPr>
            <a:endParaRPr lang="cs-CZ" altLang="cs-CZ" sz="2000" dirty="0" smtClean="0"/>
          </a:p>
          <a:p>
            <a:pPr algn="just">
              <a:lnSpc>
                <a:spcPct val="100000"/>
              </a:lnSpc>
              <a:spcBef>
                <a:spcPts val="0"/>
              </a:spcBef>
              <a:spcAft>
                <a:spcPts val="0"/>
              </a:spcAft>
            </a:pPr>
            <a:r>
              <a:rPr lang="cs-CZ" altLang="cs-CZ" sz="2000" b="1" dirty="0"/>
              <a:t>P</a:t>
            </a:r>
            <a:r>
              <a:rPr lang="cs-CZ" altLang="cs-CZ" sz="2000" b="1" dirty="0" smtClean="0"/>
              <a:t>ro zahraniční experty při pracovní cestě do ČR (PN) </a:t>
            </a:r>
            <a:r>
              <a:rPr lang="cs-CZ" altLang="cs-CZ" sz="2000" dirty="0" smtClean="0"/>
              <a:t>– tzv</a:t>
            </a:r>
            <a:r>
              <a:rPr lang="cs-CZ" altLang="cs-CZ" sz="2000" dirty="0"/>
              <a:t>. </a:t>
            </a:r>
            <a:r>
              <a:rPr lang="cs-CZ" altLang="cs-CZ" sz="2000" dirty="0" smtClean="0"/>
              <a:t>„per </a:t>
            </a:r>
            <a:r>
              <a:rPr lang="cs-CZ" altLang="cs-CZ" sz="2000" dirty="0" err="1" smtClean="0"/>
              <a:t>diems</a:t>
            </a:r>
            <a:r>
              <a:rPr lang="cs-CZ" altLang="cs-CZ" sz="2000" dirty="0" smtClean="0"/>
              <a:t>“ ve výši 230 EUR (</a:t>
            </a:r>
            <a:r>
              <a:rPr lang="cs-CZ" sz="2000" dirty="0"/>
              <a:t>http://</a:t>
            </a:r>
            <a:r>
              <a:rPr lang="cs-CZ" sz="2000" dirty="0" smtClean="0"/>
              <a:t>ec.europa.eu/</a:t>
            </a:r>
            <a:r>
              <a:rPr lang="cs-CZ" sz="2000" dirty="0" err="1" smtClean="0"/>
              <a:t>europeaid</a:t>
            </a:r>
            <a:r>
              <a:rPr lang="cs-CZ" sz="2000" dirty="0" smtClean="0"/>
              <a:t>/</a:t>
            </a:r>
            <a:r>
              <a:rPr lang="cs-CZ" sz="2000" dirty="0" err="1" smtClean="0"/>
              <a:t>perdiem_en</a:t>
            </a:r>
            <a:r>
              <a:rPr lang="cs-CZ" sz="2000" dirty="0" smtClean="0"/>
              <a:t>)</a:t>
            </a:r>
            <a:r>
              <a:rPr lang="cs-CZ" altLang="cs-CZ" sz="2000" dirty="0" smtClean="0"/>
              <a:t> nebo paušál 75 EUR, zahrnují </a:t>
            </a:r>
            <a:r>
              <a:rPr lang="cs-CZ" sz="2000" dirty="0"/>
              <a:t>náklady na ubytování, stravné, </a:t>
            </a:r>
            <a:r>
              <a:rPr lang="cs-CZ" sz="2000" dirty="0" smtClean="0"/>
              <a:t/>
            </a:r>
            <a:br>
              <a:rPr lang="cs-CZ" sz="2000" dirty="0" smtClean="0"/>
            </a:br>
            <a:r>
              <a:rPr lang="cs-CZ" sz="2000" dirty="0" smtClean="0"/>
              <a:t>a cestovné v ČR a výdaj za dopravu experta do ČR a zpět</a:t>
            </a:r>
          </a:p>
          <a:p>
            <a:pPr>
              <a:lnSpc>
                <a:spcPct val="80000"/>
              </a:lnSpc>
              <a:spcBef>
                <a:spcPts val="0"/>
              </a:spcBef>
              <a:spcAft>
                <a:spcPts val="0"/>
              </a:spcAft>
              <a:buFont typeface="Wingdings" panose="05000000000000000000" pitchFamily="2" charset="2"/>
              <a:buChar char="ü"/>
              <a:defRPr/>
            </a:pPr>
            <a:endParaRPr lang="cs-CZ" altLang="cs-CZ" sz="1200" dirty="0" smtClean="0"/>
          </a:p>
          <a:p>
            <a:pPr marL="0" indent="0">
              <a:lnSpc>
                <a:spcPct val="80000"/>
              </a:lnSpc>
              <a:spcBef>
                <a:spcPts val="0"/>
              </a:spcBef>
              <a:spcAft>
                <a:spcPts val="0"/>
              </a:spcAft>
              <a:buNone/>
              <a:defRPr/>
            </a:pPr>
            <a:endParaRPr lang="cs-CZ" altLang="cs-CZ" sz="1200" dirty="0" smtClean="0"/>
          </a:p>
          <a:p>
            <a:pPr marL="0" indent="0">
              <a:buNone/>
              <a:defRPr/>
            </a:pPr>
            <a:endParaRPr lang="cs-CZ" sz="12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58</a:t>
            </a:fld>
            <a:endParaRPr lang="cs-CZ" dirty="0"/>
          </a:p>
        </p:txBody>
      </p:sp>
    </p:spTree>
    <p:extLst>
      <p:ext uri="{BB962C8B-B14F-4D97-AF65-F5344CB8AC3E}">
        <p14:creationId xmlns:p14="http://schemas.microsoft.com/office/powerpoint/2010/main" val="20271737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196752"/>
            <a:ext cx="8568952" cy="5400600"/>
          </a:xfrm>
        </p:spPr>
        <p:txBody>
          <a:bodyPr/>
          <a:lstStyle/>
          <a:p>
            <a:pPr marL="0" indent="0">
              <a:lnSpc>
                <a:spcPct val="100000"/>
              </a:lnSpc>
              <a:spcBef>
                <a:spcPts val="0"/>
              </a:spcBef>
              <a:spcAft>
                <a:spcPts val="0"/>
              </a:spcAft>
              <a:buNone/>
            </a:pPr>
            <a:endParaRPr lang="cs-CZ" altLang="cs-CZ" sz="1200" dirty="0"/>
          </a:p>
          <a:p>
            <a:pPr marL="0" indent="0">
              <a:buNone/>
              <a:defRPr/>
            </a:pPr>
            <a:r>
              <a:rPr lang="cs-CZ" sz="2000" b="1" dirty="0" smtClean="0"/>
              <a:t>1.1.3  Zařízení </a:t>
            </a:r>
            <a:r>
              <a:rPr lang="cs-CZ" sz="2000" b="1" dirty="0"/>
              <a:t>a vybavení, vč. nájmu a odpisů</a:t>
            </a:r>
          </a:p>
          <a:p>
            <a:pPr algn="just">
              <a:lnSpc>
                <a:spcPct val="80000"/>
              </a:lnSpc>
              <a:defRPr/>
            </a:pPr>
            <a:r>
              <a:rPr lang="cs-CZ" altLang="cs-CZ" sz="1800" b="1" dirty="0"/>
              <a:t>I</a:t>
            </a:r>
            <a:r>
              <a:rPr lang="cs-CZ" altLang="cs-CZ" sz="1800" b="1" dirty="0" smtClean="0"/>
              <a:t>nvestiční </a:t>
            </a:r>
            <a:r>
              <a:rPr lang="cs-CZ" altLang="cs-CZ" sz="1800" b="1" dirty="0"/>
              <a:t>výdaje </a:t>
            </a:r>
            <a:r>
              <a:rPr lang="cs-CZ" altLang="cs-CZ" sz="1800" b="1" dirty="0" smtClean="0"/>
              <a:t>=</a:t>
            </a:r>
            <a:r>
              <a:rPr lang="cs-CZ" altLang="cs-CZ" sz="1800" dirty="0" smtClean="0"/>
              <a:t> odpisovaný </a:t>
            </a:r>
            <a:r>
              <a:rPr lang="cs-CZ" altLang="cs-CZ" sz="1800" dirty="0"/>
              <a:t>hmotný majetek (pořizovací hodnota vyšší </a:t>
            </a:r>
            <a:r>
              <a:rPr lang="cs-CZ" altLang="cs-CZ" sz="1800" dirty="0" smtClean="0"/>
              <a:t/>
            </a:r>
            <a:br>
              <a:rPr lang="cs-CZ" altLang="cs-CZ" sz="1800" dirty="0" smtClean="0"/>
            </a:br>
            <a:r>
              <a:rPr lang="cs-CZ" altLang="cs-CZ" sz="1800" dirty="0" smtClean="0"/>
              <a:t>než </a:t>
            </a:r>
            <a:r>
              <a:rPr lang="cs-CZ" altLang="cs-CZ" sz="1800" dirty="0"/>
              <a:t>40 tis. Kč) a nehmotný majetek (pořizovací cena vyšší než 60 tis. Kč</a:t>
            </a:r>
            <a:r>
              <a:rPr lang="cs-CZ" altLang="cs-CZ" sz="1800" dirty="0" smtClean="0"/>
              <a:t>)</a:t>
            </a:r>
            <a:endParaRPr lang="cs-CZ" altLang="cs-CZ" sz="1800" dirty="0"/>
          </a:p>
          <a:p>
            <a:pPr algn="just">
              <a:lnSpc>
                <a:spcPct val="80000"/>
              </a:lnSpc>
              <a:defRPr/>
            </a:pPr>
            <a:r>
              <a:rPr lang="cs-CZ" altLang="cs-CZ" sz="1800" b="1" dirty="0"/>
              <a:t>N</a:t>
            </a:r>
            <a:r>
              <a:rPr lang="cs-CZ" altLang="cs-CZ" sz="1800" b="1" dirty="0" smtClean="0"/>
              <a:t>einvestiční </a:t>
            </a:r>
            <a:r>
              <a:rPr lang="cs-CZ" altLang="cs-CZ" sz="1800" b="1" dirty="0"/>
              <a:t>výdaje </a:t>
            </a:r>
            <a:r>
              <a:rPr lang="cs-CZ" altLang="cs-CZ" sz="1800" b="1" dirty="0" smtClean="0"/>
              <a:t>= </a:t>
            </a:r>
            <a:r>
              <a:rPr lang="cs-CZ" altLang="cs-CZ" sz="1800" dirty="0" smtClean="0"/>
              <a:t>neodpisovaný </a:t>
            </a:r>
            <a:r>
              <a:rPr lang="cs-CZ" altLang="cs-CZ" sz="1800" dirty="0"/>
              <a:t>hmotný (</a:t>
            </a:r>
            <a:r>
              <a:rPr lang="cs-CZ" altLang="cs-CZ" sz="1800" dirty="0" smtClean="0"/>
              <a:t>pořizovací </a:t>
            </a:r>
            <a:r>
              <a:rPr lang="cs-CZ" altLang="cs-CZ" sz="1800" dirty="0"/>
              <a:t>hodnota nižší </a:t>
            </a:r>
            <a:r>
              <a:rPr lang="cs-CZ" altLang="cs-CZ" sz="1800" dirty="0" smtClean="0"/>
              <a:t/>
            </a:r>
            <a:br>
              <a:rPr lang="cs-CZ" altLang="cs-CZ" sz="1800" dirty="0" smtClean="0"/>
            </a:br>
            <a:r>
              <a:rPr lang="cs-CZ" altLang="cs-CZ" sz="1800" dirty="0" smtClean="0"/>
              <a:t>než </a:t>
            </a:r>
            <a:r>
              <a:rPr lang="cs-CZ" altLang="cs-CZ" sz="1800" dirty="0"/>
              <a:t>40 tis. </a:t>
            </a:r>
            <a:r>
              <a:rPr lang="cs-CZ" altLang="cs-CZ" sz="1800" dirty="0" smtClean="0"/>
              <a:t>Kč) a nehmotný </a:t>
            </a:r>
            <a:r>
              <a:rPr lang="cs-CZ" altLang="cs-CZ" sz="1800" dirty="0"/>
              <a:t>majetek (pořizovací cena nižší než 60 tis. Kč</a:t>
            </a:r>
            <a:r>
              <a:rPr lang="cs-CZ" altLang="cs-CZ" sz="1800" dirty="0" smtClean="0"/>
              <a:t>)</a:t>
            </a:r>
          </a:p>
          <a:p>
            <a:pPr algn="just">
              <a:lnSpc>
                <a:spcPct val="80000"/>
              </a:lnSpc>
              <a:defRPr/>
            </a:pPr>
            <a:r>
              <a:rPr lang="cs-CZ" altLang="cs-CZ" sz="1800" b="1" dirty="0" smtClean="0"/>
              <a:t>Zařízení </a:t>
            </a:r>
            <a:r>
              <a:rPr lang="cs-CZ" altLang="cs-CZ" sz="1800" b="1" dirty="0"/>
              <a:t>a vybavení pro členy </a:t>
            </a:r>
            <a:r>
              <a:rPr lang="cs-CZ" altLang="cs-CZ" sz="1800" b="1" dirty="0" smtClean="0"/>
              <a:t>RT</a:t>
            </a:r>
            <a:r>
              <a:rPr lang="cs-CZ" altLang="cs-CZ" sz="1800" dirty="0" smtClean="0"/>
              <a:t>, </a:t>
            </a:r>
            <a:r>
              <a:rPr lang="cs-CZ" altLang="cs-CZ" sz="1800" dirty="0"/>
              <a:t>kteří přímo pracují s </a:t>
            </a:r>
            <a:r>
              <a:rPr lang="cs-CZ" altLang="cs-CZ" sz="1800" dirty="0" smtClean="0"/>
              <a:t>CS </a:t>
            </a:r>
            <a:r>
              <a:rPr lang="cs-CZ" altLang="cs-CZ" sz="1800" dirty="0"/>
              <a:t>nebo zajišťují </a:t>
            </a:r>
            <a:r>
              <a:rPr lang="cs-CZ" altLang="cs-CZ" sz="1800" dirty="0" smtClean="0"/>
              <a:t>výstup k </a:t>
            </a:r>
            <a:r>
              <a:rPr lang="cs-CZ" altLang="cs-CZ" sz="1800" dirty="0"/>
              <a:t>přímému </a:t>
            </a:r>
            <a:r>
              <a:rPr lang="cs-CZ" altLang="cs-CZ" sz="1800" dirty="0" smtClean="0"/>
              <a:t>využití CS</a:t>
            </a:r>
          </a:p>
          <a:p>
            <a:pPr algn="just">
              <a:lnSpc>
                <a:spcPct val="80000"/>
              </a:lnSpc>
              <a:defRPr/>
            </a:pPr>
            <a:r>
              <a:rPr lang="cs-CZ" altLang="cs-CZ" sz="1800" b="1" dirty="0" smtClean="0"/>
              <a:t>Nákup vybavení </a:t>
            </a:r>
            <a:r>
              <a:rPr lang="cs-CZ" altLang="cs-CZ" sz="1800" b="1" dirty="0"/>
              <a:t>pro </a:t>
            </a:r>
            <a:r>
              <a:rPr lang="cs-CZ" altLang="cs-CZ" sz="1800" b="1" dirty="0" smtClean="0"/>
              <a:t>RT</a:t>
            </a:r>
            <a:r>
              <a:rPr lang="cs-CZ" altLang="cs-CZ" sz="1800" dirty="0" smtClean="0"/>
              <a:t>, </a:t>
            </a:r>
            <a:r>
              <a:rPr lang="cs-CZ" altLang="cs-CZ" sz="1800" dirty="0"/>
              <a:t>např.  n</a:t>
            </a:r>
            <a:r>
              <a:rPr lang="cs-CZ" altLang="cs-CZ" sz="1800" dirty="0" smtClean="0"/>
              <a:t>ákup výpočetní techniky - pro </a:t>
            </a:r>
            <a:r>
              <a:rPr lang="cs-CZ" altLang="cs-CZ" sz="1800" dirty="0"/>
              <a:t>pracovníky RT lze pořídit pouze takový počet  kusů zařízení a vybavení, který odpovídá výši úvazku členů </a:t>
            </a:r>
            <a:r>
              <a:rPr lang="cs-CZ" altLang="cs-CZ" sz="1800" dirty="0" smtClean="0"/>
              <a:t>RT = </a:t>
            </a:r>
            <a:r>
              <a:rPr lang="cs-CZ" altLang="cs-CZ" sz="1800" dirty="0"/>
              <a:t>1 ks </a:t>
            </a:r>
            <a:r>
              <a:rPr lang="cs-CZ" altLang="cs-CZ" sz="1800" dirty="0" smtClean="0"/>
              <a:t>na </a:t>
            </a:r>
            <a:r>
              <a:rPr lang="cs-CZ" altLang="cs-CZ" sz="1800" dirty="0"/>
              <a:t>1 </a:t>
            </a:r>
            <a:r>
              <a:rPr lang="cs-CZ" altLang="cs-CZ" sz="1800" dirty="0" smtClean="0"/>
              <a:t>úvazek; pokud </a:t>
            </a:r>
            <a:r>
              <a:rPr lang="cs-CZ" altLang="cs-CZ" sz="1800" dirty="0"/>
              <a:t>je úvazek nižší, lze uplatnit pouze část pořizovací </a:t>
            </a:r>
            <a:r>
              <a:rPr lang="cs-CZ" altLang="cs-CZ" sz="1800" dirty="0" smtClean="0"/>
              <a:t>ceny, </a:t>
            </a:r>
            <a:r>
              <a:rPr lang="cs-CZ" altLang="cs-CZ" sz="1800" dirty="0"/>
              <a:t>vztahující se k danému </a:t>
            </a:r>
            <a:r>
              <a:rPr lang="cs-CZ" altLang="cs-CZ" sz="1800" dirty="0" smtClean="0"/>
              <a:t>úvazku (0,5 </a:t>
            </a:r>
            <a:r>
              <a:rPr lang="cs-CZ" altLang="cs-CZ" sz="1800" dirty="0"/>
              <a:t>úvazek = </a:t>
            </a:r>
            <a:r>
              <a:rPr lang="cs-CZ" altLang="cs-CZ" sz="1800" dirty="0" smtClean="0"/>
              <a:t>0,5 </a:t>
            </a:r>
            <a:r>
              <a:rPr lang="cs-CZ" altLang="cs-CZ" sz="1800" dirty="0"/>
              <a:t>ceny </a:t>
            </a:r>
            <a:r>
              <a:rPr lang="cs-CZ" altLang="cs-CZ" sz="1800" dirty="0" smtClean="0"/>
              <a:t>výpočetní techniky), úvazky jednotlivých členů RT je možné sčítat</a:t>
            </a:r>
          </a:p>
          <a:p>
            <a:pPr algn="just">
              <a:lnSpc>
                <a:spcPct val="80000"/>
              </a:lnSpc>
              <a:defRPr/>
            </a:pPr>
            <a:r>
              <a:rPr lang="cs-CZ" sz="1800" dirty="0" smtClean="0"/>
              <a:t>Nově </a:t>
            </a:r>
            <a:r>
              <a:rPr lang="cs-CZ" sz="1800" dirty="0"/>
              <a:t>zařazen do této skupiny výdajů i </a:t>
            </a:r>
            <a:r>
              <a:rPr lang="cs-CZ" sz="1800" b="1" dirty="0"/>
              <a:t>nábytek</a:t>
            </a:r>
            <a:r>
              <a:rPr lang="cs-CZ" sz="1800" dirty="0"/>
              <a:t> (rozdíl oproti OP LZZ</a:t>
            </a:r>
            <a:r>
              <a:rPr lang="cs-CZ" sz="1800" dirty="0" smtClean="0"/>
              <a:t>)</a:t>
            </a:r>
          </a:p>
          <a:p>
            <a:pPr algn="just">
              <a:lnSpc>
                <a:spcPct val="80000"/>
              </a:lnSpc>
              <a:defRPr/>
            </a:pPr>
            <a:r>
              <a:rPr lang="cs-CZ" sz="1800" dirty="0" smtClean="0"/>
              <a:t>Pokud </a:t>
            </a:r>
            <a:r>
              <a:rPr lang="cs-CZ" sz="1800" dirty="0"/>
              <a:t>jakýkoliv nákup zařízení a vybavení patří na základě vymezení nepřímých nákladů (dle kapitoly 6.4.16) mezi nepřímé náklady, nelze tyto výdaje řadit mezi přímé způsobilé  </a:t>
            </a:r>
            <a:r>
              <a:rPr lang="cs-CZ" sz="1800" dirty="0" smtClean="0"/>
              <a:t>náklady</a:t>
            </a:r>
            <a:endParaRPr lang="cs-CZ" sz="1800" b="1" dirty="0"/>
          </a:p>
          <a:p>
            <a:pPr>
              <a:lnSpc>
                <a:spcPct val="80000"/>
              </a:lnSpc>
              <a:spcBef>
                <a:spcPts val="0"/>
              </a:spcBef>
              <a:spcAft>
                <a:spcPts val="0"/>
              </a:spcAft>
              <a:buFont typeface="Wingdings" panose="05000000000000000000" pitchFamily="2" charset="2"/>
              <a:buChar char="ü"/>
              <a:defRPr/>
            </a:pPr>
            <a:endParaRPr lang="cs-CZ" altLang="cs-CZ" sz="1200" dirty="0" smtClean="0"/>
          </a:p>
          <a:p>
            <a:pPr marL="0" indent="0">
              <a:lnSpc>
                <a:spcPct val="80000"/>
              </a:lnSpc>
              <a:spcBef>
                <a:spcPts val="0"/>
              </a:spcBef>
              <a:spcAft>
                <a:spcPts val="0"/>
              </a:spcAft>
              <a:buNone/>
              <a:defRPr/>
            </a:pPr>
            <a:endParaRPr lang="cs-CZ" altLang="cs-CZ" sz="1200" dirty="0" smtClean="0"/>
          </a:p>
          <a:p>
            <a:pPr marL="0" indent="0">
              <a:buNone/>
              <a:defRPr/>
            </a:pPr>
            <a:endParaRPr lang="cs-CZ" sz="12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59</a:t>
            </a:fld>
            <a:endParaRPr lang="cs-CZ" dirty="0"/>
          </a:p>
        </p:txBody>
      </p:sp>
    </p:spTree>
    <p:extLst>
      <p:ext uri="{BB962C8B-B14F-4D97-AF65-F5344CB8AC3E}">
        <p14:creationId xmlns:p14="http://schemas.microsoft.com/office/powerpoint/2010/main" val="2984867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lvl="0" indent="0">
              <a:buNone/>
            </a:pPr>
            <a:r>
              <a:rPr lang="cs-CZ" sz="1800" b="1" u="sng" cap="all" dirty="0"/>
              <a:t>2</a:t>
            </a:r>
            <a:r>
              <a:rPr lang="cs-CZ" sz="1800" b="1" u="sng" cap="all" dirty="0" smtClean="0"/>
              <a:t>. </a:t>
            </a:r>
            <a:r>
              <a:rPr lang="cs-CZ" sz="1800" b="1" u="sng" cap="all" dirty="0"/>
              <a:t>Jak toho chceme dosáhnout</a:t>
            </a:r>
            <a:r>
              <a:rPr lang="cs-CZ" sz="1800" b="1" u="sng" cap="all" dirty="0" smtClean="0"/>
              <a:t>?</a:t>
            </a:r>
            <a:endParaRPr lang="cs-CZ" sz="1800" b="1" u="sng" cap="all" dirty="0"/>
          </a:p>
          <a:p>
            <a:pPr lvl="1">
              <a:lnSpc>
                <a:spcPct val="100000"/>
              </a:lnSpc>
              <a:spcBef>
                <a:spcPts val="0"/>
              </a:spcBef>
              <a:spcAft>
                <a:spcPts val="600"/>
              </a:spcAft>
            </a:pPr>
            <a:r>
              <a:rPr lang="cs-CZ" sz="1600" dirty="0" smtClean="0"/>
              <a:t>V </a:t>
            </a:r>
            <a:r>
              <a:rPr lang="cs-CZ" sz="1600" dirty="0"/>
              <a:t>rámci přípravy projektu je nutné </a:t>
            </a:r>
            <a:r>
              <a:rPr lang="cs-CZ" sz="1600" b="1" dirty="0"/>
              <a:t>definovat aktivity </a:t>
            </a:r>
            <a:r>
              <a:rPr lang="cs-CZ" sz="1600" dirty="0"/>
              <a:t>(strategii), kterými bude projekt realizován.</a:t>
            </a:r>
            <a:endParaRPr lang="cs-CZ" sz="1600" dirty="0" smtClean="0"/>
          </a:p>
          <a:p>
            <a:pPr lvl="1">
              <a:lnSpc>
                <a:spcPct val="100000"/>
              </a:lnSpc>
              <a:spcBef>
                <a:spcPts val="0"/>
              </a:spcBef>
              <a:spcAft>
                <a:spcPts val="600"/>
              </a:spcAft>
            </a:pPr>
            <a:r>
              <a:rPr lang="cs-CZ" sz="1600" b="1" dirty="0" smtClean="0"/>
              <a:t>Aktivity </a:t>
            </a:r>
            <a:r>
              <a:rPr lang="cs-CZ" sz="1600"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sz="1600" b="1" dirty="0" smtClean="0"/>
              <a:t>Doporučení:</a:t>
            </a:r>
            <a:endParaRPr lang="cs-CZ" sz="1600" dirty="0"/>
          </a:p>
          <a:p>
            <a:pPr algn="just" hangingPunct="0">
              <a:lnSpc>
                <a:spcPct val="100000"/>
              </a:lnSpc>
              <a:spcBef>
                <a:spcPts val="0"/>
              </a:spcBef>
              <a:spcAft>
                <a:spcPts val="0"/>
              </a:spcAft>
            </a:pPr>
            <a:r>
              <a:rPr lang="cs-CZ" sz="1600" dirty="0" smtClean="0"/>
              <a:t>vedou </a:t>
            </a:r>
            <a:r>
              <a:rPr lang="cs-CZ" sz="1600" dirty="0"/>
              <a:t>k plnění cílů, jsou prostředkem, nástrojem, ne cílem </a:t>
            </a:r>
            <a:r>
              <a:rPr lang="cs-CZ" sz="1600" dirty="0" smtClean="0"/>
              <a:t>samotným,</a:t>
            </a:r>
            <a:endParaRPr lang="cs-CZ" sz="1600" dirty="0"/>
          </a:p>
          <a:p>
            <a:pPr algn="just" hangingPunct="0">
              <a:lnSpc>
                <a:spcPct val="100000"/>
              </a:lnSpc>
              <a:spcBef>
                <a:spcPts val="0"/>
              </a:spcBef>
              <a:spcAft>
                <a:spcPts val="0"/>
              </a:spcAft>
            </a:pPr>
            <a:r>
              <a:rPr lang="cs-CZ" sz="1600" dirty="0"/>
              <a:t>udržujte vazbu </a:t>
            </a:r>
            <a:r>
              <a:rPr lang="cs-CZ" sz="1600" b="1" dirty="0"/>
              <a:t>potřeby – cíle – </a:t>
            </a:r>
            <a:r>
              <a:rPr lang="cs-CZ" sz="1600" b="1" dirty="0" smtClean="0"/>
              <a:t>aktivity</a:t>
            </a:r>
            <a:r>
              <a:rPr lang="cs-CZ" sz="1600" dirty="0" smtClean="0"/>
              <a:t>,</a:t>
            </a:r>
            <a:endParaRPr lang="cs-CZ" sz="1600" dirty="0"/>
          </a:p>
          <a:p>
            <a:pPr algn="just" hangingPunct="0">
              <a:lnSpc>
                <a:spcPct val="100000"/>
              </a:lnSpc>
              <a:spcBef>
                <a:spcPts val="0"/>
              </a:spcBef>
              <a:spcAft>
                <a:spcPts val="0"/>
              </a:spcAft>
            </a:pPr>
            <a:r>
              <a:rPr lang="cs-CZ" sz="1600" dirty="0"/>
              <a:t>v projektu nemají co dělat aktivity, u kterých neprokážete, že slouží k naplnění cílů, </a:t>
            </a:r>
            <a:r>
              <a:rPr lang="cs-CZ" sz="1600" dirty="0" smtClean="0"/>
              <a:t/>
            </a:r>
            <a:br>
              <a:rPr lang="cs-CZ" sz="1600" dirty="0" smtClean="0"/>
            </a:br>
            <a:r>
              <a:rPr lang="cs-CZ" sz="1600" dirty="0" smtClean="0"/>
              <a:t>ať </a:t>
            </a:r>
            <a:r>
              <a:rPr lang="cs-CZ" sz="1600" dirty="0"/>
              <a:t>už přímo nebo </a:t>
            </a:r>
            <a:r>
              <a:rPr lang="cs-CZ" sz="1600" dirty="0" smtClean="0"/>
              <a:t>podpůrně,</a:t>
            </a:r>
            <a:endParaRPr lang="cs-CZ" sz="1600" dirty="0"/>
          </a:p>
          <a:p>
            <a:pPr algn="just" hangingPunct="0">
              <a:lnSpc>
                <a:spcPct val="100000"/>
              </a:lnSpc>
              <a:spcBef>
                <a:spcPts val="0"/>
              </a:spcBef>
              <a:spcAft>
                <a:spcPts val="0"/>
              </a:spcAft>
            </a:pPr>
            <a:r>
              <a:rPr lang="cs-CZ" sz="1600" dirty="0"/>
              <a:t>tvoří tělo </a:t>
            </a:r>
            <a:r>
              <a:rPr lang="cs-CZ" sz="1600" dirty="0" smtClean="0"/>
              <a:t>projektu,</a:t>
            </a:r>
            <a:endParaRPr lang="cs-CZ" sz="1600" dirty="0"/>
          </a:p>
          <a:p>
            <a:pPr algn="just" hangingPunct="0">
              <a:lnSpc>
                <a:spcPct val="100000"/>
              </a:lnSpc>
              <a:spcBef>
                <a:spcPts val="0"/>
              </a:spcBef>
              <a:spcAft>
                <a:spcPts val="0"/>
              </a:spcAft>
            </a:pPr>
            <a:r>
              <a:rPr lang="cs-CZ" sz="1600" dirty="0"/>
              <a:t>to, co se bude vlastně s cílovou skupinou a pro cílovou skupinu </a:t>
            </a:r>
            <a:r>
              <a:rPr lang="cs-CZ" sz="1600" dirty="0" smtClean="0"/>
              <a:t>dělat, </a:t>
            </a:r>
            <a:endParaRPr lang="cs-CZ" sz="1600" dirty="0"/>
          </a:p>
          <a:p>
            <a:pPr algn="just" hangingPunct="0">
              <a:lnSpc>
                <a:spcPct val="100000"/>
              </a:lnSpc>
              <a:spcBef>
                <a:spcPts val="0"/>
              </a:spcBef>
              <a:spcAft>
                <a:spcPts val="0"/>
              </a:spcAft>
            </a:pPr>
            <a:r>
              <a:rPr lang="cs-CZ" sz="1600" dirty="0"/>
              <a:t>konkrétní rozpis prací: kdo, kdy, co, jak, s kým, kde, jak často bude </a:t>
            </a:r>
            <a:r>
              <a:rPr lang="cs-CZ" sz="1600" dirty="0" smtClean="0"/>
              <a:t>dělat, </a:t>
            </a:r>
            <a:endParaRPr lang="cs-CZ" sz="1600" dirty="0"/>
          </a:p>
          <a:p>
            <a:pPr algn="just" hangingPunct="0">
              <a:lnSpc>
                <a:spcPct val="100000"/>
              </a:lnSpc>
              <a:spcBef>
                <a:spcPts val="0"/>
              </a:spcBef>
              <a:spcAft>
                <a:spcPts val="0"/>
              </a:spcAft>
            </a:pPr>
            <a:r>
              <a:rPr lang="cs-CZ" sz="1600" dirty="0"/>
              <a:t>shluky podobných dílčích aktivit = </a:t>
            </a:r>
            <a:r>
              <a:rPr lang="cs-CZ" sz="1600" b="1" dirty="0"/>
              <a:t>klíčové aktivity</a:t>
            </a:r>
            <a:r>
              <a:rPr lang="cs-CZ" sz="1600" dirty="0"/>
              <a:t> (seřaďte v žádosti chronologicky nebo v nějaké jasné logice</a:t>
            </a:r>
            <a:r>
              <a:rPr lang="cs-CZ" sz="1600" dirty="0" smtClean="0"/>
              <a:t>), </a:t>
            </a:r>
            <a:endParaRPr lang="cs-CZ" sz="1600" dirty="0"/>
          </a:p>
          <a:p>
            <a:pPr algn="just" hangingPunct="0">
              <a:lnSpc>
                <a:spcPct val="100000"/>
              </a:lnSpc>
              <a:spcBef>
                <a:spcPts val="0"/>
              </a:spcBef>
              <a:spcAft>
                <a:spcPts val="0"/>
              </a:spcAft>
            </a:pPr>
            <a:r>
              <a:rPr lang="cs-CZ" sz="1600" dirty="0"/>
              <a:t>např. pracovní a bilanční diagnostika, pořádání příměstských táborů pro děti pracujících </a:t>
            </a:r>
            <a:r>
              <a:rPr lang="cs-CZ" sz="1600" dirty="0" smtClean="0"/>
              <a:t>rodičů.</a:t>
            </a:r>
            <a:endParaRPr lang="cs-CZ" sz="16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a:t>
            </a:fld>
            <a:endParaRPr lang="cs-CZ" dirty="0"/>
          </a:p>
        </p:txBody>
      </p:sp>
    </p:spTree>
    <p:extLst>
      <p:ext uri="{BB962C8B-B14F-4D97-AF65-F5344CB8AC3E}">
        <p14:creationId xmlns:p14="http://schemas.microsoft.com/office/powerpoint/2010/main" val="27240199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484784"/>
            <a:ext cx="8568952" cy="5040560"/>
          </a:xfrm>
        </p:spPr>
        <p:txBody>
          <a:bodyPr/>
          <a:lstStyle/>
          <a:p>
            <a:pPr marL="0" indent="0">
              <a:lnSpc>
                <a:spcPct val="80000"/>
              </a:lnSpc>
              <a:spcBef>
                <a:spcPts val="0"/>
              </a:spcBef>
              <a:spcAft>
                <a:spcPts val="0"/>
              </a:spcAft>
              <a:buNone/>
              <a:defRPr/>
            </a:pPr>
            <a:r>
              <a:rPr lang="cs-CZ" sz="2000" b="1" dirty="0" smtClean="0"/>
              <a:t>V </a:t>
            </a:r>
            <a:r>
              <a:rPr lang="cs-CZ" sz="2000" b="1" dirty="0"/>
              <a:t>rámci </a:t>
            </a:r>
            <a:r>
              <a:rPr lang="cs-CZ" sz="2000" b="1" dirty="0" smtClean="0"/>
              <a:t>kapitoly 1.1.3 </a:t>
            </a:r>
            <a:r>
              <a:rPr lang="cs-CZ" sz="2000" b="1" dirty="0"/>
              <a:t>lze také hradit</a:t>
            </a:r>
            <a:r>
              <a:rPr lang="cs-CZ" sz="2000" b="1" dirty="0" smtClean="0"/>
              <a:t>:</a:t>
            </a:r>
          </a:p>
          <a:p>
            <a:pPr marL="0" indent="0">
              <a:lnSpc>
                <a:spcPct val="80000"/>
              </a:lnSpc>
              <a:spcBef>
                <a:spcPts val="0"/>
              </a:spcBef>
              <a:spcAft>
                <a:spcPts val="0"/>
              </a:spcAft>
              <a:buNone/>
              <a:defRPr/>
            </a:pPr>
            <a:endParaRPr lang="cs-CZ" sz="1800" b="1" dirty="0" smtClean="0"/>
          </a:p>
          <a:p>
            <a:pPr algn="just">
              <a:defRPr/>
            </a:pPr>
            <a:r>
              <a:rPr lang="cs-CZ" sz="2000" b="1" dirty="0"/>
              <a:t>Nájem či leasing zařízení a vybavení, budov</a:t>
            </a:r>
          </a:p>
          <a:p>
            <a:pPr lvl="1" algn="just">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gn="just">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r>
              <a:rPr lang="cs-CZ" dirty="0" smtClean="0"/>
              <a:t>)</a:t>
            </a:r>
          </a:p>
          <a:p>
            <a:pPr algn="just">
              <a:lnSpc>
                <a:spcPct val="100000"/>
              </a:lnSpc>
              <a:spcBef>
                <a:spcPts val="0"/>
              </a:spcBef>
              <a:spcAft>
                <a:spcPts val="0"/>
              </a:spcAft>
              <a:defRPr/>
            </a:pPr>
            <a:endParaRPr lang="cs-CZ" sz="2000" b="1" dirty="0"/>
          </a:p>
          <a:p>
            <a:pPr algn="just">
              <a:defRPr/>
            </a:pPr>
            <a:r>
              <a:rPr lang="cs-CZ" sz="2000" b="1" dirty="0" smtClean="0"/>
              <a:t>Odpisy </a:t>
            </a:r>
            <a:r>
              <a:rPr lang="cs-CZ" sz="2000" b="1" dirty="0"/>
              <a:t>(daňové</a:t>
            </a:r>
            <a:r>
              <a:rPr lang="cs-CZ" sz="2000" b="1" dirty="0" smtClean="0"/>
              <a:t>)</a:t>
            </a:r>
            <a:endParaRPr lang="cs-CZ" sz="2000" b="1" dirty="0"/>
          </a:p>
          <a:p>
            <a:pPr lvl="1" algn="just">
              <a:lnSpc>
                <a:spcPct val="100000"/>
              </a:lnSpc>
              <a:spcBef>
                <a:spcPts val="0"/>
              </a:spcBef>
              <a:spcAft>
                <a:spcPts val="0"/>
              </a:spcAft>
            </a:pPr>
            <a:r>
              <a:rPr lang="cs-CZ" dirty="0"/>
              <a:t>Dlouhodobého hmotného a nehmotného majetku používaného </a:t>
            </a:r>
            <a:r>
              <a:rPr lang="cs-CZ" dirty="0" smtClean="0"/>
              <a:t/>
            </a:r>
            <a:br>
              <a:rPr lang="cs-CZ" dirty="0" smtClean="0"/>
            </a:br>
            <a:r>
              <a:rPr lang="cs-CZ" dirty="0" smtClean="0"/>
              <a:t>pro </a:t>
            </a:r>
            <a:r>
              <a:rPr lang="cs-CZ" dirty="0"/>
              <a:t>účely </a:t>
            </a:r>
            <a:r>
              <a:rPr lang="cs-CZ" dirty="0" smtClean="0"/>
              <a:t>projektu, které využívá CS</a:t>
            </a:r>
            <a:endParaRPr lang="cs-CZ" dirty="0"/>
          </a:p>
          <a:p>
            <a:pPr lvl="1" algn="just">
              <a:lnSpc>
                <a:spcPct val="100000"/>
              </a:lnSpc>
              <a:spcBef>
                <a:spcPts val="0"/>
              </a:spcBef>
              <a:spcAft>
                <a:spcPts val="0"/>
              </a:spcAft>
            </a:pPr>
            <a:r>
              <a:rPr lang="cs-CZ" dirty="0"/>
              <a:t>Jsou způsobilým výdajem po dobu trvání projektu za předpokladu, že nákup takového majetku není součástí způsobilých výdajů na </a:t>
            </a:r>
            <a:r>
              <a:rPr lang="cs-CZ" dirty="0" smtClean="0"/>
              <a:t>projekt</a:t>
            </a:r>
          </a:p>
          <a:p>
            <a:pPr marL="0" indent="0">
              <a:lnSpc>
                <a:spcPct val="100000"/>
              </a:lnSpc>
              <a:spcBef>
                <a:spcPts val="0"/>
              </a:spcBef>
              <a:spcAft>
                <a:spcPts val="0"/>
              </a:spcAft>
              <a:buNone/>
            </a:pPr>
            <a:endParaRPr lang="cs-CZ" sz="14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60</a:t>
            </a:fld>
            <a:endParaRPr lang="cs-CZ" dirty="0"/>
          </a:p>
        </p:txBody>
      </p:sp>
    </p:spTree>
    <p:extLst>
      <p:ext uri="{BB962C8B-B14F-4D97-AF65-F5344CB8AC3E}">
        <p14:creationId xmlns:p14="http://schemas.microsoft.com/office/powerpoint/2010/main" val="8677581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568952" cy="5256584"/>
          </a:xfrm>
        </p:spPr>
        <p:txBody>
          <a:bodyPr/>
          <a:lstStyle/>
          <a:p>
            <a:pPr marL="0" indent="0">
              <a:buNone/>
              <a:defRPr/>
            </a:pPr>
            <a:r>
              <a:rPr lang="cs-CZ" sz="2000" b="1" dirty="0" smtClean="0"/>
              <a:t>1.1.4 Nákup </a:t>
            </a:r>
            <a:r>
              <a:rPr lang="cs-CZ" sz="2000" b="1" dirty="0"/>
              <a:t>služeb</a:t>
            </a:r>
          </a:p>
          <a:p>
            <a:pPr marL="0" indent="0" algn="just">
              <a:lnSpc>
                <a:spcPct val="100000"/>
              </a:lnSpc>
              <a:spcBef>
                <a:spcPts val="0"/>
              </a:spcBef>
              <a:spcAft>
                <a:spcPts val="0"/>
              </a:spcAft>
              <a:buNone/>
            </a:pPr>
            <a:r>
              <a:rPr lang="cs-CZ" altLang="cs-CZ" sz="2000" dirty="0" smtClean="0"/>
              <a:t>Dodání </a:t>
            </a:r>
            <a:r>
              <a:rPr lang="cs-CZ" altLang="cs-CZ" sz="2000" dirty="0"/>
              <a:t>služby musí být nezbytné k realizaci projektu a musí vytvářet novou </a:t>
            </a:r>
            <a:r>
              <a:rPr lang="cs-CZ" altLang="cs-CZ" sz="2000" dirty="0" smtClean="0"/>
              <a:t>hodnotu </a:t>
            </a:r>
          </a:p>
          <a:p>
            <a:pPr algn="just">
              <a:lnSpc>
                <a:spcPct val="100000"/>
              </a:lnSpc>
              <a:spcBef>
                <a:spcPts val="0"/>
              </a:spcBef>
              <a:spcAft>
                <a:spcPts val="0"/>
              </a:spcAft>
            </a:pPr>
            <a:r>
              <a:rPr lang="cs-CZ" sz="2000" dirty="0" smtClean="0"/>
              <a:t>zpracování </a:t>
            </a:r>
            <a:r>
              <a:rPr lang="cs-CZ" sz="2000" dirty="0"/>
              <a:t>analýz, průzkumů, </a:t>
            </a:r>
            <a:r>
              <a:rPr lang="cs-CZ" sz="2000" dirty="0" smtClean="0"/>
              <a:t>studií</a:t>
            </a:r>
            <a:endParaRPr lang="cs-CZ" sz="2000" dirty="0"/>
          </a:p>
          <a:p>
            <a:pPr algn="just">
              <a:lnSpc>
                <a:spcPct val="100000"/>
              </a:lnSpc>
              <a:spcBef>
                <a:spcPts val="0"/>
              </a:spcBef>
              <a:spcAft>
                <a:spcPts val="0"/>
              </a:spcAft>
            </a:pPr>
            <a:r>
              <a:rPr lang="cs-CZ" sz="2000" dirty="0" smtClean="0"/>
              <a:t>lektorské služby</a:t>
            </a:r>
            <a:endParaRPr lang="cs-CZ" sz="2000" dirty="0"/>
          </a:p>
          <a:p>
            <a:pPr algn="just">
              <a:lnSpc>
                <a:spcPct val="100000"/>
              </a:lnSpc>
              <a:spcBef>
                <a:spcPts val="0"/>
              </a:spcBef>
              <a:spcAft>
                <a:spcPts val="0"/>
              </a:spcAft>
            </a:pPr>
            <a:r>
              <a:rPr lang="cs-CZ" sz="2000" dirty="0" smtClean="0"/>
              <a:t>školení </a:t>
            </a:r>
            <a:r>
              <a:rPr lang="cs-CZ" sz="2000" dirty="0"/>
              <a:t>a </a:t>
            </a:r>
            <a:r>
              <a:rPr lang="cs-CZ" sz="2000" dirty="0" smtClean="0"/>
              <a:t>kurzy</a:t>
            </a:r>
            <a:endParaRPr lang="cs-CZ" sz="2000" dirty="0"/>
          </a:p>
          <a:p>
            <a:pPr algn="just">
              <a:lnSpc>
                <a:spcPct val="100000"/>
              </a:lnSpc>
              <a:spcBef>
                <a:spcPts val="0"/>
              </a:spcBef>
              <a:spcAft>
                <a:spcPts val="0"/>
              </a:spcAft>
            </a:pPr>
            <a:r>
              <a:rPr lang="cs-CZ" sz="2000" dirty="0" smtClean="0"/>
              <a:t>vytvoření </a:t>
            </a:r>
            <a:r>
              <a:rPr lang="cs-CZ" sz="2000" dirty="0"/>
              <a:t>nových publikací, školicích materiálů nebo manuálů, </a:t>
            </a:r>
            <a:r>
              <a:rPr lang="cs-CZ" sz="2000" dirty="0" smtClean="0"/>
              <a:t>CD/DVD…</a:t>
            </a:r>
            <a:endParaRPr lang="cs-CZ" sz="2000" dirty="0"/>
          </a:p>
          <a:p>
            <a:pPr algn="just">
              <a:lnSpc>
                <a:spcPct val="100000"/>
              </a:lnSpc>
              <a:spcBef>
                <a:spcPts val="0"/>
              </a:spcBef>
              <a:spcAft>
                <a:spcPts val="0"/>
              </a:spcAft>
            </a:pPr>
            <a:r>
              <a:rPr lang="cs-CZ" sz="2000" dirty="0" smtClean="0"/>
              <a:t>pronájem </a:t>
            </a:r>
            <a:r>
              <a:rPr lang="cs-CZ" sz="2000" dirty="0"/>
              <a:t>prostor pro práci s </a:t>
            </a:r>
            <a:r>
              <a:rPr lang="cs-CZ" sz="2000" dirty="0" smtClean="0"/>
              <a:t>CS </a:t>
            </a:r>
            <a:r>
              <a:rPr lang="cs-CZ" sz="2000" dirty="0"/>
              <a:t>(např. pronájem </a:t>
            </a:r>
            <a:r>
              <a:rPr lang="cs-CZ" sz="2000" dirty="0" smtClean="0"/>
              <a:t>učebny)</a:t>
            </a:r>
          </a:p>
          <a:p>
            <a:pPr algn="just">
              <a:lnSpc>
                <a:spcPct val="100000"/>
              </a:lnSpc>
              <a:spcBef>
                <a:spcPts val="0"/>
              </a:spcBef>
              <a:spcAft>
                <a:spcPts val="0"/>
              </a:spcAft>
            </a:pPr>
            <a:endParaRPr lang="cs-CZ" sz="2000" dirty="0" smtClean="0"/>
          </a:p>
          <a:p>
            <a:pPr marL="0" indent="0" algn="just">
              <a:lnSpc>
                <a:spcPct val="100000"/>
              </a:lnSpc>
              <a:spcBef>
                <a:spcPts val="0"/>
              </a:spcBef>
              <a:buNone/>
            </a:pPr>
            <a:r>
              <a:rPr lang="cs-CZ" sz="2000" b="1" dirty="0"/>
              <a:t>1.1.5 Drobné stavební </a:t>
            </a:r>
            <a:r>
              <a:rPr lang="cs-CZ" sz="2000" b="1" dirty="0" smtClean="0"/>
              <a:t>úpravy</a:t>
            </a:r>
            <a:endParaRPr lang="cs-CZ" sz="2000" b="1" dirty="0"/>
          </a:p>
          <a:p>
            <a:pPr algn="just">
              <a:lnSpc>
                <a:spcPct val="100000"/>
              </a:lnSpc>
              <a:spcBef>
                <a:spcPts val="0"/>
              </a:spcBef>
            </a:pPr>
            <a:r>
              <a:rPr lang="cs-CZ" sz="2000" dirty="0" smtClean="0"/>
              <a:t>Cena </a:t>
            </a:r>
            <a:r>
              <a:rPr lang="cs-CZ" sz="2000" dirty="0"/>
              <a:t>všech dokončených stavebních úprav v jednom zdaňovacím období, která nepřesáhne v úhrnu </a:t>
            </a:r>
            <a:r>
              <a:rPr lang="cs-CZ" sz="2000" b="1" dirty="0"/>
              <a:t>40.000 Kč </a:t>
            </a:r>
            <a:r>
              <a:rPr lang="cs-CZ" sz="2000" dirty="0"/>
              <a:t>na každou jednotlivou účetní položku </a:t>
            </a:r>
            <a:r>
              <a:rPr lang="cs-CZ" sz="2000" dirty="0" smtClean="0"/>
              <a:t>majetku</a:t>
            </a:r>
            <a:endParaRPr lang="cs-CZ" sz="2000" dirty="0"/>
          </a:p>
          <a:p>
            <a:pPr algn="just">
              <a:lnSpc>
                <a:spcPct val="100000"/>
              </a:lnSpc>
              <a:spcBef>
                <a:spcPts val="0"/>
              </a:spcBef>
              <a:spcAft>
                <a:spcPts val="0"/>
              </a:spcAft>
            </a:pPr>
            <a:r>
              <a:rPr lang="cs-CZ" sz="2000" dirty="0" smtClean="0"/>
              <a:t>Např</a:t>
            </a:r>
            <a:r>
              <a:rPr lang="cs-CZ" sz="2000" dirty="0"/>
              <a:t>. úprava pracovního místa, které usnadní přístup osobám </a:t>
            </a:r>
            <a:r>
              <a:rPr lang="cs-CZ" sz="2000" dirty="0" smtClean="0"/>
              <a:t>zdravotně postiženým</a:t>
            </a:r>
            <a:endParaRPr lang="cs-CZ" sz="2000" dirty="0"/>
          </a:p>
          <a:p>
            <a:pPr>
              <a:lnSpc>
                <a:spcPct val="100000"/>
              </a:lnSpc>
              <a:spcBef>
                <a:spcPts val="0"/>
              </a:spcBef>
              <a:spcAft>
                <a:spcPts val="0"/>
              </a:spcAft>
            </a:pPr>
            <a:endParaRPr lang="cs-CZ" sz="20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61</a:t>
            </a:fld>
            <a:endParaRPr lang="cs-CZ" dirty="0"/>
          </a:p>
        </p:txBody>
      </p:sp>
    </p:spTree>
    <p:extLst>
      <p:ext uri="{BB962C8B-B14F-4D97-AF65-F5344CB8AC3E}">
        <p14:creationId xmlns:p14="http://schemas.microsoft.com/office/powerpoint/2010/main" val="7829510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640960" cy="5328592"/>
          </a:xfrm>
        </p:spPr>
        <p:txBody>
          <a:bodyPr/>
          <a:lstStyle/>
          <a:p>
            <a:pPr marL="0" indent="0">
              <a:lnSpc>
                <a:spcPct val="100000"/>
              </a:lnSpc>
              <a:spcBef>
                <a:spcPts val="0"/>
              </a:spcBef>
              <a:spcAft>
                <a:spcPts val="0"/>
              </a:spcAft>
              <a:buNone/>
            </a:pPr>
            <a:r>
              <a:rPr lang="cs-CZ" sz="1800" b="1" dirty="0" smtClean="0"/>
              <a:t>1.1.6 Přímá </a:t>
            </a:r>
            <a:r>
              <a:rPr lang="cs-CZ" sz="1800" b="1" dirty="0"/>
              <a:t>podpora pro </a:t>
            </a:r>
            <a:r>
              <a:rPr lang="cs-CZ" sz="1800" b="1" dirty="0" smtClean="0"/>
              <a:t>CS</a:t>
            </a:r>
          </a:p>
          <a:p>
            <a:pPr algn="just">
              <a:lnSpc>
                <a:spcPct val="150000"/>
              </a:lnSpc>
              <a:spcBef>
                <a:spcPts val="0"/>
              </a:spcBef>
              <a:spcAft>
                <a:spcPts val="0"/>
              </a:spcAft>
              <a:defRPr/>
            </a:pPr>
            <a:r>
              <a:rPr lang="cs-CZ" sz="1800" b="1" dirty="0" smtClean="0"/>
              <a:t>mzdy</a:t>
            </a:r>
            <a:r>
              <a:rPr lang="cs-CZ" sz="1800" dirty="0" smtClean="0"/>
              <a:t> zaměstnanců z CS (</a:t>
            </a:r>
            <a:r>
              <a:rPr lang="cs-CZ" sz="1800" dirty="0"/>
              <a:t>PS, DPČ, DPP ne) </a:t>
            </a:r>
            <a:r>
              <a:rPr lang="cs-CZ" sz="1800" dirty="0" smtClean="0"/>
              <a:t>– max. </a:t>
            </a:r>
            <a:r>
              <a:rPr lang="cs-CZ" sz="1800" dirty="0"/>
              <a:t>limit </a:t>
            </a:r>
            <a:r>
              <a:rPr lang="cs-CZ" sz="1800" dirty="0" smtClean="0"/>
              <a:t>stanovený </a:t>
            </a:r>
            <a:r>
              <a:rPr lang="cs-CZ" sz="1800" dirty="0"/>
              <a:t>pro měsíc práce zaměstnance </a:t>
            </a:r>
            <a:r>
              <a:rPr lang="cs-CZ" sz="1800" dirty="0" smtClean="0"/>
              <a:t>je ve výši </a:t>
            </a:r>
            <a:r>
              <a:rPr lang="cs-CZ" sz="1800" dirty="0"/>
              <a:t>trojnásobku minimální mzdy za měsíc </a:t>
            </a:r>
            <a:r>
              <a:rPr lang="cs-CZ" sz="1800" dirty="0" smtClean="0"/>
              <a:t/>
            </a:r>
            <a:br>
              <a:rPr lang="cs-CZ" sz="1800" dirty="0" smtClean="0"/>
            </a:br>
            <a:r>
              <a:rPr lang="cs-CZ" sz="1800" dirty="0" smtClean="0"/>
              <a:t>při </a:t>
            </a:r>
            <a:r>
              <a:rPr lang="cs-CZ" sz="1800" dirty="0"/>
              <a:t>40hodinové týdenní pracovní </a:t>
            </a:r>
            <a:r>
              <a:rPr lang="cs-CZ" sz="1800" dirty="0" smtClean="0"/>
              <a:t>době</a:t>
            </a:r>
            <a:endParaRPr lang="cs-CZ" sz="1800" dirty="0"/>
          </a:p>
          <a:p>
            <a:pPr algn="just">
              <a:lnSpc>
                <a:spcPct val="150000"/>
              </a:lnSpc>
              <a:spcBef>
                <a:spcPts val="0"/>
              </a:spcBef>
              <a:spcAft>
                <a:spcPts val="0"/>
              </a:spcAft>
              <a:defRPr/>
            </a:pPr>
            <a:r>
              <a:rPr lang="cs-CZ" sz="1800" b="1" dirty="0" smtClean="0"/>
              <a:t>cestovné</a:t>
            </a:r>
            <a:r>
              <a:rPr lang="cs-CZ" sz="1800" b="1" dirty="0"/>
              <a:t>, </a:t>
            </a:r>
            <a:r>
              <a:rPr lang="cs-CZ" sz="1800" b="1" dirty="0" smtClean="0"/>
              <a:t>ubytování a stravné </a:t>
            </a:r>
            <a:r>
              <a:rPr lang="cs-CZ" sz="1800" dirty="0"/>
              <a:t>při služebních cestách pro </a:t>
            </a:r>
            <a:r>
              <a:rPr lang="cs-CZ" sz="1800" dirty="0" smtClean="0"/>
              <a:t>CS</a:t>
            </a:r>
          </a:p>
          <a:p>
            <a:pPr algn="just">
              <a:lnSpc>
                <a:spcPct val="150000"/>
              </a:lnSpc>
              <a:spcBef>
                <a:spcPts val="0"/>
              </a:spcBef>
              <a:spcAft>
                <a:spcPts val="0"/>
              </a:spcAft>
              <a:defRPr/>
            </a:pPr>
            <a:r>
              <a:rPr lang="cs-CZ" sz="1800" b="1" dirty="0"/>
              <a:t>p</a:t>
            </a:r>
            <a:r>
              <a:rPr lang="cs-CZ" sz="1800" b="1" dirty="0" smtClean="0"/>
              <a:t>říspěvek na péči o dítě a další závislé osoby </a:t>
            </a:r>
            <a:r>
              <a:rPr lang="cs-CZ" sz="1800" dirty="0" smtClean="0"/>
              <a:t>– poskytuje se po dobu trvání školení nebo při nástupu nezaměstnané osoby do nového zaměstnání (v tomto případě se poskytuje po dobu max. 6 </a:t>
            </a:r>
            <a:r>
              <a:rPr lang="cs-CZ" sz="1800" dirty="0" err="1" smtClean="0"/>
              <a:t>měs</a:t>
            </a:r>
            <a:r>
              <a:rPr lang="cs-CZ" sz="1800" dirty="0" smtClean="0"/>
              <a:t>.)</a:t>
            </a:r>
          </a:p>
          <a:p>
            <a:pPr algn="just">
              <a:lnSpc>
                <a:spcPct val="150000"/>
              </a:lnSpc>
              <a:spcBef>
                <a:spcPts val="0"/>
              </a:spcBef>
              <a:spcAft>
                <a:spcPts val="0"/>
              </a:spcAft>
              <a:defRPr/>
            </a:pPr>
            <a:r>
              <a:rPr lang="cs-CZ" sz="1800" b="1" dirty="0"/>
              <a:t>p</a:t>
            </a:r>
            <a:r>
              <a:rPr lang="cs-CZ" sz="1800" b="1" dirty="0" smtClean="0"/>
              <a:t>říspěvek na zapracování </a:t>
            </a:r>
            <a:r>
              <a:rPr lang="cs-CZ" sz="1800" dirty="0" smtClean="0"/>
              <a:t>(</a:t>
            </a:r>
            <a:r>
              <a:rPr lang="cs-CZ" sz="1800" dirty="0"/>
              <a:t>dle zákona č. 435/2004 Sb., zákon </a:t>
            </a:r>
            <a:r>
              <a:rPr lang="cs-CZ" sz="1800" dirty="0" smtClean="0"/>
              <a:t/>
            </a:r>
            <a:br>
              <a:rPr lang="cs-CZ" sz="1800" dirty="0" smtClean="0"/>
            </a:br>
            <a:r>
              <a:rPr lang="cs-CZ" sz="1800" dirty="0" smtClean="0"/>
              <a:t>o zaměstnanosti) – poskytuje se po dobu max. 3 </a:t>
            </a:r>
            <a:r>
              <a:rPr lang="cs-CZ" sz="1800" dirty="0" err="1" smtClean="0"/>
              <a:t>měs</a:t>
            </a:r>
            <a:r>
              <a:rPr lang="cs-CZ" sz="1800" dirty="0" smtClean="0"/>
              <a:t>., nejvýše do poloviny minimální mzdy</a:t>
            </a:r>
            <a:endParaRPr lang="cs-CZ" sz="1800" dirty="0"/>
          </a:p>
          <a:p>
            <a:pPr algn="just">
              <a:lnSpc>
                <a:spcPct val="150000"/>
              </a:lnSpc>
              <a:spcBef>
                <a:spcPts val="0"/>
              </a:spcBef>
              <a:spcAft>
                <a:spcPts val="0"/>
              </a:spcAft>
              <a:defRPr/>
            </a:pPr>
            <a:r>
              <a:rPr lang="cs-CZ" sz="1800" b="1" dirty="0"/>
              <a:t>jiné nezbytné náklady </a:t>
            </a:r>
            <a:r>
              <a:rPr lang="cs-CZ" sz="1800" dirty="0"/>
              <a:t>pro CS pro realizování jejich aktivit </a:t>
            </a:r>
            <a:r>
              <a:rPr lang="cs-CZ" sz="1800" dirty="0" smtClean="0"/>
              <a:t>(prohlídka zdravotní způsobilosti pro výkon práce, výpis z rejstříku trestů)</a:t>
            </a:r>
          </a:p>
          <a:p>
            <a:pPr marL="0" indent="0">
              <a:lnSpc>
                <a:spcPct val="100000"/>
              </a:lnSpc>
              <a:spcBef>
                <a:spcPts val="0"/>
              </a:spcBef>
              <a:spcAft>
                <a:spcPts val="0"/>
              </a:spcAft>
              <a:buNone/>
              <a:defRPr/>
            </a:pPr>
            <a:endParaRPr lang="cs-CZ" sz="1200" dirty="0"/>
          </a:p>
          <a:p>
            <a:endParaRPr lang="cs-CZ" altLang="cs-CZ" sz="1200" dirty="0"/>
          </a:p>
          <a:p>
            <a:endParaRPr lang="cs-CZ" altLang="cs-CZ"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62</a:t>
            </a:fld>
            <a:endParaRPr lang="cs-CZ" dirty="0"/>
          </a:p>
        </p:txBody>
      </p:sp>
    </p:spTree>
    <p:extLst>
      <p:ext uri="{BB962C8B-B14F-4D97-AF65-F5344CB8AC3E}">
        <p14:creationId xmlns:p14="http://schemas.microsoft.com/office/powerpoint/2010/main" val="347185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208912" cy="4968552"/>
          </a:xfrm>
        </p:spPr>
        <p:txBody>
          <a:bodyPr/>
          <a:lstStyle/>
          <a:p>
            <a:pPr marL="0" indent="0">
              <a:buNone/>
            </a:pPr>
            <a:r>
              <a:rPr lang="cs-CZ" sz="1800" b="1" dirty="0" smtClean="0"/>
              <a:t>1.1.7 Křížové financování</a:t>
            </a:r>
          </a:p>
          <a:p>
            <a:pPr algn="just">
              <a:lnSpc>
                <a:spcPct val="100000"/>
              </a:lnSpc>
              <a:spcAft>
                <a:spcPts val="0"/>
              </a:spcAft>
            </a:pPr>
            <a:r>
              <a:rPr lang="cs-CZ" sz="2000" dirty="0"/>
              <a:t>Způsob doplňkového financování (smyslem je umožnit v projektech financovaných z ESF realizaci také některých aktivit, které spadají </a:t>
            </a:r>
            <a:r>
              <a:rPr lang="cs-CZ" sz="2000" dirty="0" smtClean="0"/>
              <a:t/>
            </a:r>
            <a:br>
              <a:rPr lang="cs-CZ" sz="2000" dirty="0" smtClean="0"/>
            </a:br>
            <a:r>
              <a:rPr lang="cs-CZ" sz="2000" dirty="0" smtClean="0"/>
              <a:t>do </a:t>
            </a:r>
            <a:r>
              <a:rPr lang="cs-CZ" sz="2000" dirty="0"/>
              <a:t>oblasti pomoci EFRR</a:t>
            </a:r>
            <a:r>
              <a:rPr lang="cs-CZ" sz="2000" dirty="0" smtClean="0"/>
              <a:t>)</a:t>
            </a:r>
            <a:endParaRPr lang="cs-CZ" sz="2000" dirty="0"/>
          </a:p>
          <a:p>
            <a:pPr algn="just">
              <a:lnSpc>
                <a:spcPct val="100000"/>
              </a:lnSpc>
              <a:spcAft>
                <a:spcPts val="0"/>
              </a:spcAft>
            </a:pPr>
            <a:r>
              <a:rPr lang="cs-CZ" sz="2000" b="1" dirty="0"/>
              <a:t>Co patří do křížového financování: </a:t>
            </a:r>
            <a:r>
              <a:rPr lang="cs-CZ" sz="2000" dirty="0"/>
              <a:t>výdaje za nákup infrastruktury a za rekonstrukci infrastruktury v rozsahu větším než jsou drobné stavební úpravy (nad 40 tis. Kč</a:t>
            </a:r>
            <a:r>
              <a:rPr lang="cs-CZ" sz="2000" dirty="0" smtClean="0"/>
              <a:t>)</a:t>
            </a:r>
            <a:endParaRPr lang="cs-CZ" sz="2000" dirty="0"/>
          </a:p>
          <a:p>
            <a:pPr algn="just">
              <a:lnSpc>
                <a:spcPct val="100000"/>
              </a:lnSpc>
              <a:spcAft>
                <a:spcPts val="0"/>
              </a:spcAft>
            </a:pPr>
            <a:r>
              <a:rPr lang="cs-CZ" sz="2000" b="1" dirty="0"/>
              <a:t>Za infrastrukturu se považují: </a:t>
            </a:r>
            <a:r>
              <a:rPr lang="cs-CZ" sz="2000" dirty="0"/>
              <a:t>budovy, stavby, pozemky </a:t>
            </a:r>
            <a:r>
              <a:rPr lang="cs-CZ" sz="2000" dirty="0" smtClean="0"/>
              <a:t/>
            </a:r>
            <a:br>
              <a:rPr lang="cs-CZ" sz="2000" dirty="0" smtClean="0"/>
            </a:br>
            <a:r>
              <a:rPr lang="cs-CZ" sz="2000" dirty="0" smtClean="0"/>
              <a:t>a </a:t>
            </a:r>
            <a:r>
              <a:rPr lang="cs-CZ" sz="2000" dirty="0"/>
              <a:t>technická zařízení nezbytná pro fungování budov a staveb, </a:t>
            </a:r>
            <a:r>
              <a:rPr lang="cs-CZ" sz="2000" dirty="0" smtClean="0"/>
              <a:t/>
            </a:r>
            <a:br>
              <a:rPr lang="cs-CZ" sz="2000" dirty="0" smtClean="0"/>
            </a:br>
            <a:r>
              <a:rPr lang="cs-CZ" sz="2000" dirty="0" smtClean="0"/>
              <a:t>s </a:t>
            </a:r>
            <a:r>
              <a:rPr lang="cs-CZ" sz="2000" dirty="0"/>
              <a:t>nemovitostmi pevně spojená (vodovod, kanalizace, energetické, komunikační vedení apod</a:t>
            </a:r>
            <a:r>
              <a:rPr lang="cs-CZ" sz="2000" dirty="0" smtClean="0"/>
              <a:t>.)</a:t>
            </a:r>
            <a:endParaRPr lang="cs-CZ" sz="2000" dirty="0"/>
          </a:p>
          <a:p>
            <a:pPr algn="just">
              <a:lnSpc>
                <a:spcPct val="100000"/>
              </a:lnSpc>
              <a:spcAft>
                <a:spcPts val="0"/>
              </a:spcAft>
            </a:pPr>
            <a:r>
              <a:rPr lang="cs-CZ" sz="2000" b="1" dirty="0"/>
              <a:t>Za infrastrukturu se nepovažují: </a:t>
            </a:r>
            <a:r>
              <a:rPr lang="cs-CZ" sz="2000" dirty="0"/>
              <a:t>movité a samostatně pořizované věci využívané  při realizaci projektů (vybavení, nábytek, učební pomůcky, přístroje sloužící k výuce nebo používané při výzkumu </a:t>
            </a:r>
            <a:r>
              <a:rPr lang="cs-CZ" sz="2000" dirty="0" smtClean="0"/>
              <a:t/>
            </a:r>
            <a:br>
              <a:rPr lang="cs-CZ" sz="2000" dirty="0" smtClean="0"/>
            </a:br>
            <a:r>
              <a:rPr lang="cs-CZ" sz="2000" dirty="0" smtClean="0"/>
              <a:t>a </a:t>
            </a:r>
            <a:r>
              <a:rPr lang="cs-CZ" sz="2000" dirty="0"/>
              <a:t>vývoji apod</a:t>
            </a:r>
            <a:r>
              <a:rPr lang="cs-CZ" sz="2000" dirty="0" smtClean="0"/>
              <a:t>.)</a:t>
            </a:r>
            <a:endParaRPr lang="cs-CZ" sz="2000" dirty="0"/>
          </a:p>
          <a:p>
            <a:pPr marL="0" indent="0">
              <a:buNone/>
            </a:pPr>
            <a:endParaRPr lang="cs-CZ" altLang="cs-CZ" sz="1600" b="1" dirty="0"/>
          </a:p>
          <a:p>
            <a:pPr marL="0" indent="0">
              <a:buNone/>
            </a:pPr>
            <a:endParaRPr lang="cs-CZ" altLang="cs-CZ" sz="2400" dirty="0"/>
          </a:p>
          <a:p>
            <a:pPr lvl="1">
              <a:buFont typeface="Arial" charset="0"/>
              <a:buChar char="•"/>
            </a:pPr>
            <a:endParaRPr lang="cs-CZ" sz="2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63</a:t>
            </a:fld>
            <a:endParaRPr lang="cs-CZ" dirty="0"/>
          </a:p>
        </p:txBody>
      </p:sp>
    </p:spTree>
    <p:extLst>
      <p:ext uri="{BB962C8B-B14F-4D97-AF65-F5344CB8AC3E}">
        <p14:creationId xmlns:p14="http://schemas.microsoft.com/office/powerpoint/2010/main" val="2941082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064000" cy="4968552"/>
          </a:xfrm>
        </p:spPr>
        <p:txBody>
          <a:bodyPr/>
          <a:lstStyle/>
          <a:p>
            <a:pPr marL="0" indent="0" algn="just">
              <a:lnSpc>
                <a:spcPct val="100000"/>
              </a:lnSpc>
              <a:buNone/>
            </a:pPr>
            <a:endParaRPr lang="cs-CZ" sz="1400" dirty="0" smtClean="0"/>
          </a:p>
          <a:p>
            <a:pPr marL="0" indent="0" algn="just">
              <a:lnSpc>
                <a:spcPct val="100000"/>
              </a:lnSpc>
              <a:buNone/>
            </a:pPr>
            <a:r>
              <a:rPr lang="cs-CZ" sz="2000" b="1" dirty="0" smtClean="0"/>
              <a:t>Investiční výdaje:</a:t>
            </a:r>
          </a:p>
          <a:p>
            <a:pPr algn="just">
              <a:lnSpc>
                <a:spcPct val="100000"/>
              </a:lnSpc>
            </a:pPr>
            <a:r>
              <a:rPr lang="cs-CZ" sz="2000" b="1" dirty="0" smtClean="0"/>
              <a:t>Pro </a:t>
            </a:r>
            <a:r>
              <a:rPr lang="cs-CZ" sz="2000" b="1" dirty="0"/>
              <a:t>projekty platí omezení, že podíl investičních výdajů v rámci celkových způsobilých výdajů nesmí být vyšší než 50 </a:t>
            </a:r>
            <a:r>
              <a:rPr lang="cs-CZ" sz="2000" b="1" dirty="0" smtClean="0"/>
              <a:t>%</a:t>
            </a:r>
            <a:endParaRPr lang="cs-CZ" sz="2000" dirty="0" smtClean="0"/>
          </a:p>
          <a:p>
            <a:pPr algn="just">
              <a:lnSpc>
                <a:spcPct val="100000"/>
              </a:lnSpc>
            </a:pPr>
            <a:r>
              <a:rPr lang="cs-CZ" sz="2000" dirty="0" smtClean="0"/>
              <a:t>Aktivita </a:t>
            </a:r>
            <a:r>
              <a:rPr lang="cs-CZ" sz="2000" b="1" dirty="0" smtClean="0"/>
              <a:t>4.1 Integrační sociální podnik</a:t>
            </a:r>
            <a:r>
              <a:rPr lang="cs-CZ" sz="2000" dirty="0" smtClean="0"/>
              <a:t>: objem nákladů investičního charakteru (nákup dlouhodobého hmotného </a:t>
            </a:r>
            <a:br>
              <a:rPr lang="cs-CZ" sz="2000" dirty="0" smtClean="0"/>
            </a:br>
            <a:r>
              <a:rPr lang="cs-CZ" sz="2000" dirty="0" smtClean="0"/>
              <a:t>i nehmotného majetku) včetně výdajů na křížové financování </a:t>
            </a:r>
            <a:br>
              <a:rPr lang="cs-CZ" sz="2000" dirty="0" smtClean="0"/>
            </a:br>
            <a:r>
              <a:rPr lang="cs-CZ" sz="2000" dirty="0" smtClean="0"/>
              <a:t>na celkových přímých způsobilých nákladech projektu může být maximálně </a:t>
            </a:r>
            <a:r>
              <a:rPr lang="cs-CZ" sz="2000" b="1" dirty="0" smtClean="0"/>
              <a:t>20 %</a:t>
            </a:r>
            <a:endParaRPr lang="cs-CZ" sz="2000" dirty="0" smtClean="0"/>
          </a:p>
          <a:p>
            <a:pPr marL="0" indent="0" algn="just">
              <a:lnSpc>
                <a:spcPct val="100000"/>
              </a:lnSpc>
              <a:buNone/>
            </a:pPr>
            <a:endParaRPr lang="cs-CZ" sz="14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64</a:t>
            </a:fld>
            <a:endParaRPr lang="cs-CZ" dirty="0"/>
          </a:p>
        </p:txBody>
      </p:sp>
    </p:spTree>
    <p:extLst>
      <p:ext uri="{BB962C8B-B14F-4D97-AF65-F5344CB8AC3E}">
        <p14:creationId xmlns:p14="http://schemas.microsoft.com/office/powerpoint/2010/main" val="6549855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39552" y="1268760"/>
            <a:ext cx="8064000" cy="4563208"/>
          </a:xfrm>
        </p:spPr>
        <p:txBody>
          <a:bodyPr/>
          <a:lstStyle/>
          <a:p>
            <a:pPr marL="0" indent="0">
              <a:lnSpc>
                <a:spcPct val="100000"/>
              </a:lnSpc>
              <a:spcBef>
                <a:spcPts val="0"/>
              </a:spcBef>
              <a:spcAft>
                <a:spcPts val="0"/>
              </a:spcAft>
              <a:buNone/>
            </a:pPr>
            <a:r>
              <a:rPr lang="cs-CZ" sz="1800" b="1" dirty="0"/>
              <a:t>1.2 Nepřímé náklady </a:t>
            </a:r>
            <a:endParaRPr lang="cs-CZ" sz="1800" b="1" dirty="0" smtClean="0"/>
          </a:p>
          <a:p>
            <a:pPr>
              <a:lnSpc>
                <a:spcPct val="100000"/>
              </a:lnSpc>
              <a:spcBef>
                <a:spcPts val="0"/>
              </a:spcBef>
              <a:spcAft>
                <a:spcPts val="0"/>
              </a:spcAft>
            </a:pPr>
            <a:endParaRPr lang="cs-CZ" sz="1800" dirty="0"/>
          </a:p>
          <a:p>
            <a:pPr algn="just">
              <a:lnSpc>
                <a:spcPct val="100000"/>
              </a:lnSpc>
              <a:spcBef>
                <a:spcPts val="0"/>
              </a:spcBef>
              <a:spcAft>
                <a:spcPts val="0"/>
              </a:spcAft>
            </a:pPr>
            <a:r>
              <a:rPr lang="cs-CZ" altLang="cs-CZ" sz="1800" b="1" dirty="0" smtClean="0"/>
              <a:t>Max. 25</a:t>
            </a:r>
            <a:r>
              <a:rPr lang="cs-CZ" altLang="cs-CZ" sz="1800" b="1" dirty="0"/>
              <a:t>% přímých způsobilých nákladů </a:t>
            </a:r>
            <a:r>
              <a:rPr lang="cs-CZ" altLang="cs-CZ" sz="1800" b="1" dirty="0" smtClean="0"/>
              <a:t>projektu</a:t>
            </a:r>
          </a:p>
          <a:p>
            <a:pPr algn="just">
              <a:lnSpc>
                <a:spcPct val="100000"/>
              </a:lnSpc>
              <a:spcBef>
                <a:spcPts val="0"/>
              </a:spcBef>
              <a:spcAft>
                <a:spcPts val="0"/>
              </a:spcAft>
            </a:pPr>
            <a:endParaRPr lang="cs-CZ" altLang="cs-CZ" sz="1800" b="1" dirty="0"/>
          </a:p>
          <a:p>
            <a:pPr algn="just">
              <a:lnSpc>
                <a:spcPct val="150000"/>
              </a:lnSpc>
              <a:spcBef>
                <a:spcPts val="0"/>
              </a:spcBef>
              <a:spcAft>
                <a:spcPts val="0"/>
              </a:spcAft>
            </a:pPr>
            <a:r>
              <a:rPr lang="cs-CZ" sz="1800" dirty="0"/>
              <a:t>administrativa, řízení projektu (včetně finančního), účetnictví, personalistika komunikační </a:t>
            </a:r>
            <a:r>
              <a:rPr lang="cs-CZ" sz="1800" dirty="0" smtClean="0"/>
              <a:t>a </a:t>
            </a:r>
            <a:r>
              <a:rPr lang="cs-CZ" sz="1800" dirty="0"/>
              <a:t>informační opatření, občerstvení a stravování a podpůrné </a:t>
            </a:r>
            <a:r>
              <a:rPr lang="cs-CZ" sz="1800" dirty="0" smtClean="0"/>
              <a:t>procesy </a:t>
            </a:r>
            <a:r>
              <a:rPr lang="cs-CZ" sz="1800" dirty="0"/>
              <a:t>pro provoz </a:t>
            </a:r>
            <a:r>
              <a:rPr lang="cs-CZ" sz="1800" dirty="0" smtClean="0"/>
              <a:t>projektu</a:t>
            </a:r>
            <a:endParaRPr lang="cs-CZ" sz="1800" dirty="0"/>
          </a:p>
          <a:p>
            <a:pPr algn="just">
              <a:lnSpc>
                <a:spcPct val="150000"/>
              </a:lnSpc>
              <a:spcBef>
                <a:spcPts val="0"/>
              </a:spcBef>
              <a:spcAft>
                <a:spcPts val="0"/>
              </a:spcAft>
            </a:pPr>
            <a:r>
              <a:rPr lang="cs-CZ" sz="1800" dirty="0"/>
              <a:t>cestovní náhrady spojené s pracovními cestami </a:t>
            </a:r>
            <a:r>
              <a:rPr lang="cs-CZ" sz="1800" dirty="0" smtClean="0"/>
              <a:t>RT</a:t>
            </a:r>
            <a:endParaRPr lang="cs-CZ" sz="1800" dirty="0"/>
          </a:p>
          <a:p>
            <a:pPr algn="just">
              <a:lnSpc>
                <a:spcPct val="150000"/>
              </a:lnSpc>
              <a:spcBef>
                <a:spcPts val="0"/>
              </a:spcBef>
              <a:spcAft>
                <a:spcPts val="0"/>
              </a:spcAft>
            </a:pPr>
            <a:r>
              <a:rPr lang="cs-CZ" sz="1800" dirty="0"/>
              <a:t>spotřební materiál, zařízení a vybavení (papír</a:t>
            </a:r>
            <a:r>
              <a:rPr lang="cs-CZ" sz="1800" dirty="0" smtClean="0"/>
              <a:t>…)</a:t>
            </a:r>
            <a:endParaRPr lang="cs-CZ" sz="1800" dirty="0"/>
          </a:p>
          <a:p>
            <a:pPr algn="just">
              <a:lnSpc>
                <a:spcPct val="150000"/>
              </a:lnSpc>
              <a:spcBef>
                <a:spcPts val="0"/>
              </a:spcBef>
              <a:spcAft>
                <a:spcPts val="0"/>
              </a:spcAft>
            </a:pPr>
            <a:r>
              <a:rPr lang="cs-CZ" sz="1800" dirty="0"/>
              <a:t>prostory pro realizaci projektu (nájemné, vodné, stočné, </a:t>
            </a:r>
            <a:r>
              <a:rPr lang="cs-CZ" sz="1800" dirty="0" smtClean="0"/>
              <a:t>energie…)</a:t>
            </a:r>
            <a:endParaRPr lang="cs-CZ" sz="1800" dirty="0"/>
          </a:p>
          <a:p>
            <a:pPr algn="just">
              <a:lnSpc>
                <a:spcPct val="150000"/>
              </a:lnSpc>
              <a:spcBef>
                <a:spcPts val="0"/>
              </a:spcBef>
              <a:spcAft>
                <a:spcPts val="0"/>
              </a:spcAft>
            </a:pPr>
            <a:r>
              <a:rPr lang="cs-CZ" sz="1800" dirty="0"/>
              <a:t>ostatní provozní výdaje (internet, poštovné, telefon</a:t>
            </a:r>
            <a:r>
              <a:rPr lang="cs-CZ" sz="1800" dirty="0" smtClean="0"/>
              <a:t>…)</a:t>
            </a:r>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smtClean="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65</a:t>
            </a:fld>
            <a:endParaRPr lang="cs-CZ" dirty="0"/>
          </a:p>
        </p:txBody>
      </p:sp>
    </p:spTree>
    <p:extLst>
      <p:ext uri="{BB962C8B-B14F-4D97-AF65-F5344CB8AC3E}">
        <p14:creationId xmlns:p14="http://schemas.microsoft.com/office/powerpoint/2010/main" val="20390176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40000" y="1412776"/>
            <a:ext cx="8064000" cy="5256584"/>
          </a:xfrm>
        </p:spPr>
        <p:txBody>
          <a:bodyPr/>
          <a:lstStyle/>
          <a:p>
            <a:pPr>
              <a:lnSpc>
                <a:spcPct val="100000"/>
              </a:lnSpc>
              <a:spcBef>
                <a:spcPts val="0"/>
              </a:spcBef>
              <a:spcAft>
                <a:spcPts val="0"/>
              </a:spcAft>
            </a:pPr>
            <a:r>
              <a:rPr lang="cs-CZ" sz="1800" dirty="0"/>
              <a:t>Pro projekty, u nichž podstatná většina nákladů vznikne formou nákupu služeb od externích dodavatelů, jsou způsobilá procenta nepřímých nákladů </a:t>
            </a:r>
            <a:r>
              <a:rPr lang="cs-CZ" sz="1800" dirty="0" smtClean="0"/>
              <a:t>snížena</a:t>
            </a:r>
            <a:endParaRPr lang="cs-CZ" sz="1800" dirty="0"/>
          </a:p>
          <a:p>
            <a:pPr>
              <a:lnSpc>
                <a:spcPct val="100000"/>
              </a:lnSpc>
              <a:spcBef>
                <a:spcPts val="0"/>
              </a:spcBef>
              <a:spcAft>
                <a:spcPts val="0"/>
              </a:spcAft>
            </a:pPr>
            <a:endParaRPr lang="cs-CZ" sz="1800" dirty="0"/>
          </a:p>
          <a:p>
            <a:pPr>
              <a:lnSpc>
                <a:spcPct val="100000"/>
              </a:lnSpc>
              <a:spcBef>
                <a:spcPts val="0"/>
              </a:spcBef>
              <a:spcAft>
                <a:spcPts val="0"/>
              </a:spcAft>
            </a:pPr>
            <a:r>
              <a:rPr lang="cs-CZ" sz="1800" dirty="0" smtClean="0"/>
              <a:t>Podíly pro nepřímé náklady jsou sníženy pro projekty s objemem nákupu služeb v těchto intencích:</a:t>
            </a:r>
          </a:p>
          <a:p>
            <a:pPr>
              <a:lnSpc>
                <a:spcPct val="100000"/>
              </a:lnSpc>
              <a:spcBef>
                <a:spcPts val="0"/>
              </a:spcBef>
              <a:spcAft>
                <a:spcPts val="0"/>
              </a:spcAft>
            </a:pPr>
            <a:endParaRPr lang="cs-CZ" sz="1400" dirty="0" smtClean="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smtClean="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smtClean="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smtClean="0"/>
          </a:p>
          <a:p>
            <a:pPr>
              <a:lnSpc>
                <a:spcPct val="100000"/>
              </a:lnSpc>
              <a:spcBef>
                <a:spcPts val="0"/>
              </a:spcBef>
              <a:spcAft>
                <a:spcPts val="0"/>
              </a:spcAft>
            </a:pPr>
            <a:endParaRPr lang="cs-CZ" altLang="cs-CZ" sz="1800" dirty="0"/>
          </a:p>
          <a:p>
            <a:pPr marL="0" indent="0">
              <a:lnSpc>
                <a:spcPct val="100000"/>
              </a:lnSpc>
              <a:spcBef>
                <a:spcPts val="0"/>
              </a:spcBef>
              <a:spcAft>
                <a:spcPts val="0"/>
              </a:spcAft>
              <a:buNone/>
            </a:pPr>
            <a:endParaRPr lang="cs-CZ" altLang="cs-CZ" sz="1200" dirty="0"/>
          </a:p>
          <a:p>
            <a:pPr marL="0" indent="0">
              <a:lnSpc>
                <a:spcPct val="100000"/>
              </a:lnSpc>
              <a:spcBef>
                <a:spcPts val="0"/>
              </a:spcBef>
              <a:spcAft>
                <a:spcPts val="0"/>
              </a:spcAft>
              <a:buNone/>
            </a:pPr>
            <a:r>
              <a:rPr lang="cs-CZ" sz="1800" b="1" dirty="0"/>
              <a:t>2. Celkové nezpůsobilé </a:t>
            </a:r>
            <a:r>
              <a:rPr lang="cs-CZ" sz="1800" b="1" dirty="0" smtClean="0"/>
              <a:t>výdaje</a:t>
            </a:r>
          </a:p>
          <a:p>
            <a:pPr marL="0" indent="0">
              <a:lnSpc>
                <a:spcPct val="100000"/>
              </a:lnSpc>
              <a:spcBef>
                <a:spcPts val="0"/>
              </a:spcBef>
              <a:spcAft>
                <a:spcPts val="0"/>
              </a:spcAft>
              <a:buNone/>
            </a:pPr>
            <a:endParaRPr lang="cs-CZ" sz="1800" b="1" dirty="0" smtClean="0"/>
          </a:p>
          <a:p>
            <a:pPr>
              <a:lnSpc>
                <a:spcPct val="100000"/>
              </a:lnSpc>
              <a:spcBef>
                <a:spcPts val="0"/>
              </a:spcBef>
              <a:spcAft>
                <a:spcPts val="0"/>
              </a:spcAft>
            </a:pPr>
            <a:r>
              <a:rPr lang="cs-CZ" sz="1800" dirty="0" smtClean="0"/>
              <a:t>Pro potřeby OPZ se v žádosti o podporu nevyplňují</a:t>
            </a:r>
            <a:endParaRPr lang="cs-CZ" sz="1800" b="1" dirty="0" smtClean="0"/>
          </a:p>
          <a:p>
            <a:pPr marL="0" indent="0">
              <a:lnSpc>
                <a:spcPct val="100000"/>
              </a:lnSpc>
              <a:spcBef>
                <a:spcPts val="0"/>
              </a:spcBef>
              <a:spcAft>
                <a:spcPts val="0"/>
              </a:spcAft>
              <a:buNone/>
            </a:pPr>
            <a:endParaRPr lang="cs-CZ" sz="900" dirty="0"/>
          </a:p>
          <a:p>
            <a:pPr>
              <a:lnSpc>
                <a:spcPct val="100000"/>
              </a:lnSpc>
              <a:spcBef>
                <a:spcPts val="0"/>
              </a:spcBef>
              <a:spcAft>
                <a:spcPts val="0"/>
              </a:spcAft>
            </a:pPr>
            <a:endParaRPr lang="cs-CZ" altLang="cs-CZ" sz="3200" dirty="0" smtClean="0"/>
          </a:p>
          <a:p>
            <a:pPr marL="0" indent="0">
              <a:lnSpc>
                <a:spcPct val="100000"/>
              </a:lnSpc>
              <a:spcBef>
                <a:spcPts val="0"/>
              </a:spcBef>
              <a:spcAft>
                <a:spcPts val="0"/>
              </a:spcAft>
              <a:buNone/>
            </a:pPr>
            <a:endParaRPr lang="cs-CZ" altLang="cs-CZ" sz="18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66</a:t>
            </a:fld>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84984"/>
            <a:ext cx="7344816" cy="167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892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0" indent="0"/>
            <a:r>
              <a:rPr lang="cs-CZ" dirty="0"/>
              <a:t>PŘÍJMY PROJEKTU</a:t>
            </a:r>
            <a:endParaRPr lang="cs-CZ" sz="2800" dirty="0"/>
          </a:p>
        </p:txBody>
      </p:sp>
      <p:sp>
        <p:nvSpPr>
          <p:cNvPr id="3" name="Zástupný symbol pro obsah 2"/>
          <p:cNvSpPr>
            <a:spLocks noGrp="1"/>
          </p:cNvSpPr>
          <p:nvPr>
            <p:ph idx="1"/>
          </p:nvPr>
        </p:nvSpPr>
        <p:spPr>
          <a:xfrm>
            <a:off x="539552" y="1196752"/>
            <a:ext cx="8064000" cy="5184576"/>
          </a:xfrm>
        </p:spPr>
        <p:txBody>
          <a:bodyPr/>
          <a:lstStyle/>
          <a:p>
            <a:pPr algn="just">
              <a:lnSpc>
                <a:spcPct val="100000"/>
              </a:lnSpc>
              <a:spcBef>
                <a:spcPts val="0"/>
              </a:spcBef>
            </a:pPr>
            <a:r>
              <a:rPr lang="cs-CZ" sz="1800" b="1" dirty="0" smtClean="0"/>
              <a:t>Příjmem </a:t>
            </a:r>
            <a:r>
              <a:rPr lang="cs-CZ" sz="1800" b="1" dirty="0"/>
              <a:t>projektu se </a:t>
            </a:r>
            <a:r>
              <a:rPr lang="cs-CZ" sz="1800" b="1" dirty="0" smtClean="0"/>
              <a:t>rozumí </a:t>
            </a:r>
            <a:r>
              <a:rPr lang="cs-CZ" sz="1800" dirty="0"/>
              <a:t>příjmy vygenerované projektem v době </a:t>
            </a:r>
            <a:r>
              <a:rPr lang="cs-CZ" sz="1800" dirty="0" smtClean="0"/>
              <a:t>realizace projektu </a:t>
            </a:r>
          </a:p>
          <a:p>
            <a:pPr algn="just">
              <a:lnSpc>
                <a:spcPct val="100000"/>
              </a:lnSpc>
              <a:spcBef>
                <a:spcPts val="0"/>
              </a:spcBef>
            </a:pPr>
            <a:r>
              <a:rPr lang="cs-CZ" sz="1800" dirty="0" smtClean="0"/>
              <a:t>Mezi </a:t>
            </a:r>
            <a:r>
              <a:rPr lang="cs-CZ" sz="1800" dirty="0"/>
              <a:t>příjmy projektu </a:t>
            </a:r>
            <a:r>
              <a:rPr lang="cs-CZ" sz="1800" b="1" dirty="0" smtClean="0"/>
              <a:t>patří</a:t>
            </a:r>
            <a:r>
              <a:rPr lang="cs-CZ" sz="1800" dirty="0"/>
              <a:t> </a:t>
            </a:r>
            <a:r>
              <a:rPr lang="cs-CZ" sz="1800" dirty="0" smtClean="0"/>
              <a:t>např. příjmy za poskytované služby (</a:t>
            </a:r>
            <a:r>
              <a:rPr lang="cs-CZ" sz="1800" dirty="0"/>
              <a:t>konferenční poplatky, poplatky za školení </a:t>
            </a:r>
            <a:r>
              <a:rPr lang="cs-CZ" sz="1800" dirty="0" smtClean="0"/>
              <a:t>apod.), příjmy za prodej výrobků, které vznikly v rámci projektu </a:t>
            </a:r>
            <a:r>
              <a:rPr lang="cs-CZ" sz="1800" dirty="0"/>
              <a:t>(tj. výrobků, na jejichž vznik byly vynaloženy výdaje projektu); </a:t>
            </a:r>
            <a:r>
              <a:rPr lang="cs-CZ" sz="1800" dirty="0" smtClean="0"/>
              <a:t>pronájem prostor, zařízení, softwaru atd. financovaných v rámci projektu atd.</a:t>
            </a:r>
          </a:p>
          <a:p>
            <a:pPr algn="just">
              <a:lnSpc>
                <a:spcPct val="100000"/>
              </a:lnSpc>
              <a:spcBef>
                <a:spcPts val="0"/>
              </a:spcBef>
            </a:pPr>
            <a:r>
              <a:rPr lang="cs-CZ" sz="1800" dirty="0" smtClean="0"/>
              <a:t>Příjmem projektu nikdy </a:t>
            </a:r>
            <a:r>
              <a:rPr lang="cs-CZ" sz="1800" b="1" dirty="0" smtClean="0"/>
              <a:t>nejsou</a:t>
            </a:r>
            <a:r>
              <a:rPr lang="cs-CZ" sz="1800" dirty="0" smtClean="0"/>
              <a:t> úroky z bankovního účtu, obdržené platby                      ze smluvních pokut, peněžní jistota</a:t>
            </a:r>
          </a:p>
          <a:p>
            <a:pPr algn="just">
              <a:lnSpc>
                <a:spcPct val="100000"/>
              </a:lnSpc>
              <a:spcBef>
                <a:spcPts val="0"/>
              </a:spcBef>
            </a:pPr>
            <a:r>
              <a:rPr lang="cs-CZ" sz="1800" b="1" dirty="0" smtClean="0"/>
              <a:t>Do žádosti o podporu </a:t>
            </a:r>
            <a:r>
              <a:rPr lang="cs-CZ" sz="1800" dirty="0" smtClean="0"/>
              <a:t>se uvádí pouze „</a:t>
            </a:r>
            <a:r>
              <a:rPr lang="cs-CZ" sz="1800" b="1" dirty="0" smtClean="0"/>
              <a:t>předpokládané čisté příjmy</a:t>
            </a:r>
            <a:r>
              <a:rPr lang="cs-CZ" sz="1800" dirty="0" smtClean="0"/>
              <a:t>“ </a:t>
            </a:r>
            <a:br>
              <a:rPr lang="cs-CZ" sz="1800" dirty="0" smtClean="0"/>
            </a:br>
            <a:r>
              <a:rPr lang="cs-CZ" sz="1800" dirty="0" smtClean="0"/>
              <a:t>do řádku „</a:t>
            </a:r>
            <a:r>
              <a:rPr lang="cs-CZ" sz="1800" b="1" dirty="0" smtClean="0"/>
              <a:t>Jiné peněžní příjmy</a:t>
            </a:r>
            <a:r>
              <a:rPr lang="cs-CZ" sz="1800" dirty="0" smtClean="0"/>
              <a:t>“ (v případě vyrovnávací platby vypočtené na listu ISKP přílohy 11A) – o tyto příjmy bude vždy snížena poskytnutá podpora ŘO</a:t>
            </a:r>
          </a:p>
          <a:p>
            <a:pPr algn="just">
              <a:lnSpc>
                <a:spcPct val="100000"/>
              </a:lnSpc>
              <a:spcBef>
                <a:spcPts val="0"/>
              </a:spcBef>
            </a:pPr>
            <a:r>
              <a:rPr lang="cs-CZ" sz="1800" b="1" dirty="0"/>
              <a:t>Čistým příjmem </a:t>
            </a:r>
            <a:r>
              <a:rPr lang="cs-CZ" sz="1800" dirty="0"/>
              <a:t>je ta částka příjmů, která převyšuje částku vlastního financování způsobilých výdajů projektu ze zdrojů příjemce </a:t>
            </a:r>
            <a:r>
              <a:rPr lang="cs-CZ" sz="1800" dirty="0" smtClean="0"/>
              <a:t> (pokud příjemce má vlastní financování viz povinná míra spolufinancování)</a:t>
            </a:r>
          </a:p>
          <a:p>
            <a:pPr algn="just">
              <a:lnSpc>
                <a:spcPct val="100000"/>
              </a:lnSpc>
              <a:spcBef>
                <a:spcPts val="0"/>
              </a:spcBef>
            </a:pPr>
            <a:r>
              <a:rPr lang="cs-CZ" sz="1800" b="1" dirty="0" smtClean="0"/>
              <a:t>Nepředpokládané i předpokládané čisté příjmy </a:t>
            </a:r>
            <a:r>
              <a:rPr lang="cs-CZ" sz="1800" dirty="0" smtClean="0"/>
              <a:t>se budou reportovat průběžně ve Zprávách o realizaci projektu (</a:t>
            </a:r>
            <a:r>
              <a:rPr lang="cs-CZ" sz="1800" dirty="0" err="1" smtClean="0"/>
              <a:t>ZoR</a:t>
            </a:r>
            <a:r>
              <a:rPr lang="cs-CZ" sz="1800" dirty="0" smtClean="0"/>
              <a:t>)</a:t>
            </a:r>
          </a:p>
          <a:p>
            <a:pPr marL="0" indent="0">
              <a:lnSpc>
                <a:spcPct val="100000"/>
              </a:lnSpc>
              <a:buNone/>
            </a:pPr>
            <a:endParaRPr lang="cs-CZ" sz="1600" dirty="0"/>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smtClean="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67</a:t>
            </a:fld>
            <a:endParaRPr lang="cs-CZ" dirty="0">
              <a:solidFill>
                <a:srgbClr val="084A8B"/>
              </a:solidFill>
            </a:endParaRPr>
          </a:p>
        </p:txBody>
      </p:sp>
    </p:spTree>
    <p:extLst>
      <p:ext uri="{BB962C8B-B14F-4D97-AF65-F5344CB8AC3E}">
        <p14:creationId xmlns:p14="http://schemas.microsoft.com/office/powerpoint/2010/main" val="1764469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časová </a:t>
            </a:r>
            <a:r>
              <a:rPr lang="cs-CZ" dirty="0"/>
              <a:t>způsobilost </a:t>
            </a:r>
            <a:r>
              <a:rPr lang="cs-CZ" dirty="0" smtClean="0"/>
              <a:t>výdajů</a:t>
            </a:r>
            <a:endParaRPr lang="cs-CZ" dirty="0"/>
          </a:p>
        </p:txBody>
      </p:sp>
      <p:sp>
        <p:nvSpPr>
          <p:cNvPr id="3" name="Zástupný symbol pro obsah 2"/>
          <p:cNvSpPr>
            <a:spLocks noGrp="1"/>
          </p:cNvSpPr>
          <p:nvPr>
            <p:ph idx="1"/>
          </p:nvPr>
        </p:nvSpPr>
        <p:spPr/>
        <p:txBody>
          <a:bodyPr/>
          <a:lstStyle/>
          <a:p>
            <a:r>
              <a:rPr lang="cs-CZ" sz="1800" b="1" dirty="0"/>
              <a:t>Náklady vzniklé v době realizace </a:t>
            </a:r>
            <a:r>
              <a:rPr lang="cs-CZ" sz="1800" b="1" dirty="0" smtClean="0"/>
              <a:t>projektu</a:t>
            </a:r>
            <a:endParaRPr lang="cs-CZ" sz="1800" b="1" dirty="0"/>
          </a:p>
          <a:p>
            <a:r>
              <a:rPr lang="cs-CZ" sz="1800" b="1" dirty="0"/>
              <a:t>Datum zahájení realizace projektu </a:t>
            </a:r>
            <a:r>
              <a:rPr lang="cs-CZ" sz="1800" dirty="0"/>
              <a:t>nesmí předcházet datu vyhlášení příslušné výzvy </a:t>
            </a:r>
            <a:r>
              <a:rPr lang="cs-CZ" sz="1800" dirty="0" smtClean="0"/>
              <a:t>MAS</a:t>
            </a:r>
            <a:endParaRPr lang="cs-CZ" sz="1800" dirty="0"/>
          </a:p>
          <a:p>
            <a:r>
              <a:rPr lang="cs-CZ" sz="1800" dirty="0"/>
              <a:t>Omezení v režimu podpory </a:t>
            </a:r>
            <a:r>
              <a:rPr lang="cs-CZ" sz="1800" b="1" dirty="0"/>
              <a:t>blokové </a:t>
            </a:r>
            <a:r>
              <a:rPr lang="cs-CZ" sz="1800" b="1" dirty="0" smtClean="0"/>
              <a:t>výjimky</a:t>
            </a:r>
            <a:endParaRPr lang="cs-CZ" sz="1800" b="1" dirty="0"/>
          </a:p>
          <a:p>
            <a:r>
              <a:rPr lang="cs-CZ" sz="1800" dirty="0"/>
              <a:t>Poslední možné datum vyhlášení výzvy </a:t>
            </a:r>
            <a:r>
              <a:rPr lang="cs-CZ" sz="1800" dirty="0" smtClean="0"/>
              <a:t>MAS: </a:t>
            </a:r>
            <a:r>
              <a:rPr lang="cs-CZ" sz="1800" b="1" dirty="0" smtClean="0"/>
              <a:t>30</a:t>
            </a:r>
            <a:r>
              <a:rPr lang="cs-CZ" sz="1800" b="1" dirty="0"/>
              <a:t>. 11. 2021</a:t>
            </a:r>
          </a:p>
          <a:p>
            <a:r>
              <a:rPr lang="cs-CZ" sz="1800" dirty="0" smtClean="0"/>
              <a:t>Nejzazší </a:t>
            </a:r>
            <a:r>
              <a:rPr lang="cs-CZ" sz="1800" dirty="0"/>
              <a:t>termín ukončení realizace </a:t>
            </a:r>
            <a:r>
              <a:rPr lang="cs-CZ" sz="1800" dirty="0" smtClean="0"/>
              <a:t>projektů: </a:t>
            </a:r>
            <a:r>
              <a:rPr lang="cs-CZ" sz="1800" b="1" dirty="0" smtClean="0"/>
              <a:t>30</a:t>
            </a:r>
            <a:r>
              <a:rPr lang="cs-CZ" sz="1800" b="1" dirty="0"/>
              <a:t>. 6. 2023</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68</a:t>
            </a:fld>
            <a:endParaRPr lang="cs-CZ" dirty="0"/>
          </a:p>
        </p:txBody>
      </p:sp>
    </p:spTree>
    <p:extLst>
      <p:ext uri="{BB962C8B-B14F-4D97-AF65-F5344CB8AC3E}">
        <p14:creationId xmlns:p14="http://schemas.microsoft.com/office/powerpoint/2010/main" val="29565974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332000" y="2492896"/>
            <a:ext cx="7272000" cy="730252"/>
          </a:xfrm>
        </p:spPr>
        <p:txBody>
          <a:bodyPr/>
          <a:lstStyle/>
          <a:p>
            <a:r>
              <a:rPr lang="cs-CZ" dirty="0"/>
              <a:t>Sociální služby a další programy a činnosti </a:t>
            </a:r>
            <a:r>
              <a:rPr lang="cs-CZ" dirty="0" smtClean="0"/>
              <a:t/>
            </a:r>
            <a:br>
              <a:rPr lang="cs-CZ" dirty="0" smtClean="0"/>
            </a:br>
            <a:r>
              <a:rPr lang="cs-CZ" dirty="0" smtClean="0"/>
              <a:t>v </a:t>
            </a:r>
            <a:r>
              <a:rPr lang="cs-CZ" dirty="0"/>
              <a:t>oblasti sociálního začleňování</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413568"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1680287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467544" y="1268760"/>
            <a:ext cx="8424936" cy="5184576"/>
          </a:xfrm>
        </p:spPr>
        <p:txBody>
          <a:bodyPr/>
          <a:lstStyle/>
          <a:p>
            <a:pPr marL="0" lvl="0" indent="0">
              <a:buNone/>
            </a:pPr>
            <a:r>
              <a:rPr lang="cs-CZ" sz="1800" b="1" u="sng" cap="all" dirty="0" smtClean="0"/>
              <a:t>3. Jak ověříme, že jsme byli úspěšní?</a:t>
            </a:r>
            <a:r>
              <a:rPr lang="cs-CZ" sz="1600" dirty="0" smtClean="0"/>
              <a:t>.</a:t>
            </a:r>
          </a:p>
          <a:p>
            <a:pPr lvl="1">
              <a:lnSpc>
                <a:spcPct val="100000"/>
              </a:lnSpc>
              <a:spcBef>
                <a:spcPts val="0"/>
              </a:spcBef>
            </a:pPr>
            <a:r>
              <a:rPr lang="cs-CZ" sz="1600" dirty="0" smtClean="0"/>
              <a:t>Základním </a:t>
            </a:r>
            <a:r>
              <a:rPr lang="cs-CZ" sz="1600" dirty="0"/>
              <a:t>nástrojem jsou </a:t>
            </a:r>
            <a:r>
              <a:rPr lang="cs-CZ" sz="1600" b="1" dirty="0"/>
              <a:t>indikátory</a:t>
            </a:r>
            <a:r>
              <a:rPr lang="cs-CZ" sz="1600" dirty="0"/>
              <a:t> OPZ.</a:t>
            </a:r>
          </a:p>
          <a:p>
            <a:pPr lvl="1">
              <a:lnSpc>
                <a:spcPct val="100000"/>
              </a:lnSpc>
              <a:spcBef>
                <a:spcPts val="0"/>
              </a:spcBef>
            </a:pPr>
            <a:r>
              <a:rPr lang="cs-CZ" sz="1600" b="1" dirty="0" smtClean="0"/>
              <a:t>U </a:t>
            </a:r>
            <a:r>
              <a:rPr lang="cs-CZ" sz="1600" b="1" dirty="0"/>
              <a:t>indikátorů se </a:t>
            </a:r>
            <a:r>
              <a:rPr lang="cs-CZ" sz="1600" b="1" dirty="0" smtClean="0"/>
              <a:t>setkáváme s </a:t>
            </a:r>
            <a:r>
              <a:rPr lang="cs-CZ" sz="1600" b="1" dirty="0"/>
              <a:t>dělením na: </a:t>
            </a:r>
            <a:endParaRPr lang="cs-CZ" sz="1600" dirty="0"/>
          </a:p>
          <a:p>
            <a:pPr marL="414000" lvl="1" indent="0">
              <a:lnSpc>
                <a:spcPct val="100000"/>
              </a:lnSpc>
              <a:spcBef>
                <a:spcPts val="0"/>
              </a:spcBef>
              <a:buNone/>
            </a:pPr>
            <a:r>
              <a:rPr lang="cs-CZ" sz="1600" dirty="0" smtClean="0"/>
              <a:t>	</a:t>
            </a:r>
            <a:r>
              <a:rPr lang="cs-CZ" sz="1600" b="1" dirty="0" smtClean="0"/>
              <a:t>1) Výstupy </a:t>
            </a:r>
            <a:r>
              <a:rPr lang="cs-CZ" sz="1600" dirty="0" smtClean="0"/>
              <a:t>= indikátory se závazkem,</a:t>
            </a:r>
          </a:p>
          <a:p>
            <a:pPr marL="414000" lvl="1" indent="0">
              <a:lnSpc>
                <a:spcPct val="100000"/>
              </a:lnSpc>
              <a:spcBef>
                <a:spcPts val="0"/>
              </a:spcBef>
              <a:spcAft>
                <a:spcPts val="0"/>
              </a:spcAft>
              <a:buNone/>
            </a:pPr>
            <a:r>
              <a:rPr lang="cs-CZ" sz="1600" b="1" dirty="0"/>
              <a:t>	</a:t>
            </a:r>
            <a:r>
              <a:rPr lang="cs-CZ" sz="1600" b="1" dirty="0" smtClean="0"/>
              <a:t>2) Výsledky </a:t>
            </a:r>
            <a:r>
              <a:rPr lang="cs-CZ" sz="1600" dirty="0" smtClean="0"/>
              <a:t>= indikátory bez závazku, ale je nutné je sledovat.</a:t>
            </a:r>
          </a:p>
          <a:p>
            <a:pPr marL="0" lvl="1" indent="0">
              <a:lnSpc>
                <a:spcPct val="100000"/>
              </a:lnSpc>
              <a:spcBef>
                <a:spcPts val="600"/>
              </a:spcBef>
              <a:spcAft>
                <a:spcPts val="600"/>
              </a:spcAft>
              <a:buSzPct val="100000"/>
              <a:buNone/>
            </a:pPr>
            <a:r>
              <a:rPr lang="cs-CZ" sz="1600" b="1" dirty="0" smtClean="0"/>
              <a:t>Doporučení:</a:t>
            </a:r>
            <a:endParaRPr lang="cs-CZ" sz="1600" dirty="0" smtClean="0"/>
          </a:p>
          <a:p>
            <a:pPr algn="just" hangingPunct="0">
              <a:lnSpc>
                <a:spcPct val="100000"/>
              </a:lnSpc>
              <a:spcBef>
                <a:spcPts val="0"/>
              </a:spcBef>
              <a:spcAft>
                <a:spcPts val="0"/>
              </a:spcAft>
            </a:pPr>
            <a:r>
              <a:rPr lang="cs-CZ" sz="1600" dirty="0" smtClean="0"/>
              <a:t>každá </a:t>
            </a:r>
            <a:r>
              <a:rPr lang="cs-CZ" sz="1600" dirty="0"/>
              <a:t>aktivita musí mít nějaký konkrétní, měřitelný a dokladovatelný </a:t>
            </a:r>
            <a:r>
              <a:rPr lang="cs-CZ" sz="1600" dirty="0" smtClean="0"/>
              <a:t>výstup,</a:t>
            </a:r>
            <a:endParaRPr lang="cs-CZ" sz="1600" dirty="0"/>
          </a:p>
          <a:p>
            <a:pPr algn="just" hangingPunct="0">
              <a:lnSpc>
                <a:spcPct val="100000"/>
              </a:lnSpc>
              <a:spcBef>
                <a:spcPts val="0"/>
              </a:spcBef>
              <a:spcAft>
                <a:spcPts val="1200"/>
              </a:spcAft>
            </a:pPr>
            <a:r>
              <a:rPr lang="cs-CZ" sz="1600" dirty="0" smtClean="0"/>
              <a:t>indikátory </a:t>
            </a:r>
            <a:r>
              <a:rPr lang="cs-CZ" sz="1600" dirty="0"/>
              <a:t>jsou ukazatele úspěchu, naplnění cíle, a to v předem stanovené </a:t>
            </a:r>
            <a:r>
              <a:rPr lang="cs-CZ" sz="1600" dirty="0" smtClean="0"/>
              <a:t>míře, </a:t>
            </a:r>
            <a:br>
              <a:rPr lang="cs-CZ" sz="1600" dirty="0" smtClean="0"/>
            </a:br>
            <a:r>
              <a:rPr lang="cs-CZ" sz="1600" dirty="0" smtClean="0"/>
              <a:t>např</a:t>
            </a:r>
            <a:r>
              <a:rPr lang="cs-CZ" sz="1600" dirty="0"/>
              <a:t>. 5 rekvalifikovaných osob – doloženo smlouvami s účastníky </a:t>
            </a:r>
            <a:r>
              <a:rPr lang="cs-CZ" sz="1600" dirty="0" smtClean="0"/>
              <a:t>a </a:t>
            </a:r>
            <a:r>
              <a:rPr lang="cs-CZ" sz="1600" dirty="0"/>
              <a:t>prezenčními </a:t>
            </a:r>
            <a:r>
              <a:rPr lang="cs-CZ" sz="1600" dirty="0" smtClean="0"/>
              <a:t>listinami.</a:t>
            </a:r>
            <a:endParaRPr lang="cs-CZ" sz="1600" dirty="0"/>
          </a:p>
          <a:p>
            <a:pPr lvl="1">
              <a:lnSpc>
                <a:spcPct val="100000"/>
              </a:lnSpc>
              <a:spcBef>
                <a:spcPts val="0"/>
              </a:spcBef>
              <a:spcAft>
                <a:spcPts val="1200"/>
              </a:spcAft>
            </a:pPr>
            <a:r>
              <a:rPr lang="cs-CZ" sz="1600" dirty="0" smtClean="0"/>
              <a:t>V </a:t>
            </a:r>
            <a:r>
              <a:rPr lang="cs-CZ" sz="1600" dirty="0"/>
              <a:t>rámci přípravy projektu je dále nutné promýšlet veškerá možná </a:t>
            </a:r>
            <a:r>
              <a:rPr lang="cs-CZ" sz="1600" b="1" dirty="0" smtClean="0"/>
              <a:t>rizika</a:t>
            </a:r>
            <a:r>
              <a:rPr lang="cs-CZ" sz="1600" dirty="0" smtClean="0"/>
              <a:t>.</a:t>
            </a:r>
          </a:p>
          <a:p>
            <a:pPr marL="0" lvl="1" indent="0">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a:t>
            </a:r>
            <a:r>
              <a:rPr lang="cs-CZ" sz="1600" dirty="0" smtClean="0"/>
              <a:t>projektu,</a:t>
            </a:r>
            <a:endParaRPr lang="cs-CZ" sz="1600" dirty="0"/>
          </a:p>
          <a:p>
            <a:pPr lvl="0" algn="just" hangingPunct="0">
              <a:lnSpc>
                <a:spcPct val="100000"/>
              </a:lnSpc>
              <a:spcBef>
                <a:spcPts val="0"/>
              </a:spcBef>
              <a:spcAft>
                <a:spcPts val="0"/>
              </a:spcAft>
            </a:pPr>
            <a:r>
              <a:rPr lang="cs-CZ" sz="1600" dirty="0"/>
              <a:t>popište způsoby eliminace těchto rizik či záložní strategie v případě, že se rizika </a:t>
            </a:r>
            <a:r>
              <a:rPr lang="cs-CZ" sz="1600" dirty="0" smtClean="0"/>
              <a:t>naplní,</a:t>
            </a:r>
          </a:p>
          <a:p>
            <a:pPr lvl="0" algn="just" hangingPunct="0">
              <a:lnSpc>
                <a:spcPct val="100000"/>
              </a:lnSpc>
              <a:spcBef>
                <a:spcPts val="0"/>
              </a:spcBef>
              <a:spcAft>
                <a:spcPts val="0"/>
              </a:spcAft>
            </a:pPr>
            <a:r>
              <a:rPr lang="cs-CZ" sz="1600" b="1" dirty="0" smtClean="0"/>
              <a:t>rozlište:</a:t>
            </a:r>
            <a:r>
              <a:rPr lang="cs-CZ" sz="1600" b="1" dirty="0"/>
              <a:t> </a:t>
            </a:r>
            <a:r>
              <a:rPr lang="cs-CZ" sz="1600" b="1" dirty="0" smtClean="0"/>
              <a:t>rizika </a:t>
            </a:r>
            <a:r>
              <a:rPr lang="cs-CZ" sz="1600" b="1" dirty="0"/>
              <a:t>na straně cílové skupiny </a:t>
            </a:r>
            <a:r>
              <a:rPr lang="cs-CZ" sz="1600" dirty="0" smtClean="0"/>
              <a:t>(např</a:t>
            </a:r>
            <a:r>
              <a:rPr lang="cs-CZ" sz="1600" dirty="0"/>
              <a:t>. demotivace, </a:t>
            </a:r>
            <a:r>
              <a:rPr lang="cs-CZ" sz="1600" dirty="0" smtClean="0"/>
              <a:t>fluktuace, nepřipravenost),</a:t>
            </a:r>
            <a:endParaRPr lang="cs-CZ" sz="1600" dirty="0"/>
          </a:p>
          <a:p>
            <a:pPr marL="414000" lvl="1" indent="0" algn="just" hangingPunct="0">
              <a:lnSpc>
                <a:spcPct val="100000"/>
              </a:lnSpc>
              <a:spcBef>
                <a:spcPts val="0"/>
              </a:spcBef>
              <a:spcAft>
                <a:spcPts val="0"/>
              </a:spcAft>
              <a:buNone/>
            </a:pPr>
            <a:r>
              <a:rPr lang="cs-CZ" sz="1600" dirty="0" smtClean="0"/>
              <a:t>	      </a:t>
            </a:r>
            <a:r>
              <a:rPr lang="cs-CZ" sz="1600" b="1" dirty="0" smtClean="0"/>
              <a:t>rizika </a:t>
            </a:r>
            <a:r>
              <a:rPr lang="cs-CZ" sz="1600" b="1" dirty="0"/>
              <a:t>na straně realizátora </a:t>
            </a:r>
            <a:r>
              <a:rPr lang="cs-CZ" sz="1600" dirty="0" smtClean="0"/>
              <a:t>(např</a:t>
            </a:r>
            <a:r>
              <a:rPr lang="cs-CZ" sz="1600" dirty="0"/>
              <a:t>. málo kreativní tým, nízká kvalifikace, </a:t>
            </a:r>
            <a:r>
              <a:rPr lang="cs-CZ" sz="1600" dirty="0" smtClean="0"/>
              <a:t>	    	      neznalost </a:t>
            </a:r>
            <a:r>
              <a:rPr lang="cs-CZ" sz="1600" dirty="0"/>
              <a:t>terénu, </a:t>
            </a:r>
            <a:r>
              <a:rPr lang="cs-CZ" sz="1600" dirty="0" smtClean="0"/>
              <a:t>fluktuace),</a:t>
            </a:r>
            <a:endParaRPr lang="cs-CZ" sz="1600" dirty="0"/>
          </a:p>
          <a:p>
            <a:pPr marL="414000" lvl="1" indent="0" algn="just" hangingPunct="0">
              <a:lnSpc>
                <a:spcPct val="100000"/>
              </a:lnSpc>
              <a:spcBef>
                <a:spcPts val="0"/>
              </a:spcBef>
              <a:spcAft>
                <a:spcPts val="0"/>
              </a:spcAft>
              <a:buNone/>
            </a:pPr>
            <a:r>
              <a:rPr lang="cs-CZ" sz="1600" dirty="0" smtClean="0"/>
              <a:t>	      </a:t>
            </a:r>
            <a:r>
              <a:rPr lang="cs-CZ" sz="1600" b="1" dirty="0" smtClean="0"/>
              <a:t>vnější </a:t>
            </a:r>
            <a:r>
              <a:rPr lang="cs-CZ" sz="1600" b="1" dirty="0"/>
              <a:t>rizika </a:t>
            </a:r>
            <a:r>
              <a:rPr lang="cs-CZ" sz="1600" dirty="0" smtClean="0"/>
              <a:t>(např</a:t>
            </a:r>
            <a:r>
              <a:rPr lang="cs-CZ" sz="1600" dirty="0"/>
              <a:t>. ekonomická krize, komunální volby</a:t>
            </a:r>
            <a:r>
              <a:rPr lang="cs-CZ" sz="1600" dirty="0" smtClean="0"/>
              <a:t>).</a:t>
            </a:r>
            <a:endParaRPr lang="cs-CZ" sz="1600" dirty="0"/>
          </a:p>
          <a:p>
            <a:pPr lvl="1">
              <a:lnSpc>
                <a:spcPct val="100000"/>
              </a:lnSpc>
              <a:spcBef>
                <a:spcPts val="0"/>
              </a:spcBef>
            </a:pPr>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a:t>
            </a:fld>
            <a:endParaRPr lang="cs-CZ" dirty="0"/>
          </a:p>
        </p:txBody>
      </p:sp>
    </p:spTree>
    <p:extLst>
      <p:ext uri="{BB962C8B-B14F-4D97-AF65-F5344CB8AC3E}">
        <p14:creationId xmlns:p14="http://schemas.microsoft.com/office/powerpoint/2010/main" val="33098894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Cílové skupiny</a:t>
            </a:r>
            <a:endParaRPr lang="cs-CZ" dirty="0"/>
          </a:p>
        </p:txBody>
      </p:sp>
      <p:sp>
        <p:nvSpPr>
          <p:cNvPr id="3" name="Zástupný symbol pro obsah 2"/>
          <p:cNvSpPr>
            <a:spLocks noGrp="1"/>
          </p:cNvSpPr>
          <p:nvPr>
            <p:ph idx="1"/>
          </p:nvPr>
        </p:nvSpPr>
        <p:spPr/>
        <p:txBody>
          <a:bodyPr/>
          <a:lstStyle/>
          <a:p>
            <a:r>
              <a:rPr lang="cs-CZ" dirty="0" smtClean="0"/>
              <a:t>Osoby sociálně vyloučené</a:t>
            </a:r>
          </a:p>
          <a:p>
            <a:pPr marL="0" indent="0">
              <a:buNone/>
            </a:pPr>
            <a:endParaRPr lang="cs-CZ" dirty="0" smtClean="0"/>
          </a:p>
          <a:p>
            <a:r>
              <a:rPr lang="cs-CZ" dirty="0" smtClean="0"/>
              <a:t>Osoby sociálním vyloučením ohrožené</a:t>
            </a:r>
          </a:p>
          <a:p>
            <a:pPr marL="0" indent="0">
              <a:buNone/>
            </a:pPr>
            <a:endParaRPr lang="cs-CZ" dirty="0" smtClean="0"/>
          </a:p>
          <a:p>
            <a:r>
              <a:rPr lang="cs-CZ" dirty="0" smtClean="0"/>
              <a:t>Sociální pracovníci</a:t>
            </a:r>
          </a:p>
          <a:p>
            <a:pPr marL="0" indent="0">
              <a:buNone/>
            </a:pPr>
            <a:endParaRPr lang="cs-CZ" dirty="0" smtClean="0"/>
          </a:p>
          <a:p>
            <a:r>
              <a:rPr lang="cs-CZ" dirty="0" smtClean="0"/>
              <a:t>Pracovníci v sociálních službách</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70</a:t>
            </a:fld>
            <a:endParaRPr lang="cs-CZ" dirty="0"/>
          </a:p>
        </p:txBody>
      </p:sp>
    </p:spTree>
    <p:extLst>
      <p:ext uri="{BB962C8B-B14F-4D97-AF65-F5344CB8AC3E}">
        <p14:creationId xmlns:p14="http://schemas.microsoft.com/office/powerpoint/2010/main" val="15807320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Vymezení Oprávněných žadatelů</a:t>
            </a:r>
            <a:endParaRPr lang="cs-CZ" dirty="0"/>
          </a:p>
        </p:txBody>
      </p:sp>
      <p:sp>
        <p:nvSpPr>
          <p:cNvPr id="3" name="Zástupný symbol pro obsah 2"/>
          <p:cNvSpPr>
            <a:spLocks noGrp="1"/>
          </p:cNvSpPr>
          <p:nvPr>
            <p:ph idx="1"/>
          </p:nvPr>
        </p:nvSpPr>
        <p:spPr/>
        <p:txBody>
          <a:bodyPr/>
          <a:lstStyle/>
          <a:p>
            <a:pPr algn="just"/>
            <a:r>
              <a:rPr lang="cs-CZ" dirty="0" smtClean="0"/>
              <a:t>U projektů zaměřených pouze na </a:t>
            </a:r>
            <a:r>
              <a:rPr lang="cs-CZ" b="1" dirty="0" smtClean="0"/>
              <a:t>poskytování sociálních služeb v souladu se zákonem č. 108/2006 Sb.</a:t>
            </a:r>
            <a:r>
              <a:rPr lang="cs-CZ" dirty="0" smtClean="0"/>
              <a:t>,</a:t>
            </a:r>
            <a:r>
              <a:rPr lang="cs-CZ" b="1" dirty="0" smtClean="0"/>
              <a:t> </a:t>
            </a:r>
            <a:r>
              <a:rPr lang="cs-CZ" dirty="0" smtClean="0"/>
              <a:t>o sociálních službách jsou oprávněnými žadateli </a:t>
            </a:r>
            <a:r>
              <a:rPr lang="cs-CZ" b="1" dirty="0" smtClean="0"/>
              <a:t>pouze poskytovatelé sociálních služeb registrovaní podle zákona</a:t>
            </a:r>
            <a:r>
              <a:rPr lang="cs-CZ" dirty="0" smtClean="0"/>
              <a:t> </a:t>
            </a:r>
            <a:r>
              <a:rPr lang="cs-CZ" b="1" dirty="0" smtClean="0"/>
              <a:t>č. 108/2006 Sb.</a:t>
            </a:r>
            <a:r>
              <a:rPr lang="cs-CZ" dirty="0" smtClean="0"/>
              <a:t>,</a:t>
            </a:r>
            <a:r>
              <a:rPr lang="cs-CZ" b="1" dirty="0" smtClean="0"/>
              <a:t> </a:t>
            </a:r>
            <a:r>
              <a:rPr lang="cs-CZ" dirty="0" smtClean="0"/>
              <a:t>o sociálních službách</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71</a:t>
            </a:fld>
            <a:endParaRPr lang="cs-CZ" dirty="0"/>
          </a:p>
        </p:txBody>
      </p:sp>
    </p:spTree>
    <p:extLst>
      <p:ext uri="{BB962C8B-B14F-4D97-AF65-F5344CB8AC3E}">
        <p14:creationId xmlns:p14="http://schemas.microsoft.com/office/powerpoint/2010/main" val="2806145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Vymezení oprávněných partnerů</a:t>
            </a:r>
            <a:endParaRPr lang="cs-CZ" dirty="0"/>
          </a:p>
        </p:txBody>
      </p:sp>
      <p:sp>
        <p:nvSpPr>
          <p:cNvPr id="3" name="Zástupný symbol pro obsah 2"/>
          <p:cNvSpPr>
            <a:spLocks noGrp="1"/>
          </p:cNvSpPr>
          <p:nvPr>
            <p:ph idx="1"/>
          </p:nvPr>
        </p:nvSpPr>
        <p:spPr/>
        <p:txBody>
          <a:bodyPr/>
          <a:lstStyle/>
          <a:p>
            <a:r>
              <a:rPr lang="cs-CZ" b="1" dirty="0" smtClean="0"/>
              <a:t>U aktivity 1.2 </a:t>
            </a:r>
            <a:r>
              <a:rPr lang="cs-CZ" dirty="0" smtClean="0"/>
              <a:t>(Další programy a činnosti v oblasti sociálního začleňování) </a:t>
            </a:r>
            <a:r>
              <a:rPr lang="cs-CZ" b="1" dirty="0" smtClean="0"/>
              <a:t>a aktivity 2. </a:t>
            </a:r>
            <a:r>
              <a:rPr lang="cs-CZ" dirty="0" smtClean="0"/>
              <a:t>(Podpora komunitní sociální práce a komunitních center):</a:t>
            </a:r>
          </a:p>
          <a:p>
            <a:pPr>
              <a:buFont typeface="Arial" panose="020B0604020202020204" pitchFamily="34" charset="0"/>
              <a:buChar char="•"/>
            </a:pPr>
            <a:r>
              <a:rPr lang="cs-CZ" dirty="0" smtClean="0"/>
              <a:t>Partneři s finančním příspěvkem </a:t>
            </a:r>
            <a:r>
              <a:rPr lang="cs-CZ" dirty="0"/>
              <a:t> </a:t>
            </a:r>
            <a:endParaRPr lang="cs-CZ" dirty="0" smtClean="0"/>
          </a:p>
          <a:p>
            <a:pPr>
              <a:buFont typeface="Arial" panose="020B0604020202020204" pitchFamily="34" charset="0"/>
              <a:buChar char="•"/>
            </a:pPr>
            <a:r>
              <a:rPr lang="cs-CZ" dirty="0" smtClean="0"/>
              <a:t>Partneři bez finančního příspěvku</a:t>
            </a:r>
          </a:p>
          <a:p>
            <a:endParaRPr lang="cs-CZ" dirty="0" smtClean="0"/>
          </a:p>
          <a:p>
            <a:r>
              <a:rPr lang="cs-CZ" b="1" dirty="0" smtClean="0"/>
              <a:t>U aktivity 1.1 </a:t>
            </a:r>
            <a:r>
              <a:rPr lang="cs-CZ" dirty="0" smtClean="0"/>
              <a:t>(Sociální služby):</a:t>
            </a:r>
          </a:p>
          <a:p>
            <a:pPr>
              <a:buFont typeface="Arial" panose="020B0604020202020204" pitchFamily="34" charset="0"/>
              <a:buChar char="•"/>
            </a:pPr>
            <a:r>
              <a:rPr lang="cs-CZ" dirty="0" smtClean="0"/>
              <a:t>Partneři bez finančního příspěvku</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72</a:t>
            </a:fld>
            <a:endParaRPr lang="cs-CZ" dirty="0"/>
          </a:p>
        </p:txBody>
      </p:sp>
    </p:spTree>
    <p:extLst>
      <p:ext uri="{BB962C8B-B14F-4D97-AF65-F5344CB8AC3E}">
        <p14:creationId xmlns:p14="http://schemas.microsoft.com/office/powerpoint/2010/main" val="39637244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Křížové financování</a:t>
            </a:r>
            <a:endParaRPr lang="cs-CZ" dirty="0"/>
          </a:p>
        </p:txBody>
      </p:sp>
      <p:sp>
        <p:nvSpPr>
          <p:cNvPr id="3" name="Zástupný symbol pro obsah 2"/>
          <p:cNvSpPr>
            <a:spLocks noGrp="1"/>
          </p:cNvSpPr>
          <p:nvPr>
            <p:ph idx="1"/>
          </p:nvPr>
        </p:nvSpPr>
        <p:spPr/>
        <p:txBody>
          <a:bodyPr/>
          <a:lstStyle/>
          <a:p>
            <a:r>
              <a:rPr lang="cs-CZ" dirty="0" smtClean="0"/>
              <a:t>U aktivit 1.1, 1.2. (s výjimkou bodu j) 2.1 a 2.2 – </a:t>
            </a:r>
          </a:p>
          <a:p>
            <a:r>
              <a:rPr lang="cs-CZ" b="1" dirty="0" smtClean="0"/>
              <a:t>nezpůsobilé výdaje </a:t>
            </a:r>
            <a:r>
              <a:rPr lang="cs-CZ" dirty="0" smtClean="0"/>
              <a:t>- nákup infrastruktury (nákup budov, staveb, pozemků, bytů)</a:t>
            </a:r>
          </a:p>
          <a:p>
            <a:pPr>
              <a:buSzPct val="200000"/>
              <a:buFont typeface="Arial" panose="020B0604020202020204" pitchFamily="34" charset="0"/>
              <a:buChar char="•"/>
            </a:pPr>
            <a:r>
              <a:rPr lang="cs-CZ" b="1" dirty="0" smtClean="0"/>
              <a:t>způsobilé výdaje </a:t>
            </a:r>
            <a:r>
              <a:rPr lang="cs-CZ" dirty="0" smtClean="0"/>
              <a:t>– pouze výdaje spojené s technickým zhodnocením budovy, stavby, bytů</a:t>
            </a:r>
          </a:p>
          <a:p>
            <a:pPr>
              <a:buSzPct val="200000"/>
              <a:buFont typeface="Arial" panose="020B0604020202020204" pitchFamily="34" charset="0"/>
              <a:buChar char="•"/>
            </a:pPr>
            <a:endParaRPr lang="cs-CZ" dirty="0" smtClean="0"/>
          </a:p>
          <a:p>
            <a:pPr>
              <a:buFont typeface="Arial" panose="020B0604020202020204" pitchFamily="34" charset="0"/>
              <a:buChar char="•"/>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73</a:t>
            </a:fld>
            <a:endParaRPr lang="cs-CZ" dirty="0"/>
          </a:p>
        </p:txBody>
      </p:sp>
    </p:spTree>
    <p:extLst>
      <p:ext uri="{BB962C8B-B14F-4D97-AF65-F5344CB8AC3E}">
        <p14:creationId xmlns:p14="http://schemas.microsoft.com/office/powerpoint/2010/main" val="28691805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Veřejná podpora</a:t>
            </a:r>
            <a:endParaRPr lang="cs-CZ" dirty="0"/>
          </a:p>
        </p:txBody>
      </p:sp>
      <p:sp>
        <p:nvSpPr>
          <p:cNvPr id="3" name="Zástupný symbol pro obsah 2"/>
          <p:cNvSpPr>
            <a:spLocks noGrp="1"/>
          </p:cNvSpPr>
          <p:nvPr>
            <p:ph idx="1"/>
          </p:nvPr>
        </p:nvSpPr>
        <p:spPr/>
        <p:txBody>
          <a:bodyPr/>
          <a:lstStyle/>
          <a:p>
            <a:r>
              <a:rPr lang="cs-CZ" dirty="0" smtClean="0"/>
              <a:t>Sociální služby (SS) budou financovány formou </a:t>
            </a:r>
            <a:r>
              <a:rPr lang="cs-CZ" b="1" dirty="0" smtClean="0"/>
              <a:t>VYROVNÁVACÍ PLATBY</a:t>
            </a:r>
          </a:p>
          <a:p>
            <a:r>
              <a:rPr lang="cs-CZ" b="1" dirty="0" smtClean="0"/>
              <a:t>Fakultativní </a:t>
            </a:r>
            <a:r>
              <a:rPr lang="cs-CZ" b="1" dirty="0" smtClean="0"/>
              <a:t>činnosti SS a další programy a činnosti soc. začleňování</a:t>
            </a:r>
            <a:r>
              <a:rPr lang="cs-CZ" dirty="0" smtClean="0"/>
              <a:t>, které nejsou SS, </a:t>
            </a:r>
            <a:r>
              <a:rPr lang="cs-CZ" b="1" dirty="0" smtClean="0"/>
              <a:t>jsou službami mimo režim veřejné podpory</a:t>
            </a:r>
            <a:endParaRPr lang="cs-CZ" b="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74</a:t>
            </a:fld>
            <a:endParaRPr lang="cs-CZ" dirty="0"/>
          </a:p>
        </p:txBody>
      </p:sp>
    </p:spTree>
    <p:extLst>
      <p:ext uri="{BB962C8B-B14F-4D97-AF65-F5344CB8AC3E}">
        <p14:creationId xmlns:p14="http://schemas.microsoft.com/office/powerpoint/2010/main" val="18324566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Povinná příloha žádosti o podporu</a:t>
            </a:r>
            <a:endParaRPr lang="cs-CZ" dirty="0"/>
          </a:p>
        </p:txBody>
      </p:sp>
      <p:sp>
        <p:nvSpPr>
          <p:cNvPr id="3" name="Zástupný symbol pro obsah 2"/>
          <p:cNvSpPr>
            <a:spLocks noGrp="1"/>
          </p:cNvSpPr>
          <p:nvPr>
            <p:ph idx="1"/>
          </p:nvPr>
        </p:nvSpPr>
        <p:spPr>
          <a:xfrm>
            <a:off x="539552" y="1556792"/>
            <a:ext cx="8136904" cy="4851240"/>
          </a:xfrm>
        </p:spPr>
        <p:txBody>
          <a:bodyPr/>
          <a:lstStyle/>
          <a:p>
            <a:pPr marL="0" indent="0">
              <a:buNone/>
            </a:pPr>
            <a:r>
              <a:rPr lang="cs-CZ" b="1" dirty="0" smtClean="0"/>
              <a:t>Aktivita 1.1</a:t>
            </a:r>
          </a:p>
          <a:p>
            <a:r>
              <a:rPr lang="cs-CZ" dirty="0" smtClean="0"/>
              <a:t>Údaje o sociální službě (Příloha č. </a:t>
            </a:r>
            <a:r>
              <a:rPr lang="cs-CZ" dirty="0" smtClean="0"/>
              <a:t>2 Výzvy MAS)</a:t>
            </a:r>
            <a:endParaRPr lang="cs-CZ" dirty="0" smtClean="0"/>
          </a:p>
          <a:p>
            <a:pPr marL="0" indent="0">
              <a:buNone/>
            </a:pPr>
            <a:endParaRPr lang="cs-CZ" dirty="0" smtClean="0"/>
          </a:p>
          <a:p>
            <a:pPr>
              <a:buFont typeface="Arial" panose="020B0604020202020204" pitchFamily="34" charset="0"/>
              <a:buChar char="•"/>
            </a:pPr>
            <a:r>
              <a:rPr lang="cs-CZ" dirty="0" smtClean="0"/>
              <a:t>Údaje slouží k výpočtu vyrovnávací platby</a:t>
            </a:r>
          </a:p>
          <a:p>
            <a:pPr>
              <a:buFont typeface="Arial" panose="020B0604020202020204" pitchFamily="34" charset="0"/>
              <a:buChar char="•"/>
            </a:pPr>
            <a:r>
              <a:rPr lang="cs-CZ" dirty="0" smtClean="0"/>
              <a:t>Obsahuje veškeré náklady a výnosy služeb</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75</a:t>
            </a:fld>
            <a:endParaRPr lang="cs-CZ" dirty="0"/>
          </a:p>
        </p:txBody>
      </p:sp>
    </p:spTree>
    <p:extLst>
      <p:ext uri="{BB962C8B-B14F-4D97-AF65-F5344CB8AC3E}">
        <p14:creationId xmlns:p14="http://schemas.microsoft.com/office/powerpoint/2010/main" val="663327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 – Nákup vozidla</a:t>
            </a:r>
            <a:endParaRPr lang="cs-CZ" dirty="0"/>
          </a:p>
        </p:txBody>
      </p:sp>
      <p:sp>
        <p:nvSpPr>
          <p:cNvPr id="3" name="Zástupný symbol pro obsah 2"/>
          <p:cNvSpPr>
            <a:spLocks noGrp="1"/>
          </p:cNvSpPr>
          <p:nvPr>
            <p:ph idx="1"/>
          </p:nvPr>
        </p:nvSpPr>
        <p:spPr/>
        <p:txBody>
          <a:bodyPr/>
          <a:lstStyle/>
          <a:p>
            <a:pPr algn="just"/>
            <a:r>
              <a:rPr lang="cs-CZ" b="1" dirty="0"/>
              <a:t>Náklady související s provozem </a:t>
            </a:r>
            <a:r>
              <a:rPr lang="cs-CZ" dirty="0"/>
              <a:t>(pohonné hmoty, povinné ručení) – nepřímý náklad</a:t>
            </a:r>
          </a:p>
          <a:p>
            <a:pPr algn="just"/>
            <a:r>
              <a:rPr lang="cs-CZ" b="1" dirty="0"/>
              <a:t>P</a:t>
            </a:r>
            <a:r>
              <a:rPr lang="cs-CZ" b="1" dirty="0" smtClean="0"/>
              <a:t>oužívání </a:t>
            </a:r>
            <a:r>
              <a:rPr lang="cs-CZ" b="1" dirty="0"/>
              <a:t>vozu k dojíždění za </a:t>
            </a:r>
            <a:r>
              <a:rPr lang="cs-CZ" b="1" dirty="0" smtClean="0"/>
              <a:t>klienty </a:t>
            </a:r>
            <a:r>
              <a:rPr lang="cs-CZ" dirty="0"/>
              <a:t>– přímý náklad </a:t>
            </a:r>
            <a:r>
              <a:rPr lang="cs-CZ" dirty="0" smtClean="0"/>
              <a:t>Výdaj </a:t>
            </a:r>
            <a:r>
              <a:rPr lang="cs-CZ" dirty="0"/>
              <a:t>musí být nezbytný pro projekt a dosažení cíle</a:t>
            </a:r>
          </a:p>
          <a:p>
            <a:pPr algn="just"/>
            <a:r>
              <a:rPr lang="cs-CZ" b="1" dirty="0" smtClean="0"/>
              <a:t>Zdůvodnění potřebnosti v </a:t>
            </a:r>
            <a:r>
              <a:rPr lang="cs-CZ" b="1" dirty="0"/>
              <a:t>žádosti o </a:t>
            </a:r>
            <a:r>
              <a:rPr lang="cs-CZ" b="1" dirty="0" smtClean="0"/>
              <a:t>podporu</a:t>
            </a:r>
            <a:endParaRPr lang="cs-CZ" b="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76</a:t>
            </a:fld>
            <a:endParaRPr lang="cs-CZ" dirty="0"/>
          </a:p>
        </p:txBody>
      </p:sp>
    </p:spTree>
    <p:extLst>
      <p:ext uri="{BB962C8B-B14F-4D97-AF65-F5344CB8AC3E}">
        <p14:creationId xmlns:p14="http://schemas.microsoft.com/office/powerpoint/2010/main" val="30695023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a:t>
            </a:r>
            <a:endParaRPr lang="cs-CZ" dirty="0"/>
          </a:p>
        </p:txBody>
      </p:sp>
      <p:sp>
        <p:nvSpPr>
          <p:cNvPr id="3" name="Zástupný symbol pro obsah 2"/>
          <p:cNvSpPr>
            <a:spLocks noGrp="1"/>
          </p:cNvSpPr>
          <p:nvPr>
            <p:ph idx="1"/>
          </p:nvPr>
        </p:nvSpPr>
        <p:spPr>
          <a:xfrm>
            <a:off x="539552" y="1268760"/>
            <a:ext cx="8064000" cy="4320000"/>
          </a:xfrm>
        </p:spPr>
        <p:txBody>
          <a:bodyPr/>
          <a:lstStyle/>
          <a:p>
            <a:endParaRPr lang="cs-CZ" dirty="0" smtClean="0"/>
          </a:p>
          <a:p>
            <a:pPr algn="just"/>
            <a:r>
              <a:rPr lang="cs-CZ" b="1" dirty="0" smtClean="0"/>
              <a:t>Cestovné</a:t>
            </a:r>
            <a:r>
              <a:rPr lang="cs-CZ" dirty="0" smtClean="0"/>
              <a:t> </a:t>
            </a:r>
            <a:r>
              <a:rPr lang="cs-CZ" dirty="0"/>
              <a:t>pro CS – přímý náklad (Přímá podpora) X cestovné </a:t>
            </a:r>
            <a:r>
              <a:rPr lang="cs-CZ" dirty="0" smtClean="0"/>
              <a:t>pracovníků </a:t>
            </a:r>
            <a:r>
              <a:rPr lang="cs-CZ" dirty="0"/>
              <a:t>RT (např. sociální pracovníci, terénní pracovníci) – nepřímý náklad</a:t>
            </a:r>
          </a:p>
          <a:p>
            <a:pPr algn="just"/>
            <a:r>
              <a:rPr lang="cs-CZ" b="1" dirty="0"/>
              <a:t>Pronájem místností </a:t>
            </a:r>
            <a:r>
              <a:rPr lang="cs-CZ" dirty="0"/>
              <a:t>pro práci s  CS – přímý náklad (Nákup služeb) X pronájem místností  pro RT – nepřímý </a:t>
            </a:r>
            <a:r>
              <a:rPr lang="cs-CZ" dirty="0" smtClean="0"/>
              <a:t>náklad </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77</a:t>
            </a:fld>
            <a:endParaRPr lang="cs-CZ" dirty="0"/>
          </a:p>
        </p:txBody>
      </p:sp>
    </p:spTree>
    <p:extLst>
      <p:ext uri="{BB962C8B-B14F-4D97-AF65-F5344CB8AC3E}">
        <p14:creationId xmlns:p14="http://schemas.microsoft.com/office/powerpoint/2010/main" val="23874099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79BF083-4774-43B1-9AB0-5CC1AC5DD8EE}" type="slidenum">
              <a:rPr lang="cs-CZ" smtClean="0"/>
              <a:pPr/>
              <a:t>78</a:t>
            </a:fld>
            <a:endParaRPr lang="cs-CZ" dirty="0"/>
          </a:p>
        </p:txBody>
      </p:sp>
      <p:pic>
        <p:nvPicPr>
          <p:cNvPr id="5" name="Obrázek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9265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a:t>
            </a:r>
            <a:endParaRPr lang="cs-CZ" dirty="0"/>
          </a:p>
        </p:txBody>
      </p:sp>
      <p:sp>
        <p:nvSpPr>
          <p:cNvPr id="3" name="Zástupný symbol pro obsah 2"/>
          <p:cNvSpPr>
            <a:spLocks noGrp="1"/>
          </p:cNvSpPr>
          <p:nvPr>
            <p:ph idx="1"/>
          </p:nvPr>
        </p:nvSpPr>
        <p:spPr>
          <a:xfrm>
            <a:off x="539552" y="1628800"/>
            <a:ext cx="8064000" cy="5040560"/>
          </a:xfrm>
        </p:spPr>
        <p:txBody>
          <a:bodyPr/>
          <a:lstStyle/>
          <a:p>
            <a:pPr algn="just"/>
            <a:r>
              <a:rPr lang="cs-CZ" b="1" dirty="0"/>
              <a:t>6 70 01 </a:t>
            </a:r>
            <a:r>
              <a:rPr lang="cs-CZ" dirty="0"/>
              <a:t>– počet míst vyjádřených jako max. počet osob, které může podpořená služba či program v danou chvíli obsloužit</a:t>
            </a:r>
          </a:p>
          <a:p>
            <a:pPr algn="just"/>
            <a:r>
              <a:rPr lang="cs-CZ" b="1" dirty="0"/>
              <a:t>6 00 00 </a:t>
            </a:r>
            <a:r>
              <a:rPr lang="cs-CZ" dirty="0"/>
              <a:t>– identifikovaní účastníci přesahující bagatelní podporu (více jak 40 hodin/projekt)</a:t>
            </a:r>
          </a:p>
          <a:p>
            <a:pPr algn="just"/>
            <a:r>
              <a:rPr lang="cs-CZ" b="1" dirty="0"/>
              <a:t>6 70 10 </a:t>
            </a:r>
            <a:r>
              <a:rPr lang="cs-CZ" dirty="0"/>
              <a:t>– anonymní klienti či osoby s bagatelní podporou</a:t>
            </a:r>
          </a:p>
          <a:p>
            <a:pPr algn="just"/>
            <a:r>
              <a:rPr lang="cs-CZ" b="1" dirty="0"/>
              <a:t>6 00 00 </a:t>
            </a:r>
            <a:r>
              <a:rPr lang="cs-CZ" dirty="0"/>
              <a:t>a </a:t>
            </a:r>
            <a:r>
              <a:rPr lang="cs-CZ" b="1" dirty="0"/>
              <a:t>6 70 10 </a:t>
            </a:r>
            <a:r>
              <a:rPr lang="cs-CZ" dirty="0"/>
              <a:t>– nevykazují se  stejné podpořené osoby</a:t>
            </a:r>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79</a:t>
            </a:fld>
            <a:endParaRPr lang="cs-CZ" dirty="0"/>
          </a:p>
        </p:txBody>
      </p:sp>
    </p:spTree>
    <p:extLst>
      <p:ext uri="{BB962C8B-B14F-4D97-AF65-F5344CB8AC3E}">
        <p14:creationId xmlns:p14="http://schemas.microsoft.com/office/powerpoint/2010/main" val="1731362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Logický rámec projektové žádosti</a:t>
            </a:r>
            <a:endParaRPr lang="cs-CZ" dirty="0"/>
          </a:p>
        </p:txBody>
      </p:sp>
      <p:sp>
        <p:nvSpPr>
          <p:cNvPr id="3" name="Zástupný symbol pro obsah 2"/>
          <p:cNvSpPr>
            <a:spLocks noGrp="1"/>
          </p:cNvSpPr>
          <p:nvPr>
            <p:ph idx="1"/>
          </p:nvPr>
        </p:nvSpPr>
        <p:spPr>
          <a:xfrm>
            <a:off x="539552" y="1556792"/>
            <a:ext cx="8208912" cy="4320000"/>
          </a:xfrm>
        </p:spPr>
        <p:txBody>
          <a:bodyPr/>
          <a:lstStyle/>
          <a:p>
            <a:pPr marL="0" indent="0">
              <a:lnSpc>
                <a:spcPct val="100000"/>
              </a:lnSpc>
              <a:spcBef>
                <a:spcPts val="0"/>
              </a:spcBef>
              <a:buNone/>
            </a:pPr>
            <a:r>
              <a:rPr lang="cs-CZ" sz="1600" dirty="0" smtClean="0"/>
              <a:t>Nástroj</a:t>
            </a:r>
            <a:r>
              <a:rPr lang="cs-CZ" sz="1600" dirty="0"/>
              <a:t>, který ve velmi koncentrované podobě </a:t>
            </a:r>
            <a:r>
              <a:rPr lang="cs-CZ" sz="1600" b="1" dirty="0"/>
              <a:t>obsahuje</a:t>
            </a:r>
            <a:r>
              <a:rPr lang="cs-CZ" sz="1600" dirty="0"/>
              <a:t> </a:t>
            </a:r>
            <a:r>
              <a:rPr lang="cs-CZ" sz="1600" b="1" dirty="0"/>
              <a:t>základní informace </a:t>
            </a:r>
            <a:r>
              <a:rPr lang="cs-CZ" sz="1600" b="1" dirty="0" smtClean="0"/>
              <a:t>o </a:t>
            </a:r>
            <a:r>
              <a:rPr lang="cs-CZ" sz="1600" b="1" dirty="0"/>
              <a:t>projektu</a:t>
            </a:r>
            <a:r>
              <a:rPr lang="cs-CZ" sz="1600" dirty="0"/>
              <a:t> </a:t>
            </a:r>
            <a:r>
              <a:rPr lang="cs-CZ" sz="1600" dirty="0" smtClean="0"/>
              <a:t/>
            </a:r>
            <a:br>
              <a:rPr lang="cs-CZ" sz="1600" dirty="0" smtClean="0"/>
            </a:br>
            <a:r>
              <a:rPr lang="cs-CZ" sz="1600" dirty="0" smtClean="0"/>
              <a:t>a </a:t>
            </a:r>
            <a:r>
              <a:rPr lang="cs-CZ" sz="1600" dirty="0"/>
              <a:t>zároveň </a:t>
            </a:r>
            <a:r>
              <a:rPr lang="cs-CZ" sz="1600" b="1" dirty="0"/>
              <a:t>ověřuje logiku projektu</a:t>
            </a:r>
            <a:r>
              <a:rPr lang="cs-CZ" sz="1600" dirty="0"/>
              <a:t> (vazbu mezi činnostmi, výstupy a cíli projektu</a:t>
            </a:r>
            <a:r>
              <a:rPr lang="cs-CZ" sz="1600" dirty="0" smtClean="0"/>
              <a:t>).</a:t>
            </a:r>
          </a:p>
          <a:p>
            <a:pPr marL="0" indent="0" hangingPunct="0">
              <a:buNone/>
            </a:pPr>
            <a:r>
              <a:rPr lang="cs-CZ" sz="1800" b="1" u="sng" cap="all" dirty="0"/>
              <a:t>Logický rámec umožňuje: </a:t>
            </a:r>
            <a:endParaRPr lang="cs-CZ" sz="1800" u="sng" cap="all" dirty="0"/>
          </a:p>
          <a:p>
            <a:pPr lvl="0" hangingPunct="0">
              <a:lnSpc>
                <a:spcPct val="100000"/>
              </a:lnSpc>
              <a:spcBef>
                <a:spcPts val="0"/>
              </a:spcBef>
              <a:spcAft>
                <a:spcPts val="300"/>
              </a:spcAft>
            </a:pPr>
            <a:r>
              <a:rPr lang="cs-CZ" sz="1600" dirty="0"/>
              <a:t>organizaci a systemizaci celkového myšlení o </a:t>
            </a:r>
            <a:r>
              <a:rPr lang="cs-CZ" sz="1600" dirty="0" smtClean="0"/>
              <a:t>projektu, </a:t>
            </a:r>
            <a:endParaRPr lang="cs-CZ" sz="1600" dirty="0"/>
          </a:p>
          <a:p>
            <a:pPr lvl="0" hangingPunct="0">
              <a:lnSpc>
                <a:spcPct val="100000"/>
              </a:lnSpc>
              <a:spcBef>
                <a:spcPts val="0"/>
              </a:spcBef>
              <a:spcAft>
                <a:spcPts val="300"/>
              </a:spcAft>
            </a:pPr>
            <a:r>
              <a:rPr lang="cs-CZ" sz="1600" dirty="0"/>
              <a:t>upřesnění vztahů mezi cílem, účelem, výstupem a aktivitami </a:t>
            </a:r>
            <a:r>
              <a:rPr lang="cs-CZ" sz="1600" dirty="0" smtClean="0"/>
              <a:t>projektu, </a:t>
            </a:r>
            <a:endParaRPr lang="cs-CZ" sz="1600" dirty="0"/>
          </a:p>
          <a:p>
            <a:pPr lvl="0" hangingPunct="0">
              <a:lnSpc>
                <a:spcPct val="100000"/>
              </a:lnSpc>
              <a:spcBef>
                <a:spcPts val="0"/>
              </a:spcBef>
              <a:spcAft>
                <a:spcPts val="300"/>
              </a:spcAft>
            </a:pPr>
            <a:r>
              <a:rPr lang="cs-CZ" sz="1600" dirty="0"/>
              <a:t>jasné stanovení výkonnostních ukazatelů a </a:t>
            </a:r>
            <a:r>
              <a:rPr lang="cs-CZ" sz="1600" dirty="0" smtClean="0"/>
              <a:t>kritérií, </a:t>
            </a:r>
            <a:endParaRPr lang="cs-CZ" sz="1600" dirty="0"/>
          </a:p>
          <a:p>
            <a:pPr lvl="0" hangingPunct="0">
              <a:lnSpc>
                <a:spcPct val="100000"/>
              </a:lnSpc>
              <a:spcBef>
                <a:spcPts val="0"/>
              </a:spcBef>
              <a:spcAft>
                <a:spcPts val="300"/>
              </a:spcAft>
            </a:pPr>
            <a:r>
              <a:rPr lang="cs-CZ" sz="1600" dirty="0"/>
              <a:t>provádění kontroly dosažení cílů, účelu, realizaci výstupů a aktivit </a:t>
            </a:r>
            <a:r>
              <a:rPr lang="cs-CZ" sz="1600" dirty="0" smtClean="0"/>
              <a:t>projektu, </a:t>
            </a:r>
            <a:endParaRPr lang="cs-CZ" sz="1600" dirty="0"/>
          </a:p>
          <a:p>
            <a:pPr lvl="0" hangingPunct="0">
              <a:lnSpc>
                <a:spcPct val="100000"/>
              </a:lnSpc>
              <a:spcBef>
                <a:spcPts val="0"/>
              </a:spcBef>
              <a:spcAft>
                <a:spcPts val="300"/>
              </a:spcAft>
            </a:pPr>
            <a:r>
              <a:rPr lang="cs-CZ" sz="1600" dirty="0"/>
              <a:t>udržovat rychlý a srozumitelný přehled o obsahu, rozsahu a zaměření </a:t>
            </a:r>
            <a:r>
              <a:rPr lang="cs-CZ" sz="1600" dirty="0" smtClean="0"/>
              <a:t>projektu.</a:t>
            </a:r>
            <a:endParaRPr lang="cs-CZ" sz="1600" dirty="0"/>
          </a:p>
          <a:p>
            <a:pPr marL="0" indent="0" hangingPunct="0">
              <a:buNone/>
            </a:pPr>
            <a:r>
              <a:rPr lang="cs-CZ" sz="1600" b="1" dirty="0"/>
              <a:t>Doporučení:</a:t>
            </a:r>
          </a:p>
          <a:p>
            <a:pPr lvl="0" hangingPunct="0">
              <a:lnSpc>
                <a:spcPct val="100000"/>
              </a:lnSpc>
              <a:spcBef>
                <a:spcPts val="0"/>
              </a:spcBef>
              <a:spcAft>
                <a:spcPts val="0"/>
              </a:spcAft>
            </a:pPr>
            <a:r>
              <a:rPr lang="cs-CZ" sz="1600" dirty="0"/>
              <a:t>sestavuje se před samotným psaním projektu</a:t>
            </a:r>
            <a:r>
              <a:rPr lang="cs-CZ" sz="1600" dirty="0" smtClean="0"/>
              <a:t>,</a:t>
            </a:r>
          </a:p>
          <a:p>
            <a:pPr lvl="0" hangingPunct="0">
              <a:lnSpc>
                <a:spcPct val="100000"/>
              </a:lnSpc>
              <a:spcBef>
                <a:spcPts val="0"/>
              </a:spcBef>
              <a:spcAft>
                <a:spcPts val="0"/>
              </a:spcAft>
            </a:pPr>
            <a:r>
              <a:rPr lang="cs-CZ" sz="1600" dirty="0" smtClean="0"/>
              <a:t>sepsání </a:t>
            </a:r>
            <a:r>
              <a:rPr lang="cs-CZ" sz="1600" dirty="0"/>
              <a:t>žádosti je pak mnohem jednodušší a hlavně je žádost </a:t>
            </a:r>
            <a:r>
              <a:rPr lang="cs-CZ" sz="1600" dirty="0" smtClean="0"/>
              <a:t>správně strukturovaná </a:t>
            </a:r>
            <a:r>
              <a:rPr lang="cs-CZ" sz="1600" dirty="0"/>
              <a:t>a </a:t>
            </a:r>
            <a:r>
              <a:rPr lang="cs-CZ" sz="1600" dirty="0" smtClean="0"/>
              <a:t>přehledná.</a:t>
            </a:r>
            <a:endParaRPr lang="cs-CZ" sz="16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a:t>
            </a:fld>
            <a:endParaRPr lang="cs-CZ" dirty="0"/>
          </a:p>
        </p:txBody>
      </p:sp>
    </p:spTree>
    <p:extLst>
      <p:ext uri="{BB962C8B-B14F-4D97-AF65-F5344CB8AC3E}">
        <p14:creationId xmlns:p14="http://schemas.microsoft.com/office/powerpoint/2010/main" val="14687067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Právní předpisy</a:t>
            </a:r>
            <a:endParaRPr lang="cs-CZ" dirty="0"/>
          </a:p>
        </p:txBody>
      </p:sp>
      <p:sp>
        <p:nvSpPr>
          <p:cNvPr id="3" name="Zástupný symbol pro obsah 2"/>
          <p:cNvSpPr>
            <a:spLocks noGrp="1"/>
          </p:cNvSpPr>
          <p:nvPr>
            <p:ph idx="1"/>
          </p:nvPr>
        </p:nvSpPr>
        <p:spPr/>
        <p:txBody>
          <a:bodyPr/>
          <a:lstStyle/>
          <a:p>
            <a:endParaRPr lang="cs-CZ" dirty="0" smtClean="0"/>
          </a:p>
          <a:p>
            <a:r>
              <a:rPr lang="cs-CZ" b="1" dirty="0" smtClean="0"/>
              <a:t>Zákon č. 108/2006 Sb.</a:t>
            </a:r>
            <a:r>
              <a:rPr lang="cs-CZ" dirty="0" smtClean="0"/>
              <a:t>,</a:t>
            </a:r>
            <a:r>
              <a:rPr lang="cs-CZ" b="1" dirty="0" smtClean="0"/>
              <a:t> </a:t>
            </a:r>
            <a:r>
              <a:rPr lang="cs-CZ" dirty="0" smtClean="0"/>
              <a:t>o sociálních službách</a:t>
            </a:r>
          </a:p>
          <a:p>
            <a:endParaRPr lang="cs-CZ" dirty="0"/>
          </a:p>
          <a:p>
            <a:pPr lvl="0"/>
            <a:r>
              <a:rPr lang="cs-CZ" b="1" dirty="0"/>
              <a:t>Vyhláška č. 505/2006 Sb. </a:t>
            </a:r>
            <a:r>
              <a:rPr lang="cs-CZ" dirty="0"/>
              <a:t>ze dne 15. listopadu </a:t>
            </a:r>
            <a:r>
              <a:rPr lang="cs-CZ" dirty="0" smtClean="0"/>
              <a:t>2006, kterou se provádějí některá ustanovení zákona o soc. službách</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80</a:t>
            </a:fld>
            <a:endParaRPr lang="cs-CZ" dirty="0"/>
          </a:p>
        </p:txBody>
      </p:sp>
    </p:spTree>
    <p:extLst>
      <p:ext uri="{BB962C8B-B14F-4D97-AF65-F5344CB8AC3E}">
        <p14:creationId xmlns:p14="http://schemas.microsoft.com/office/powerpoint/2010/main" val="306419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smtClean="0"/>
              <a:t>clld v </a:t>
            </a:r>
            <a:r>
              <a:rPr lang="cs-CZ" dirty="0"/>
              <a:t>IS KP14</a:t>
            </a:r>
            <a:r>
              <a:rPr lang="cs-CZ" dirty="0" smtClean="0"/>
              <a:t>+ (1. část)</a:t>
            </a:r>
            <a:endParaRPr lang="cs-CZ" dirty="0"/>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567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Template>
  <TotalTime>4320</TotalTime>
  <Words>8698</Words>
  <Application>Microsoft Office PowerPoint</Application>
  <PresentationFormat>Předvádění na obrazovce (4:3)</PresentationFormat>
  <Paragraphs>1216</Paragraphs>
  <Slides>80</Slides>
  <Notes>70</Notes>
  <HiddenSlides>0</HiddenSlides>
  <MMClips>0</MMClips>
  <ScaleCrop>false</ScaleCrop>
  <HeadingPairs>
    <vt:vector size="4" baseType="variant">
      <vt:variant>
        <vt:lpstr>Motiv</vt:lpstr>
      </vt:variant>
      <vt:variant>
        <vt:i4>1</vt:i4>
      </vt:variant>
      <vt:variant>
        <vt:lpstr>Nadpisy snímků</vt:lpstr>
      </vt:variant>
      <vt:variant>
        <vt:i4>80</vt:i4>
      </vt:variant>
    </vt:vector>
  </HeadingPairs>
  <TitlesOfParts>
    <vt:vector size="81" baseType="lpstr">
      <vt:lpstr>prezentace</vt:lpstr>
      <vt:lpstr>semináře  pro žadatele</vt:lpstr>
      <vt:lpstr>Projektová žádost  clld v opz</vt:lpstr>
      <vt:lpstr>Příprava žádosti o podporu</vt:lpstr>
      <vt:lpstr>Příprava žádosti o podporu</vt:lpstr>
      <vt:lpstr>Příprava žádosti o podporu</vt:lpstr>
      <vt:lpstr>Příprava žádosti o podporu</vt:lpstr>
      <vt:lpstr>Příprava žádosti o podporu</vt:lpstr>
      <vt:lpstr>Logický rámec projektové žádosti</vt:lpstr>
      <vt:lpstr>Projektová žádost  clld v IS KP14+ (1. část)</vt:lpstr>
      <vt:lpstr>Podání projektové žádosti v opz</vt:lpstr>
      <vt:lpstr>Podání projektové žádosti v opz</vt:lpstr>
      <vt:lpstr>Titulní obrazovka Is kp14+</vt:lpstr>
      <vt:lpstr>Základní menu</vt:lpstr>
      <vt:lpstr>Vytvoření nové žádosti</vt:lpstr>
      <vt:lpstr>Vytvoření nové žádosti</vt:lpstr>
      <vt:lpstr>Pravidla pro vyplňování žádosti</vt:lpstr>
      <vt:lpstr>Příklady vyplňovaných záložek – IDENTIFIKACE OPERACE</vt:lpstr>
      <vt:lpstr>projekt</vt:lpstr>
      <vt:lpstr>specifické cíle</vt:lpstr>
      <vt:lpstr>Popis projektu</vt:lpstr>
      <vt:lpstr>Indikátory</vt:lpstr>
      <vt:lpstr>indikátory</vt:lpstr>
      <vt:lpstr>Indikátory POVINNÉ K NAPLNĚNÍ</vt:lpstr>
      <vt:lpstr>Indikátory povinné k vykazování</vt:lpstr>
      <vt:lpstr>Indikátory povinné k vykazování</vt:lpstr>
      <vt:lpstr>Horizontální principy</vt:lpstr>
      <vt:lpstr>Klíčové aktivity</vt:lpstr>
      <vt:lpstr>Cílová skupina</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Způsobilost výdajů</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PŘÍJMY PROJEKTU</vt:lpstr>
      <vt:lpstr>časová způsobilost výdajů</vt:lpstr>
      <vt:lpstr>Sociální služby a další programy a činnosti  v oblasti sociálního začleňování</vt:lpstr>
      <vt:lpstr>Cílové skupiny</vt:lpstr>
      <vt:lpstr>Vymezení Oprávněných žadatelů</vt:lpstr>
      <vt:lpstr>Vymezení oprávněných partnerů</vt:lpstr>
      <vt:lpstr>Křížové financování</vt:lpstr>
      <vt:lpstr> Veřejná podpora</vt:lpstr>
      <vt:lpstr>Povinná příloha žádosti o podporu</vt:lpstr>
      <vt:lpstr>PŘÍKLADY – Nákup vozidla</vt:lpstr>
      <vt:lpstr>příklady</vt:lpstr>
      <vt:lpstr>Prezentace aplikace PowerPoint</vt:lpstr>
      <vt:lpstr>indikátory</vt:lpstr>
      <vt:lpstr>Právní předpisy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SNÍMKŮ A TISK PREZENTACÍ</dc:title>
  <dc:creator>Murlová Kateřina Mgr. (MPSV)</dc:creator>
  <cp:lastModifiedBy>Dell</cp:lastModifiedBy>
  <cp:revision>623</cp:revision>
  <cp:lastPrinted>2017-05-26T12:47:14Z</cp:lastPrinted>
  <dcterms:created xsi:type="dcterms:W3CDTF">2015-02-20T08:23:15Z</dcterms:created>
  <dcterms:modified xsi:type="dcterms:W3CDTF">2017-06-12T07:53:08Z</dcterms:modified>
</cp:coreProperties>
</file>