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1" r:id="rId1"/>
  </p:sldMasterIdLst>
  <p:notesMasterIdLst>
    <p:notesMasterId r:id="rId72"/>
  </p:notesMasterIdLst>
  <p:handoutMasterIdLst>
    <p:handoutMasterId r:id="rId73"/>
  </p:handoutMasterIdLst>
  <p:sldIdLst>
    <p:sldId id="256" r:id="rId2"/>
    <p:sldId id="464" r:id="rId3"/>
    <p:sldId id="465" r:id="rId4"/>
    <p:sldId id="466" r:id="rId5"/>
    <p:sldId id="467" r:id="rId6"/>
    <p:sldId id="468" r:id="rId7"/>
    <p:sldId id="469" r:id="rId8"/>
    <p:sldId id="470" r:id="rId9"/>
    <p:sldId id="471" r:id="rId10"/>
    <p:sldId id="472" r:id="rId11"/>
    <p:sldId id="473" r:id="rId12"/>
    <p:sldId id="474" r:id="rId13"/>
    <p:sldId id="475" r:id="rId14"/>
    <p:sldId id="476" r:id="rId15"/>
    <p:sldId id="477" r:id="rId16"/>
    <p:sldId id="478" r:id="rId17"/>
    <p:sldId id="479" r:id="rId18"/>
    <p:sldId id="480" r:id="rId19"/>
    <p:sldId id="481" r:id="rId20"/>
    <p:sldId id="482" r:id="rId21"/>
    <p:sldId id="483" r:id="rId22"/>
    <p:sldId id="485" r:id="rId23"/>
    <p:sldId id="486" r:id="rId24"/>
    <p:sldId id="487" r:id="rId25"/>
    <p:sldId id="488" r:id="rId26"/>
    <p:sldId id="489" r:id="rId27"/>
    <p:sldId id="490" r:id="rId28"/>
    <p:sldId id="491" r:id="rId29"/>
    <p:sldId id="492" r:id="rId30"/>
    <p:sldId id="493" r:id="rId31"/>
    <p:sldId id="494" r:id="rId32"/>
    <p:sldId id="495" r:id="rId33"/>
    <p:sldId id="496" r:id="rId34"/>
    <p:sldId id="497" r:id="rId35"/>
    <p:sldId id="498" r:id="rId36"/>
    <p:sldId id="499" r:id="rId37"/>
    <p:sldId id="500" r:id="rId38"/>
    <p:sldId id="501" r:id="rId39"/>
    <p:sldId id="538" r:id="rId40"/>
    <p:sldId id="503" r:id="rId41"/>
    <p:sldId id="504" r:id="rId42"/>
    <p:sldId id="505" r:id="rId43"/>
    <p:sldId id="506" r:id="rId44"/>
    <p:sldId id="507" r:id="rId45"/>
    <p:sldId id="508" r:id="rId46"/>
    <p:sldId id="509" r:id="rId47"/>
    <p:sldId id="539" r:id="rId48"/>
    <p:sldId id="511" r:id="rId49"/>
    <p:sldId id="512" r:id="rId50"/>
    <p:sldId id="513" r:id="rId51"/>
    <p:sldId id="462" r:id="rId52"/>
    <p:sldId id="366" r:id="rId53"/>
    <p:sldId id="367" r:id="rId54"/>
    <p:sldId id="368" r:id="rId55"/>
    <p:sldId id="369" r:id="rId56"/>
    <p:sldId id="370" r:id="rId57"/>
    <p:sldId id="371" r:id="rId58"/>
    <p:sldId id="372" r:id="rId59"/>
    <p:sldId id="373" r:id="rId60"/>
    <p:sldId id="374" r:id="rId61"/>
    <p:sldId id="375" r:id="rId62"/>
    <p:sldId id="378" r:id="rId63"/>
    <p:sldId id="379" r:id="rId64"/>
    <p:sldId id="380" r:id="rId65"/>
    <p:sldId id="381" r:id="rId66"/>
    <p:sldId id="382" r:id="rId67"/>
    <p:sldId id="540" r:id="rId68"/>
    <p:sldId id="445" r:id="rId69"/>
    <p:sldId id="446" r:id="rId70"/>
    <p:sldId id="450" r:id="rId71"/>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39" autoAdjust="0"/>
    <p:restoredTop sz="81529" autoAdjust="0"/>
  </p:normalViewPr>
  <p:slideViewPr>
    <p:cSldViewPr showGuides="1">
      <p:cViewPr>
        <p:scale>
          <a:sx n="100" d="100"/>
          <a:sy n="100" d="100"/>
        </p:scale>
        <p:origin x="-768" y="1326"/>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0F838C8-DDE3-416C-8D96-B17DB27981F3}" type="datetimeFigureOut">
              <a:rPr lang="cs-CZ" smtClean="0"/>
              <a:t>6.12.2019</a:t>
            </a:fld>
            <a:endParaRPr lang="cs-CZ"/>
          </a:p>
        </p:txBody>
      </p:sp>
      <p:sp>
        <p:nvSpPr>
          <p:cNvPr id="4" name="Zástupný symbol pro zápatí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0BB40A2-CA55-434D-AC0F-0AE141699B4D}" type="slidenum">
              <a:rPr lang="cs-CZ" smtClean="0"/>
              <a:t>‹#›</a:t>
            </a:fld>
            <a:endParaRPr lang="cs-CZ"/>
          </a:p>
        </p:txBody>
      </p:sp>
    </p:spTree>
    <p:extLst>
      <p:ext uri="{BB962C8B-B14F-4D97-AF65-F5344CB8AC3E}">
        <p14:creationId xmlns:p14="http://schemas.microsoft.com/office/powerpoint/2010/main" val="434924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03916EA-B297-4F0B-851D-BD5704B201B7}" type="datetimeFigureOut">
              <a:rPr lang="cs-CZ" smtClean="0"/>
              <a:t>6.12.2019</a:t>
            </a:fld>
            <a:endParaRPr lang="cs-CZ" dirty="0"/>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3FB31FA-E905-4016-9D4B-970DF0C7EE08}" type="slidenum">
              <a:rPr lang="cs-CZ" smtClean="0"/>
              <a:t>‹#›</a:t>
            </a:fld>
            <a:endParaRPr lang="cs-CZ" dirty="0"/>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a:t>
            </a:fld>
            <a:endParaRPr lang="cs-CZ" dirty="0"/>
          </a:p>
        </p:txBody>
      </p:sp>
    </p:spTree>
    <p:extLst>
      <p:ext uri="{BB962C8B-B14F-4D97-AF65-F5344CB8AC3E}">
        <p14:creationId xmlns:p14="http://schemas.microsoft.com/office/powerpoint/2010/main" val="2671134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Prostředí</a:t>
            </a:r>
            <a:r>
              <a:rPr lang="cs-CZ" baseline="0" dirty="0" smtClean="0"/>
              <a:t> </a:t>
            </a:r>
            <a:r>
              <a:rPr lang="cs-CZ" dirty="0" smtClean="0"/>
              <a:t>MS2014+ má 2 části:</a:t>
            </a:r>
          </a:p>
          <a:p>
            <a:pPr lvl="1"/>
            <a:r>
              <a:rPr lang="cs-CZ" dirty="0" smtClean="0"/>
              <a:t>1. Pro externí uživatele: IS KP14+ (do externích patří žadatelé/příjemci, externí hodnotitelé)</a:t>
            </a:r>
          </a:p>
          <a:p>
            <a:pPr lvl="1"/>
            <a:r>
              <a:rPr lang="cs-CZ" dirty="0" smtClean="0"/>
              <a:t>2.</a:t>
            </a:r>
            <a:r>
              <a:rPr lang="cs-CZ" baseline="0" dirty="0" smtClean="0"/>
              <a:t> </a:t>
            </a:r>
            <a:r>
              <a:rPr lang="cs-CZ" dirty="0" smtClean="0"/>
              <a:t>Pro interní uživatele: CSSF14+ </a:t>
            </a:r>
          </a:p>
          <a:p>
            <a:r>
              <a:rPr lang="cs-CZ" dirty="0" smtClean="0"/>
              <a:t>Do IS KP14+ se lze registrovat bez překážek, CSSF14+ je pouze pro absolventy školení - před přidělením přístupu MMR ověřuje vazbu osoby na daný OP</a:t>
            </a:r>
          </a:p>
          <a:p>
            <a:endParaRPr lang="cs-CZ" dirty="0" smtClean="0"/>
          </a:p>
          <a:p>
            <a:r>
              <a:rPr lang="cs-CZ" dirty="0" smtClean="0"/>
              <a:t>Pro oboje existují vždy:</a:t>
            </a:r>
          </a:p>
          <a:p>
            <a:pPr lvl="1"/>
            <a:r>
              <a:rPr lang="cs-CZ" dirty="0" smtClean="0"/>
              <a:t>1. Ostré prostředí</a:t>
            </a:r>
          </a:p>
          <a:p>
            <a:pPr lvl="1"/>
            <a:r>
              <a:rPr lang="cs-CZ" dirty="0" smtClean="0"/>
              <a:t>2. Referenční (mělo by kopírovat ostrou verzi, slouží pro simulaci ze strany ŘO aj.)</a:t>
            </a:r>
          </a:p>
          <a:p>
            <a:pPr lvl="1"/>
            <a:r>
              <a:rPr lang="cs-CZ" dirty="0" smtClean="0"/>
              <a:t>3. Testovací (slouží k přípravě rozvoje – před nasazením na referenční a ostrou)</a:t>
            </a:r>
          </a:p>
          <a:p>
            <a:pPr lvl="1"/>
            <a:endParaRPr lang="cs-CZ" dirty="0" smtClean="0"/>
          </a:p>
          <a:p>
            <a:pPr lvl="1"/>
            <a:r>
              <a:rPr lang="cs-CZ" dirty="0" smtClean="0"/>
              <a:t>Registrace uživatelů IS KP14+</a:t>
            </a:r>
          </a:p>
          <a:p>
            <a:r>
              <a:rPr lang="cs-CZ" dirty="0" smtClean="0"/>
              <a:t>Vyplnění: Jméno, Příjmení, Datum narození, E-mail, Telefon, Heslo </a:t>
            </a:r>
          </a:p>
          <a:p>
            <a:r>
              <a:rPr lang="cs-CZ" dirty="0" smtClean="0"/>
              <a:t>Systém zašle kód na zadané telefonní číslo</a:t>
            </a:r>
          </a:p>
          <a:p>
            <a:r>
              <a:rPr lang="cs-CZ" dirty="0" smtClean="0"/>
              <a:t>Po zadání kódu z SMS zprávy do registračního formuláře v IS KP14+ dochází k zaslání aktivačního linku na e-mail</a:t>
            </a:r>
          </a:p>
          <a:p>
            <a:r>
              <a:rPr lang="cs-CZ" dirty="0" smtClean="0"/>
              <a:t>Po kliknutí na aktivační link zasílá systém na email uživatelské jméno (vychází z jména a příjmení)</a:t>
            </a:r>
          </a:p>
          <a:p>
            <a:pPr lvl="1"/>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12</a:t>
            </a:fld>
            <a:endParaRPr lang="cs-CZ"/>
          </a:p>
        </p:txBody>
      </p:sp>
    </p:spTree>
    <p:extLst>
      <p:ext uri="{BB962C8B-B14F-4D97-AF65-F5344CB8AC3E}">
        <p14:creationId xmlns:p14="http://schemas.microsoft.com/office/powerpoint/2010/main" val="7299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13</a:t>
            </a:fld>
            <a:endParaRPr lang="cs-CZ"/>
          </a:p>
        </p:txBody>
      </p:sp>
    </p:spTree>
    <p:extLst>
      <p:ext uri="{BB962C8B-B14F-4D97-AF65-F5344CB8AC3E}">
        <p14:creationId xmlns:p14="http://schemas.microsoft.com/office/powerpoint/2010/main" val="3587194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smtClean="0"/>
              <a:t>Žadatel musí jít vždy přes výzvu ŘO a konkrétní výzvu MAS volí až na žádosti.</a:t>
            </a:r>
          </a:p>
          <a:p>
            <a:r>
              <a:rPr lang="cs-CZ" baseline="0" dirty="0" smtClean="0"/>
              <a:t>Žadatel – Operační program – Výzva ŘO – otevře se nová žádost – a zde na záložce výzvy MAS vyberete konkrétní výzvu MAS</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14</a:t>
            </a:fld>
            <a:endParaRPr lang="cs-CZ"/>
          </a:p>
        </p:txBody>
      </p:sp>
    </p:spTree>
    <p:extLst>
      <p:ext uri="{BB962C8B-B14F-4D97-AF65-F5344CB8AC3E}">
        <p14:creationId xmlns:p14="http://schemas.microsoft.com/office/powerpoint/2010/main" val="3448626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15</a:t>
            </a:fld>
            <a:endParaRPr lang="cs-CZ"/>
          </a:p>
        </p:txBody>
      </p:sp>
    </p:spTree>
    <p:extLst>
      <p:ext uri="{BB962C8B-B14F-4D97-AF65-F5344CB8AC3E}">
        <p14:creationId xmlns:p14="http://schemas.microsoft.com/office/powerpoint/2010/main" val="4085177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Pořadí vyplňování záložek není zcela individuální, u některých je nejprve nutné vyplnit nadřazený údaj v jiné části žádosti o podporu (do té doby je záložka šedě podbarvená). </a:t>
            </a:r>
          </a:p>
          <a:p>
            <a:r>
              <a:rPr lang="cs-CZ" dirty="0" smtClean="0"/>
              <a:t>Role uživatelů IS KP14+ ve vztahu k projektu:</a:t>
            </a:r>
            <a:r>
              <a:rPr lang="cs-CZ" baseline="0" dirty="0" smtClean="0"/>
              <a:t> </a:t>
            </a:r>
            <a:r>
              <a:rPr lang="cs-CZ" dirty="0" smtClean="0"/>
              <a:t>Editor,</a:t>
            </a:r>
            <a:r>
              <a:rPr lang="cs-CZ" baseline="0" dirty="0" smtClean="0"/>
              <a:t> </a:t>
            </a:r>
            <a:r>
              <a:rPr lang="cs-CZ" dirty="0" smtClean="0"/>
              <a:t>Čtenář,</a:t>
            </a:r>
            <a:r>
              <a:rPr lang="cs-CZ" baseline="0" dirty="0" smtClean="0"/>
              <a:t> </a:t>
            </a:r>
            <a:r>
              <a:rPr lang="cs-CZ" dirty="0" smtClean="0"/>
              <a:t>Signatář</a:t>
            </a:r>
            <a:r>
              <a:rPr lang="cs-CZ" baseline="0" dirty="0" smtClean="0"/>
              <a:t> </a:t>
            </a:r>
            <a:r>
              <a:rPr lang="cs-CZ" dirty="0" smtClean="0"/>
              <a:t>(vždy minimálně 1 osoba s touto rolí; pořadí signatářů se specifikuje v datech žádosti).</a:t>
            </a:r>
          </a:p>
          <a:p>
            <a:pPr marL="0" lvl="1" indent="0">
              <a:lnSpc>
                <a:spcPts val="2880"/>
              </a:lnSpc>
              <a:spcBef>
                <a:spcPts val="600"/>
              </a:spcBef>
              <a:spcAft>
                <a:spcPts val="600"/>
              </a:spcAft>
              <a:buSzPct val="100000"/>
              <a:buFont typeface="Wingdings" panose="05000000000000000000" pitchFamily="2" charset="2"/>
              <a:buNone/>
            </a:pPr>
            <a:r>
              <a:rPr lang="cs-CZ" sz="2400" dirty="0" smtClean="0"/>
              <a:t>Není možné přidělit přístup někomu, kdo pro IS KP14+ neexistuje.</a:t>
            </a:r>
          </a:p>
          <a:p>
            <a:r>
              <a:rPr lang="cs-CZ" dirty="0" smtClean="0"/>
              <a:t>Správce přístupů je vždy jedním z editorů.</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16</a:t>
            </a:fld>
            <a:endParaRPr lang="cs-CZ"/>
          </a:p>
        </p:txBody>
      </p:sp>
    </p:spTree>
    <p:extLst>
      <p:ext uri="{BB962C8B-B14F-4D97-AF65-F5344CB8AC3E}">
        <p14:creationId xmlns:p14="http://schemas.microsoft.com/office/powerpoint/2010/main" val="2427335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Zkrácený název projektu </a:t>
            </a:r>
            <a:r>
              <a:rPr lang="cs-CZ" dirty="0" smtClean="0"/>
              <a:t>– Identifikační údaj sloužící k základní orientaci v systému</a:t>
            </a:r>
          </a:p>
          <a:p>
            <a:r>
              <a:rPr lang="cs-CZ" b="1" dirty="0" smtClean="0"/>
              <a:t>Typ podání </a:t>
            </a:r>
            <a:r>
              <a:rPr lang="cs-CZ" dirty="0" smtClean="0"/>
              <a:t>– Automatické x Ruční</a:t>
            </a:r>
          </a:p>
          <a:p>
            <a:pPr lvl="1"/>
            <a:r>
              <a:rPr lang="cs-CZ" dirty="0" smtClean="0"/>
              <a:t>Automatické – automaticky po podpisu signatáře/ů</a:t>
            </a:r>
          </a:p>
          <a:p>
            <a:pPr lvl="1"/>
            <a:r>
              <a:rPr lang="cs-CZ" dirty="0" smtClean="0"/>
              <a:t>Ruční – aktivní účast žadatele přes tlačítko </a:t>
            </a:r>
            <a:r>
              <a:rPr lang="pl-PL" dirty="0" smtClean="0"/>
              <a:t>Podat žádost, které se vygeneruje po podpisu žádosti </a:t>
            </a:r>
          </a:p>
          <a:p>
            <a:r>
              <a:rPr lang="cs-CZ" b="1" dirty="0" smtClean="0"/>
              <a:t>Způsob jednání</a:t>
            </a:r>
            <a:r>
              <a:rPr lang="cs-CZ" dirty="0" smtClean="0"/>
              <a:t> – nastavení pravidla pro podpis žádosti, provazba se záložkou Přístup k projektu (určení rolí)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17</a:t>
            </a:fld>
            <a:endParaRPr lang="cs-CZ"/>
          </a:p>
        </p:txBody>
      </p:sp>
    </p:spTree>
    <p:extLst>
      <p:ext uri="{BB962C8B-B14F-4D97-AF65-F5344CB8AC3E}">
        <p14:creationId xmlns:p14="http://schemas.microsoft.com/office/powerpoint/2010/main" val="2963436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u="none" dirty="0" smtClean="0"/>
              <a:t>Název projektu </a:t>
            </a:r>
          </a:p>
          <a:p>
            <a:r>
              <a:rPr lang="cs-CZ" b="1" dirty="0" smtClean="0"/>
              <a:t>Anotace projektu </a:t>
            </a:r>
            <a:r>
              <a:rPr lang="cs-CZ" dirty="0" smtClean="0"/>
              <a:t>– Stručné shrnutí projektu – bude zveřejněno v seznamu podpořených projektů</a:t>
            </a:r>
          </a:p>
          <a:p>
            <a:pPr>
              <a:spcBef>
                <a:spcPts val="375"/>
              </a:spcBef>
              <a:buClr>
                <a:srgbClr val="000000"/>
              </a:buClr>
              <a:buSzPct val="100000"/>
              <a:buFont typeface="Wingdings" panose="05000000000000000000" pitchFamily="2" charset="2"/>
              <a:buChar char=""/>
              <a:defRPr/>
            </a:pPr>
            <a:r>
              <a:rPr lang="cs-CZ" altLang="cs-CZ" dirty="0" smtClean="0"/>
              <a:t> zobrazuje se na začátku žádosti</a:t>
            </a:r>
          </a:p>
          <a:p>
            <a:pPr>
              <a:spcBef>
                <a:spcPts val="375"/>
              </a:spcBef>
              <a:buClr>
                <a:srgbClr val="000000"/>
              </a:buClr>
              <a:buSzPct val="100000"/>
              <a:buFont typeface="Wingdings" panose="05000000000000000000" pitchFamily="2" charset="2"/>
              <a:buChar char=""/>
              <a:defRPr/>
            </a:pPr>
            <a:r>
              <a:rPr lang="cs-CZ" altLang="cs-CZ" dirty="0" smtClean="0"/>
              <a:t> projekt v kostce, souhrnný obraz</a:t>
            </a:r>
          </a:p>
          <a:p>
            <a:pPr>
              <a:spcBef>
                <a:spcPts val="375"/>
              </a:spcBef>
              <a:buClr>
                <a:srgbClr val="000000"/>
              </a:buClr>
              <a:buSzPct val="100000"/>
              <a:buFont typeface="Wingdings" panose="05000000000000000000" pitchFamily="2" charset="2"/>
              <a:buChar char=""/>
              <a:defRPr/>
            </a:pPr>
            <a:r>
              <a:rPr lang="cs-CZ" altLang="cs-CZ" dirty="0" smtClean="0"/>
              <a:t> jednoduše a výstižně (představte si, že píšete odstavec do novin pro projektem a tématem nedotčenou veřejnost)</a:t>
            </a:r>
          </a:p>
          <a:p>
            <a:pPr>
              <a:spcBef>
                <a:spcPts val="375"/>
              </a:spcBef>
              <a:buClr>
                <a:srgbClr val="000000"/>
              </a:buClr>
              <a:buSzPct val="100000"/>
              <a:buFont typeface="Wingdings" panose="05000000000000000000" pitchFamily="2" charset="2"/>
              <a:buChar char=""/>
              <a:defRPr/>
            </a:pPr>
            <a:r>
              <a:rPr lang="cs-CZ" altLang="cs-CZ" dirty="0" smtClean="0"/>
              <a:t> úvodní informace pro hodnotitele</a:t>
            </a:r>
          </a:p>
          <a:p>
            <a:pPr>
              <a:spcBef>
                <a:spcPts val="375"/>
              </a:spcBef>
              <a:buClr>
                <a:srgbClr val="000000"/>
              </a:buClr>
              <a:buSzPct val="100000"/>
              <a:buFont typeface="Wingdings" panose="05000000000000000000" pitchFamily="2" charset="2"/>
              <a:buChar char=""/>
              <a:defRPr/>
            </a:pPr>
            <a:r>
              <a:rPr lang="cs-CZ" altLang="cs-CZ" dirty="0" smtClean="0"/>
              <a:t> co, kdo, jak, proč, jak dlouho, za kolik</a:t>
            </a:r>
          </a:p>
          <a:p>
            <a:endParaRPr lang="cs-CZ" dirty="0" smtClean="0"/>
          </a:p>
          <a:p>
            <a:r>
              <a:rPr lang="cs-CZ" b="1" dirty="0" smtClean="0"/>
              <a:t>Datum zahájení a ukončení</a:t>
            </a:r>
            <a:r>
              <a:rPr lang="cs-CZ" dirty="0" smtClean="0"/>
              <a:t> – předpokládané/skutečné</a:t>
            </a:r>
          </a:p>
          <a:p>
            <a:pPr lvl="1"/>
            <a:r>
              <a:rPr lang="cs-CZ" dirty="0" smtClean="0"/>
              <a:t>generuje se délka projektu</a:t>
            </a:r>
          </a:p>
          <a:p>
            <a:pPr lvl="1"/>
            <a:r>
              <a:rPr lang="cs-CZ" dirty="0" smtClean="0"/>
              <a:t>nutno respektovat limity nastavené výzvou</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smtClean="0"/>
              <a:t>Jiné finanční příjmy</a:t>
            </a:r>
            <a:r>
              <a:rPr lang="cs-CZ" sz="2400" dirty="0" smtClean="0"/>
              <a:t> – Vytváří x Nevytváří. Provazba s záložkou Rozpad financování</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smtClean="0"/>
              <a:t>Příjmy dle čl. 61 obecného nařízení </a:t>
            </a:r>
            <a:r>
              <a:rPr lang="cs-CZ" sz="2400" dirty="0" smtClean="0"/>
              <a:t>- Projekt nevytváří příjmy dle článku 61</a:t>
            </a:r>
            <a:endParaRPr lang="cs-CZ" sz="2400" b="1" dirty="0" smtClean="0"/>
          </a:p>
          <a:p>
            <a:endParaRPr lang="cs-CZ" b="1" dirty="0" smtClean="0"/>
          </a:p>
          <a:p>
            <a:r>
              <a:rPr lang="cs-CZ" b="1" dirty="0" smtClean="0"/>
              <a:t>Doplňkové informace – </a:t>
            </a:r>
            <a:r>
              <a:rPr lang="cs-CZ" b="1" dirty="0" err="1" smtClean="0"/>
              <a:t>checkboxy</a:t>
            </a:r>
            <a:endParaRPr lang="cs-CZ" b="1" dirty="0" smtClean="0"/>
          </a:p>
          <a:p>
            <a:r>
              <a:rPr lang="pl-PL" dirty="0" smtClean="0"/>
              <a:t>Realizace zadávacích řízení na projektu</a:t>
            </a:r>
          </a:p>
          <a:p>
            <a:r>
              <a:rPr lang="cs-CZ" dirty="0" smtClean="0"/>
              <a:t>Režim financování – nastaveno na výzvě</a:t>
            </a:r>
          </a:p>
          <a:p>
            <a:r>
              <a:rPr lang="cs-CZ" dirty="0" smtClean="0"/>
              <a:t>Veřejná podpora – orientační, není provázáno s další záložkou. Bude řešeno až před podpisem právního aktu</a:t>
            </a:r>
          </a:p>
          <a:p>
            <a:r>
              <a:rPr lang="cs-CZ" dirty="0" smtClean="0"/>
              <a:t>Projekt je zcela nebo zčásti prováděn sociálními partnery nebo NNO – </a:t>
            </a:r>
            <a:r>
              <a:rPr lang="cs-CZ" dirty="0" err="1" smtClean="0"/>
              <a:t>checkbox</a:t>
            </a:r>
            <a:r>
              <a:rPr lang="cs-CZ" dirty="0" smtClean="0"/>
              <a:t> s </a:t>
            </a:r>
            <a:r>
              <a:rPr lang="cs-CZ" dirty="0" err="1" smtClean="0"/>
              <a:t>provazbou</a:t>
            </a:r>
            <a:r>
              <a:rPr lang="cs-CZ" dirty="0" smtClean="0"/>
              <a:t> na indikátor – relevantní v případě, že žadatel je NNO nebo sociální partner</a:t>
            </a:r>
            <a:endParaRPr lang="cs-CZ" b="1"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18</a:t>
            </a:fld>
            <a:endParaRPr lang="cs-CZ"/>
          </a:p>
        </p:txBody>
      </p:sp>
    </p:spTree>
    <p:extLst>
      <p:ext uri="{BB962C8B-B14F-4D97-AF65-F5344CB8AC3E}">
        <p14:creationId xmlns:p14="http://schemas.microsoft.com/office/powerpoint/2010/main" val="1523919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Základní identifikace specifických cílů je nastavena na úrovni výzvy.</a:t>
            </a:r>
          </a:p>
          <a:p>
            <a:r>
              <a:rPr lang="cs-CZ" b="1" dirty="0" smtClean="0"/>
              <a:t>Název</a:t>
            </a:r>
            <a:r>
              <a:rPr lang="cs-CZ" dirty="0" smtClean="0"/>
              <a:t> – žadatel vybírá z číselníku</a:t>
            </a:r>
          </a:p>
          <a:p>
            <a:r>
              <a:rPr lang="cs-CZ" b="1" dirty="0" smtClean="0"/>
              <a:t>Procentní podíl </a:t>
            </a:r>
            <a:r>
              <a:rPr lang="cs-CZ" dirty="0" smtClean="0"/>
              <a:t>– míra aktivit projektu pod specifickým cílem</a:t>
            </a:r>
          </a:p>
          <a:p>
            <a:pPr lvl="1"/>
            <a:r>
              <a:rPr lang="cs-CZ" dirty="0" smtClean="0"/>
              <a:t>- zadané hodnoty nejsou pro příjemce závazné</a:t>
            </a:r>
          </a:p>
          <a:p>
            <a:pPr lvl="1"/>
            <a:r>
              <a:rPr lang="cs-CZ" dirty="0" smtClean="0"/>
              <a:t>- systém provádí kontrolu součtu procentních podílů jednotlivých cílů</a:t>
            </a:r>
          </a:p>
          <a:p>
            <a:pPr lvl="1"/>
            <a:r>
              <a:rPr lang="cs-CZ" dirty="0" smtClean="0"/>
              <a:t>- určený poměr je využit při automatických rozpadech v oblasti finančního plánu, indikátorů a kategorie intervencí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19</a:t>
            </a:fld>
            <a:endParaRPr lang="cs-CZ"/>
          </a:p>
        </p:txBody>
      </p:sp>
    </p:spTree>
    <p:extLst>
      <p:ext uri="{BB962C8B-B14F-4D97-AF65-F5344CB8AC3E}">
        <p14:creationId xmlns:p14="http://schemas.microsoft.com/office/powerpoint/2010/main" val="2248195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Jaký problém projekt řeší? </a:t>
            </a:r>
            <a:r>
              <a:rPr lang="cs-CZ" dirty="0" smtClean="0"/>
              <a:t>– popis problému, proč ho řeší, koho se týká, důsledky neřešení</a:t>
            </a:r>
          </a:p>
          <a:p>
            <a:r>
              <a:rPr lang="cs-CZ" b="1" dirty="0" smtClean="0"/>
              <a:t>Jaké jsou příčiny problému?</a:t>
            </a:r>
            <a:r>
              <a:rPr lang="cs-CZ" dirty="0" smtClean="0"/>
              <a:t> – popis příčin problému, doklady existence problému, zda byl již v minulosti řešen a s jakým výsledkem</a:t>
            </a:r>
          </a:p>
          <a:p>
            <a:r>
              <a:rPr lang="cs-CZ" b="1" dirty="0" smtClean="0"/>
              <a:t>Co je cílem projektu? </a:t>
            </a:r>
            <a:r>
              <a:rPr lang="cs-CZ" dirty="0" smtClean="0"/>
              <a:t>– cíl/e projektu, provázanost cílů, měřitelnost, jak dosažení cíle řeší problém, jak ověřit dosažení cíle </a:t>
            </a:r>
          </a:p>
          <a:p>
            <a:endParaRPr lang="cs-CZ" b="1" dirty="0" smtClean="0"/>
          </a:p>
          <a:p>
            <a:r>
              <a:rPr lang="cs-CZ" b="1" dirty="0" smtClean="0"/>
              <a:t>Jaká/é změna/y je/jsou v důsledku projektu očekávána/y? </a:t>
            </a:r>
            <a:r>
              <a:rPr lang="cs-CZ" dirty="0" smtClean="0"/>
              <a:t>– co se změní, obecnější než cíl, dopad na cílovou skupinu</a:t>
            </a:r>
          </a:p>
          <a:p>
            <a:pPr>
              <a:buNone/>
            </a:pPr>
            <a:r>
              <a:rPr lang="cs-CZ" altLang="cs-CZ" sz="1200" dirty="0" smtClean="0">
                <a:solidFill>
                  <a:srgbClr val="000000"/>
                </a:solidFill>
              </a:rPr>
              <a:t>- nová kolonka v žádosti, která rozvíjí kolonku „cíle“</a:t>
            </a:r>
          </a:p>
          <a:p>
            <a:pPr>
              <a:buNone/>
            </a:pPr>
            <a:r>
              <a:rPr lang="cs-CZ" altLang="cs-CZ" sz="1200" dirty="0" smtClean="0">
                <a:solidFill>
                  <a:srgbClr val="000000"/>
                </a:solidFill>
              </a:rPr>
              <a:t>- nutí žadatele popsat kvalitativní dopady projektu</a:t>
            </a:r>
          </a:p>
          <a:p>
            <a:pPr>
              <a:buNone/>
            </a:pPr>
            <a:r>
              <a:rPr lang="cs-CZ" altLang="cs-CZ" sz="1200" dirty="0" smtClean="0">
                <a:solidFill>
                  <a:srgbClr val="000000"/>
                </a:solidFill>
              </a:rPr>
              <a:t>- od instrumentálních cílů (cílem je usnadnit přístup rodičům po mateřské dovolené</a:t>
            </a:r>
            <a:r>
              <a:rPr lang="cs-CZ" altLang="cs-CZ" sz="1200" baseline="0" dirty="0" smtClean="0">
                <a:solidFill>
                  <a:srgbClr val="000000"/>
                </a:solidFill>
              </a:rPr>
              <a:t> zpět do pracovního procesu</a:t>
            </a:r>
            <a:r>
              <a:rPr lang="cs-CZ" altLang="cs-CZ" sz="1200" dirty="0" smtClean="0">
                <a:solidFill>
                  <a:srgbClr val="000000"/>
                </a:solidFill>
              </a:rPr>
              <a:t>) k efektům</a:t>
            </a:r>
          </a:p>
          <a:p>
            <a:pPr>
              <a:buNone/>
            </a:pPr>
            <a:r>
              <a:rPr lang="cs-CZ" altLang="cs-CZ" sz="1200" baseline="0" dirty="0" smtClean="0">
                <a:solidFill>
                  <a:srgbClr val="000000"/>
                </a:solidFill>
              </a:rPr>
              <a:t>  </a:t>
            </a:r>
            <a:r>
              <a:rPr lang="cs-CZ" altLang="cs-CZ" sz="1200" dirty="0" smtClean="0">
                <a:solidFill>
                  <a:srgbClr val="000000"/>
                </a:solidFill>
              </a:rPr>
              <a:t>(změnou bude získání pracovního uplatnění</a:t>
            </a:r>
            <a:r>
              <a:rPr lang="cs-CZ" altLang="cs-CZ" sz="1200" baseline="0" dirty="0" smtClean="0">
                <a:solidFill>
                  <a:srgbClr val="000000"/>
                </a:solidFill>
              </a:rPr>
              <a:t> pro rodiče po mateřské dovolené </a:t>
            </a:r>
            <a:r>
              <a:rPr lang="cs-CZ" altLang="cs-CZ" sz="1200" dirty="0" smtClean="0">
                <a:solidFill>
                  <a:srgbClr val="000000"/>
                </a:solidFill>
              </a:rPr>
              <a:t>a sladění rodinného a pracovního života)</a:t>
            </a:r>
          </a:p>
          <a:p>
            <a:pPr>
              <a:buNone/>
            </a:pPr>
            <a:r>
              <a:rPr lang="cs-CZ" altLang="cs-CZ" sz="1200" dirty="0" smtClean="0">
                <a:solidFill>
                  <a:srgbClr val="000000"/>
                </a:solidFill>
              </a:rPr>
              <a:t>- kvantifikovat tu změnu</a:t>
            </a:r>
          </a:p>
          <a:p>
            <a:endParaRPr lang="cs-CZ" b="1" dirty="0" smtClean="0"/>
          </a:p>
          <a:p>
            <a:r>
              <a:rPr lang="cs-CZ" b="1" dirty="0" smtClean="0"/>
              <a:t>Jaké aktivity v projektu budou realizovány? (N) </a:t>
            </a:r>
            <a:r>
              <a:rPr lang="cs-CZ" dirty="0" smtClean="0"/>
              <a:t>– KA jsou dále řešeny na samostatné záložce – lze uvést odkaz na tuto záložku nebo stručný popis. </a:t>
            </a:r>
            <a:r>
              <a:rPr lang="cs-CZ" b="1" dirty="0" smtClean="0"/>
              <a:t>Údaje zde uvedené nesmí být v rozporu s údaji na záložce KA.</a:t>
            </a:r>
          </a:p>
          <a:p>
            <a:r>
              <a:rPr lang="cs-CZ" b="1" dirty="0" smtClean="0"/>
              <a:t>Popis realizačního týmu projektu – </a:t>
            </a:r>
            <a:r>
              <a:rPr lang="cs-CZ" dirty="0" smtClean="0"/>
              <a:t>všechny pozice v RT</a:t>
            </a:r>
            <a:r>
              <a:rPr lang="cs-CZ" b="1" dirty="0" smtClean="0"/>
              <a:t> </a:t>
            </a:r>
            <a:r>
              <a:rPr lang="cs-CZ" dirty="0" smtClean="0"/>
              <a:t>(NN i PN, příjemce i partner)</a:t>
            </a:r>
          </a:p>
          <a:p>
            <a:pPr lvl="1"/>
            <a:r>
              <a:rPr lang="cs-CZ" dirty="0" smtClean="0"/>
              <a:t>- hlavní činnosti</a:t>
            </a:r>
          </a:p>
          <a:p>
            <a:pPr lvl="1"/>
            <a:r>
              <a:rPr lang="cs-CZ" dirty="0" smtClean="0"/>
              <a:t>- rozsah zapojení</a:t>
            </a:r>
          </a:p>
          <a:p>
            <a:pPr lvl="1"/>
            <a:r>
              <a:rPr lang="cs-CZ" dirty="0" smtClean="0"/>
              <a:t>- odborná kapacita (ne konkrétní jména)</a:t>
            </a:r>
          </a:p>
          <a:p>
            <a:pPr marL="457200" lvl="1" indent="0">
              <a:spcAft>
                <a:spcPts val="600"/>
              </a:spcAft>
              <a:buFontTx/>
              <a:buNone/>
            </a:pPr>
            <a:r>
              <a:rPr lang="cs-CZ" dirty="0" smtClean="0"/>
              <a:t>- omezený rozsah pole - samostatná příloha s odkazem</a:t>
            </a:r>
          </a:p>
          <a:p>
            <a:pPr marL="628650" lvl="1" indent="-171450">
              <a:spcAft>
                <a:spcPts val="600"/>
              </a:spcAft>
              <a:buFontTx/>
              <a:buChar char="-"/>
            </a:pPr>
            <a:endParaRPr lang="cs-CZ" dirty="0" smtClean="0"/>
          </a:p>
          <a:p>
            <a:r>
              <a:rPr lang="cs-CZ" b="1" dirty="0" smtClean="0"/>
              <a:t>Jak bude zajištěno šíření výstupů projektu? (N) </a:t>
            </a:r>
            <a:r>
              <a:rPr lang="cs-CZ" dirty="0" smtClean="0"/>
              <a:t>– produkty, povědomí cílové skupiny apod.</a:t>
            </a:r>
          </a:p>
          <a:p>
            <a:r>
              <a:rPr lang="cs-CZ" b="1" dirty="0" smtClean="0"/>
              <a:t>V čem je navržené řešení inovativní? (N) </a:t>
            </a:r>
            <a:r>
              <a:rPr lang="cs-CZ" dirty="0" smtClean="0"/>
              <a:t>- osa 3 OPZ, výzvy zaměřené na sociální inovace.</a:t>
            </a:r>
          </a:p>
          <a:p>
            <a:pPr>
              <a:spcBef>
                <a:spcPts val="450"/>
              </a:spcBef>
              <a:buNone/>
            </a:pPr>
            <a:r>
              <a:rPr lang="cs-CZ" altLang="cs-CZ" sz="1200" dirty="0" smtClean="0">
                <a:solidFill>
                  <a:srgbClr val="000000"/>
                </a:solidFill>
              </a:rPr>
              <a:t>- některé výzvy vyžadují popis toho, v čem je projekt inovativní, v čem je nový, neokoukaný</a:t>
            </a:r>
          </a:p>
          <a:p>
            <a:pPr>
              <a:spcBef>
                <a:spcPts val="450"/>
              </a:spcBef>
              <a:buNone/>
            </a:pPr>
            <a:r>
              <a:rPr lang="cs-CZ" altLang="cs-CZ" sz="1200" dirty="0" smtClean="0">
                <a:solidFill>
                  <a:srgbClr val="000000"/>
                </a:solidFill>
              </a:rPr>
              <a:t>- </a:t>
            </a:r>
            <a:r>
              <a:rPr lang="cs-CZ" altLang="cs-CZ" sz="1200" u="sng" dirty="0" smtClean="0">
                <a:solidFill>
                  <a:srgbClr val="000000"/>
                </a:solidFill>
              </a:rPr>
              <a:t>tři základní roviny inovace:</a:t>
            </a:r>
          </a:p>
          <a:p>
            <a:pPr>
              <a:spcBef>
                <a:spcPts val="450"/>
              </a:spcBef>
              <a:buFont typeface="Wingdings" panose="05000000000000000000" pitchFamily="2" charset="2"/>
              <a:buChar char=""/>
            </a:pPr>
            <a:r>
              <a:rPr lang="cs-CZ" altLang="cs-CZ" sz="1200" dirty="0" smtClean="0">
                <a:solidFill>
                  <a:srgbClr val="000000"/>
                </a:solidFill>
              </a:rPr>
              <a:t> buď zavádíte projektem zcela </a:t>
            </a:r>
            <a:r>
              <a:rPr lang="cs-CZ" altLang="cs-CZ" sz="1200" b="1" dirty="0" smtClean="0">
                <a:solidFill>
                  <a:srgbClr val="000000"/>
                </a:solidFill>
              </a:rPr>
              <a:t>nové služby</a:t>
            </a:r>
            <a:r>
              <a:rPr lang="cs-CZ" altLang="cs-CZ" sz="1200" dirty="0" smtClean="0">
                <a:solidFill>
                  <a:srgbClr val="000000"/>
                </a:solidFill>
              </a:rPr>
              <a:t>, zaplňujete mezeru na trhu</a:t>
            </a:r>
          </a:p>
          <a:p>
            <a:pPr>
              <a:spcBef>
                <a:spcPts val="450"/>
              </a:spcBef>
              <a:buFont typeface="Wingdings" panose="05000000000000000000" pitchFamily="2" charset="2"/>
              <a:buChar char=""/>
            </a:pPr>
            <a:r>
              <a:rPr lang="cs-CZ" altLang="cs-CZ" sz="1200" dirty="0" smtClean="0">
                <a:solidFill>
                  <a:srgbClr val="000000"/>
                </a:solidFill>
              </a:rPr>
              <a:t> nebo existující služby </a:t>
            </a:r>
            <a:r>
              <a:rPr lang="cs-CZ" altLang="cs-CZ" sz="1200" b="1" dirty="0" smtClean="0">
                <a:solidFill>
                  <a:srgbClr val="000000"/>
                </a:solidFill>
              </a:rPr>
              <a:t>modifikujete, rozšiřujete, posouváte, zkvalitňujete</a:t>
            </a:r>
          </a:p>
          <a:p>
            <a:pPr>
              <a:spcBef>
                <a:spcPts val="450"/>
              </a:spcBef>
              <a:buFont typeface="Wingdings" panose="05000000000000000000" pitchFamily="2" charset="2"/>
              <a:buChar char=""/>
            </a:pPr>
            <a:r>
              <a:rPr lang="cs-CZ" altLang="cs-CZ" sz="1200" dirty="0" smtClean="0">
                <a:solidFill>
                  <a:srgbClr val="000000"/>
                </a:solidFill>
              </a:rPr>
              <a:t> nebo vytváříte </a:t>
            </a:r>
            <a:r>
              <a:rPr lang="cs-CZ" altLang="cs-CZ" sz="1200" b="1" dirty="0" smtClean="0">
                <a:solidFill>
                  <a:srgbClr val="000000"/>
                </a:solidFill>
              </a:rPr>
              <a:t>komplex</a:t>
            </a:r>
            <a:r>
              <a:rPr lang="cs-CZ" altLang="cs-CZ" sz="1200" dirty="0" smtClean="0">
                <a:solidFill>
                  <a:srgbClr val="000000"/>
                </a:solidFill>
              </a:rPr>
              <a:t> vzájemně provázaných nebo se doplňujících služeb, který násobí efekt každé jedné služby v takovém komplexu zařazené a mění situaci v místě celkově</a:t>
            </a:r>
          </a:p>
          <a:p>
            <a:endParaRPr lang="cs-CZ" dirty="0" smtClean="0"/>
          </a:p>
          <a:p>
            <a:r>
              <a:rPr lang="cs-CZ" b="1" dirty="0" smtClean="0"/>
              <a:t>Jaká existují rizika projektu? </a:t>
            </a:r>
            <a:r>
              <a:rPr lang="cs-CZ" dirty="0" smtClean="0"/>
              <a:t>– rizika spojená s realizací projektu a návrh jejich řešení. Ta rizika, jejichž vzniku může příjemce předcházet (kapacita cílové skupiny, personální obsazení projektu, finanční zdroje apod.).</a:t>
            </a:r>
          </a:p>
          <a:p>
            <a:pPr marL="457200" lvl="1" indent="0">
              <a:spcAft>
                <a:spcPts val="600"/>
              </a:spcAft>
              <a:buFontTx/>
              <a:buNone/>
            </a:pP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20</a:t>
            </a:fld>
            <a:endParaRPr lang="cs-CZ"/>
          </a:p>
        </p:txBody>
      </p:sp>
    </p:spTree>
    <p:extLst>
      <p:ext uri="{BB962C8B-B14F-4D97-AF65-F5344CB8AC3E}">
        <p14:creationId xmlns:p14="http://schemas.microsoft.com/office/powerpoint/2010/main" val="113874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sz="1200" b="0" u="none" dirty="0" smtClean="0"/>
              <a:t>Při vyplňování</a:t>
            </a:r>
            <a:r>
              <a:rPr lang="cs-CZ" sz="1200" b="0" u="none" baseline="0" dirty="0" smtClean="0"/>
              <a:t> indikátorů musí žadatel uvést cílovou hodnotu a popis hodnoty u všech indikátorů v Žádosti o podporu (jedná se o povinná pole). Do Žádosti o podporu se načítají všechny indikátory z Výzvy ŘO OPZ č. 047. U nerelevantních indikátorů ve vztahu k zaměření Výzvy MAS uvede žadatel do pole cílová hodnota nulu a do pole popis hodnoty uvede, že indikátor je ve vztahu k zaměření Výzvy MAS nerelevantní (např. u Výzvy MAS vyhlášené na prorodinná opatření budou indikátory týkající se podpory sociálního podniku nerelevantní). Stejně tak bude žadatel postupovat i v případě, že indikátor bude relevantní ve vztahu k zaměření Výzvy MAS, ale žadatel neplánuje tuto aktivitu realizovat v rámci projektu (např. u Výzvy MAS na prorodinná opatření, která je vyhlášená na podporu dětských skupin a příměstských táborů, ale žadatel plánuje realizovat projekt pouze na příměstské tábory, budou indikátory vztahující se k podpoře dětských skupin s nulovými hodnotami a s popisem nerelevantní ve vztahu k aktivitám projektu).</a:t>
            </a:r>
            <a:endParaRPr lang="cs-CZ" sz="1200" b="0" u="none"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21</a:t>
            </a:fld>
            <a:endParaRPr lang="cs-CZ" dirty="0"/>
          </a:p>
        </p:txBody>
      </p:sp>
    </p:spTree>
    <p:extLst>
      <p:ext uri="{BB962C8B-B14F-4D97-AF65-F5344CB8AC3E}">
        <p14:creationId xmlns:p14="http://schemas.microsoft.com/office/powerpoint/2010/main" val="1022440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smtClean="0">
                <a:solidFill>
                  <a:schemeClr val="tx1"/>
                </a:solidFill>
                <a:effectLst/>
                <a:latin typeface="+mn-lt"/>
                <a:ea typeface="+mn-ea"/>
                <a:cs typeface="+mn-cs"/>
              </a:rPr>
              <a:t>Příprava žádosti o podporu:</a:t>
            </a:r>
            <a:endParaRPr lang="cs-CZ" sz="1200" u="sng"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Zásadní pro kvalitu projektu je jeho tzv. </a:t>
            </a:r>
            <a:r>
              <a:rPr lang="cs-CZ" sz="1200" b="1" kern="1200" dirty="0" smtClean="0">
                <a:solidFill>
                  <a:schemeClr val="tx1"/>
                </a:solidFill>
                <a:effectLst/>
                <a:latin typeface="+mn-lt"/>
                <a:ea typeface="+mn-ea"/>
                <a:cs typeface="+mn-cs"/>
              </a:rPr>
              <a:t>intervenční logika</a:t>
            </a:r>
            <a:r>
              <a:rPr lang="cs-CZ" sz="1200" kern="1200" dirty="0" smtClean="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smtClean="0">
                <a:solidFill>
                  <a:schemeClr val="tx1"/>
                </a:solidFill>
                <a:effectLst/>
                <a:latin typeface="+mn-lt"/>
                <a:ea typeface="+mn-ea"/>
                <a:cs typeface="+mn-cs"/>
              </a:rPr>
              <a:t> </a:t>
            </a:r>
          </a:p>
          <a:p>
            <a:pPr hangingPunct="0"/>
            <a:r>
              <a:rPr lang="cs-CZ" sz="1200" kern="1200" dirty="0" smtClean="0">
                <a:solidFill>
                  <a:schemeClr val="tx1"/>
                </a:solidFill>
                <a:effectLst/>
                <a:latin typeface="+mn-lt"/>
                <a:ea typeface="+mn-ea"/>
                <a:cs typeface="+mn-cs"/>
              </a:rPr>
              <a:t>První fází přípravy projektu</a:t>
            </a:r>
            <a:r>
              <a:rPr lang="cs-CZ" sz="1200" b="1" kern="1200" dirty="0" smtClean="0">
                <a:solidFill>
                  <a:schemeClr val="tx1"/>
                </a:solidFill>
                <a:effectLst/>
                <a:latin typeface="+mn-lt"/>
                <a:ea typeface="+mn-ea"/>
                <a:cs typeface="+mn-cs"/>
              </a:rPr>
              <a:t> </a:t>
            </a:r>
            <a:r>
              <a:rPr lang="cs-CZ" sz="1200" kern="1200" dirty="0" smtClean="0">
                <a:solidFill>
                  <a:schemeClr val="tx1"/>
                </a:solidFill>
                <a:effectLst/>
                <a:latin typeface="+mn-lt"/>
                <a:ea typeface="+mn-ea"/>
                <a:cs typeface="+mn-cs"/>
              </a:rPr>
              <a:t>je</a:t>
            </a:r>
            <a:r>
              <a:rPr lang="cs-CZ" sz="1200" b="1" kern="1200" dirty="0" smtClean="0">
                <a:solidFill>
                  <a:schemeClr val="tx1"/>
                </a:solidFill>
                <a:effectLst/>
                <a:latin typeface="+mn-lt"/>
                <a:ea typeface="+mn-ea"/>
                <a:cs typeface="+mn-cs"/>
              </a:rPr>
              <a:t> projektový záměr</a:t>
            </a:r>
            <a:r>
              <a:rPr lang="cs-CZ" sz="1200" kern="1200" dirty="0" smtClean="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a:t>
            </a:fld>
            <a:endParaRPr lang="cs-CZ"/>
          </a:p>
        </p:txBody>
      </p:sp>
    </p:spTree>
    <p:extLst>
      <p:ext uri="{BB962C8B-B14F-4D97-AF65-F5344CB8AC3E}">
        <p14:creationId xmlns:p14="http://schemas.microsoft.com/office/powerpoint/2010/main" val="3857589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4308">
              <a:defRPr/>
            </a:pPr>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22</a:t>
            </a:fld>
            <a:endParaRPr lang="cs-CZ"/>
          </a:p>
        </p:txBody>
      </p:sp>
    </p:spTree>
    <p:extLst>
      <p:ext uri="{BB962C8B-B14F-4D97-AF65-F5344CB8AC3E}">
        <p14:creationId xmlns:p14="http://schemas.microsoft.com/office/powerpoint/2010/main" val="1009510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4308">
              <a:defRPr/>
            </a:pPr>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24</a:t>
            </a:fld>
            <a:endParaRPr lang="cs-CZ"/>
          </a:p>
        </p:txBody>
      </p:sp>
    </p:spTree>
    <p:extLst>
      <p:ext uri="{BB962C8B-B14F-4D97-AF65-F5344CB8AC3E}">
        <p14:creationId xmlns:p14="http://schemas.microsoft.com/office/powerpoint/2010/main" val="1009510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Rovné příležitosti a nediskriminace, Udržitelný rozvoj (environmentální indikátory), Rovné příležitosti mužů a žen</a:t>
            </a:r>
            <a:r>
              <a:rPr lang="cs-CZ" dirty="0" smtClean="0"/>
              <a:t> </a:t>
            </a:r>
            <a:r>
              <a:rPr lang="cs-CZ" b="1" dirty="0" smtClean="0"/>
              <a:t>– </a:t>
            </a:r>
            <a:r>
              <a:rPr lang="cs-CZ" dirty="0" smtClean="0"/>
              <a:t>určení vlivu na princip</a:t>
            </a:r>
          </a:p>
          <a:p>
            <a:pPr lvl="1">
              <a:spcAft>
                <a:spcPts val="600"/>
              </a:spcAft>
            </a:pPr>
            <a:r>
              <a:rPr lang="cs-CZ" dirty="0" smtClean="0"/>
              <a:t>Cílené zaměření na horizontální princip - nutno uvést podrobnosti</a:t>
            </a:r>
          </a:p>
          <a:p>
            <a:pPr lvl="1">
              <a:spcAft>
                <a:spcPts val="600"/>
              </a:spcAft>
            </a:pPr>
            <a:r>
              <a:rPr lang="cs-CZ" dirty="0" smtClean="0"/>
              <a:t>Pozitivní vliv na horizontální princip – nutno uvést podrobnosti</a:t>
            </a:r>
          </a:p>
          <a:p>
            <a:pPr lvl="1">
              <a:spcAft>
                <a:spcPts val="600"/>
              </a:spcAft>
            </a:pPr>
            <a:r>
              <a:rPr lang="cs-CZ" dirty="0" smtClean="0"/>
              <a:t>Neutrální k horizontálnímu principu (vždy u udržitelného rozvoje)</a:t>
            </a:r>
          </a:p>
          <a:p>
            <a:pPr marL="0" lvl="1" indent="0">
              <a:lnSpc>
                <a:spcPts val="2880"/>
              </a:lnSpc>
              <a:spcBef>
                <a:spcPts val="600"/>
              </a:spcBef>
              <a:spcAft>
                <a:spcPts val="600"/>
              </a:spcAft>
              <a:buSzPct val="100000"/>
              <a:buFont typeface="Wingdings" panose="05000000000000000000" pitchFamily="2" charset="2"/>
              <a:buNone/>
            </a:pPr>
            <a:r>
              <a:rPr lang="cs-CZ" sz="2400" b="1" dirty="0" smtClean="0"/>
              <a:t>Projekt  zaměřen na udržitelnou zaměstnanost žen a udržitelný postup žen v zaměstnání </a:t>
            </a:r>
            <a:r>
              <a:rPr lang="cs-CZ" sz="2400" dirty="0" smtClean="0"/>
              <a:t>-  </a:t>
            </a:r>
            <a:r>
              <a:rPr lang="cs-CZ" sz="2400" dirty="0" err="1" smtClean="0"/>
              <a:t>Checkbox</a:t>
            </a:r>
            <a:r>
              <a:rPr lang="cs-CZ" sz="2400" dirty="0" smtClean="0"/>
              <a:t> se zaškrtává pouze u projektů, jejichž cílem je udržitelná zaměstnanost žen a udržitelný postup žen v zaměstnání.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25</a:t>
            </a:fld>
            <a:endParaRPr lang="cs-CZ"/>
          </a:p>
        </p:txBody>
      </p:sp>
    </p:spTree>
    <p:extLst>
      <p:ext uri="{BB962C8B-B14F-4D97-AF65-F5344CB8AC3E}">
        <p14:creationId xmlns:p14="http://schemas.microsoft.com/office/powerpoint/2010/main" val="658560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Okno zobrazuje nahoře všechny dosud zapsané klíčové aktivity na projektu. V dolní části obrazovky je prostor, v němž uživatel zakládá nový záznam nebo edituje záznam, který si vybral k editaci z tabulky v horní části obrazovky. </a:t>
            </a:r>
          </a:p>
          <a:p>
            <a:r>
              <a:rPr lang="cs-CZ" sz="1200" b="0" i="0" u="none" strike="noStrike" kern="1200" baseline="0" dirty="0" smtClean="0">
                <a:solidFill>
                  <a:schemeClr val="tx1"/>
                </a:solidFill>
                <a:latin typeface="+mn-lt"/>
                <a:ea typeface="+mn-ea"/>
                <a:cs typeface="+mn-cs"/>
              </a:rPr>
              <a:t>Jednotlivé klíčové aktivity musí být v přímé vazbě na podporované aktivity uvedené v příslušné výzvě. </a:t>
            </a:r>
          </a:p>
          <a:p>
            <a:r>
              <a:rPr lang="cs-CZ" sz="1200" b="0" i="0" u="none" strike="noStrike" kern="1200" baseline="0" dirty="0" smtClean="0">
                <a:solidFill>
                  <a:schemeClr val="tx1"/>
                </a:solidFill>
                <a:latin typeface="+mn-lt"/>
                <a:ea typeface="+mn-ea"/>
                <a:cs typeface="+mn-cs"/>
              </a:rPr>
              <a:t>Každou další klíčovou aktivitu lze zadat přes tlačítko </a:t>
            </a:r>
            <a:r>
              <a:rPr lang="cs-CZ" sz="1200" b="1" i="0" u="none" strike="noStrike" kern="1200" baseline="0" dirty="0" smtClean="0">
                <a:solidFill>
                  <a:schemeClr val="tx1"/>
                </a:solidFill>
                <a:latin typeface="+mn-lt"/>
                <a:ea typeface="+mn-ea"/>
                <a:cs typeface="+mn-cs"/>
              </a:rPr>
              <a:t>Nový záznam</a:t>
            </a:r>
            <a:r>
              <a:rPr lang="cs-CZ" sz="1200" b="0" i="0" u="none" strike="noStrike" kern="1200" baseline="0" dirty="0" smtClean="0">
                <a:solidFill>
                  <a:schemeClr val="tx1"/>
                </a:solidFill>
                <a:latin typeface="+mn-lt"/>
                <a:ea typeface="+mn-ea"/>
                <a:cs typeface="+mn-cs"/>
              </a:rPr>
              <a:t>. </a:t>
            </a:r>
            <a:endParaRPr lang="cs-CZ" dirty="0" smtClean="0"/>
          </a:p>
          <a:p>
            <a:endParaRPr lang="cs-CZ" dirty="0" smtClean="0"/>
          </a:p>
          <a:p>
            <a:r>
              <a:rPr lang="cs-CZ" dirty="0" smtClean="0"/>
              <a:t>Pole na záložce sice nejsou označena jako povinná pole, přesto byla pro OPZ nastavena kontrola v tom smyslu, že nelze finalizovat projektovou žádost, u které by nebyla vyplněna alespoň 1 klíčová aktivita.</a:t>
            </a:r>
          </a:p>
          <a:p>
            <a:r>
              <a:rPr lang="cs-CZ" sz="2400" dirty="0" smtClean="0"/>
              <a:t>Zadává se každá aktivita zvlášť, po zadání je nutno záznam uložit.</a:t>
            </a:r>
          </a:p>
          <a:p>
            <a:pPr marL="171450" indent="-171450">
              <a:buFontTx/>
              <a:buChar char="-"/>
            </a:pPr>
            <a:r>
              <a:rPr lang="cs-CZ" b="1" dirty="0" smtClean="0"/>
              <a:t>Název</a:t>
            </a:r>
          </a:p>
          <a:p>
            <a:pPr marL="171450" indent="-171450">
              <a:buFontTx/>
              <a:buChar char="-"/>
            </a:pPr>
            <a:r>
              <a:rPr lang="cs-CZ" b="1" dirty="0" smtClean="0"/>
              <a:t>Popis</a:t>
            </a:r>
            <a:r>
              <a:rPr lang="cs-CZ" dirty="0" smtClean="0"/>
              <a:t> – činnosti, způsob provádění, výstupy, časová dotace, provázanost s dalšími KA, apod.</a:t>
            </a:r>
            <a:r>
              <a:rPr lang="cs-CZ" sz="1200" b="0" i="0" u="none" strike="noStrike" kern="1200" baseline="0" dirty="0" smtClean="0">
                <a:solidFill>
                  <a:schemeClr val="tx1"/>
                </a:solidFill>
                <a:latin typeface="+mn-lt"/>
                <a:ea typeface="+mn-ea"/>
                <a:cs typeface="+mn-cs"/>
              </a:rPr>
              <a:t> Podrobně popište plánovanou realizaci klíčové aktivity. Aktivity projektu by měly být logicky strukturovány a provázány. </a:t>
            </a:r>
          </a:p>
          <a:p>
            <a:pPr marL="171450" indent="-171450">
              <a:buFontTx/>
              <a:buChar char="-"/>
            </a:pPr>
            <a:r>
              <a:rPr lang="cs-CZ" b="1" dirty="0" smtClean="0"/>
              <a:t>Přehled nákladů </a:t>
            </a:r>
            <a:r>
              <a:rPr lang="cs-CZ" dirty="0" smtClean="0"/>
              <a:t>– přímé náklady, vazba na rozpočet a hodnocení efektivity projektu. </a:t>
            </a:r>
            <a:r>
              <a:rPr lang="cs-CZ" sz="1200" b="0" i="0" u="none" strike="noStrike" kern="1200" baseline="0" dirty="0" smtClean="0">
                <a:solidFill>
                  <a:schemeClr val="tx1"/>
                </a:solidFill>
                <a:latin typeface="+mn-lt"/>
                <a:ea typeface="+mn-ea"/>
                <a:cs typeface="+mn-cs"/>
              </a:rPr>
              <a:t>Uveďte, jaké náklady z přímých způsobilých výdajů, které jsou v rozpočtu projektu (na samostatné záložce) se vztahují k plnění dané klíčové aktivity. POZOR: Provazba popisu klíčové aktivity s rozpočtem je důležitá pro posouzení efektivity projektu. </a:t>
            </a:r>
            <a:endParaRPr lang="cs-CZ" dirty="0" smtClean="0"/>
          </a:p>
          <a:p>
            <a:pPr marL="628650" lvl="1" indent="-171450">
              <a:spcAft>
                <a:spcPts val="600"/>
              </a:spcAft>
              <a:buFontTx/>
              <a:buChar char="-"/>
            </a:pP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26</a:t>
            </a:fld>
            <a:endParaRPr lang="cs-CZ"/>
          </a:p>
        </p:txBody>
      </p:sp>
    </p:spTree>
    <p:extLst>
      <p:ext uri="{BB962C8B-B14F-4D97-AF65-F5344CB8AC3E}">
        <p14:creationId xmlns:p14="http://schemas.microsoft.com/office/powerpoint/2010/main" val="3822219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Obsah číselníku nastaven na výzvě.</a:t>
            </a:r>
          </a:p>
          <a:p>
            <a:r>
              <a:rPr lang="cs-CZ" b="1" dirty="0" smtClean="0"/>
              <a:t>Cílová skupina </a:t>
            </a:r>
            <a:r>
              <a:rPr lang="cs-CZ" dirty="0" smtClean="0"/>
              <a:t>– výběr z číselníku</a:t>
            </a:r>
          </a:p>
          <a:p>
            <a:r>
              <a:rPr lang="cs-CZ" b="1" dirty="0" smtClean="0"/>
              <a:t>Popis cílové skupiny </a:t>
            </a:r>
            <a:r>
              <a:rPr lang="cs-CZ" dirty="0" smtClean="0"/>
              <a:t>– identifikace, velikost, struktura, potřeby, zapojení cílové skupiny v průběhu projektu.</a:t>
            </a:r>
          </a:p>
          <a:p>
            <a:r>
              <a:rPr lang="cs-CZ" dirty="0" smtClean="0"/>
              <a:t>Podstatná změna projektu - zahrnutí nové cílové skupiny, tj. rozšíření projektu i na osoby, na které projekt původně zaměřen nebyl.</a:t>
            </a:r>
          </a:p>
          <a:p>
            <a:r>
              <a:rPr lang="cs-CZ" sz="1200" b="0" i="0" u="none" strike="noStrike" kern="1200" baseline="0" dirty="0" smtClean="0">
                <a:solidFill>
                  <a:schemeClr val="tx1"/>
                </a:solidFill>
                <a:latin typeface="+mn-lt"/>
                <a:ea typeface="+mn-ea"/>
                <a:cs typeface="+mn-cs"/>
              </a:rPr>
              <a:t>Ke každé zvolené cílové skupině doplňte bližší popis, který by měl obsahovat zejména informace o identifikaci cílové skupiny, její velikosti a struktuře, popis potřeb cílové skupiny, posouzení potenciálu cílové skupiny uplatnit se na trhu práce a popis zapojení cílové skupiny v průběhu projektu. </a:t>
            </a:r>
          </a:p>
          <a:p>
            <a:r>
              <a:rPr lang="cs-CZ" sz="1200" b="0" i="0" u="none" strike="noStrike" kern="1200" baseline="0" dirty="0" smtClean="0">
                <a:solidFill>
                  <a:schemeClr val="tx1"/>
                </a:solidFill>
                <a:latin typeface="+mn-lt"/>
                <a:ea typeface="+mn-ea"/>
                <a:cs typeface="+mn-cs"/>
              </a:rPr>
              <a:t>Po zadání každé cílové skupiny je nutné záložku uložit pomocí tlačítka </a:t>
            </a:r>
            <a:r>
              <a:rPr lang="cs-CZ" sz="1200" b="1" i="0" u="none" strike="noStrike" kern="1200" baseline="0" dirty="0" smtClean="0">
                <a:solidFill>
                  <a:schemeClr val="tx1"/>
                </a:solidFill>
                <a:latin typeface="+mn-lt"/>
                <a:ea typeface="+mn-ea"/>
                <a:cs typeface="+mn-cs"/>
              </a:rPr>
              <a:t>Uložit</a:t>
            </a:r>
            <a:r>
              <a:rPr lang="cs-CZ" sz="1200" b="0" i="0" u="none" strike="noStrike" kern="1200" baseline="0" dirty="0" smtClean="0">
                <a:solidFill>
                  <a:schemeClr val="tx1"/>
                </a:solidFill>
                <a:latin typeface="+mn-lt"/>
                <a:ea typeface="+mn-ea"/>
                <a:cs typeface="+mn-cs"/>
              </a:rPr>
              <a:t>. Uložené údaje se zobrazí v souhrnné tabulce.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27</a:t>
            </a:fld>
            <a:endParaRPr lang="cs-CZ"/>
          </a:p>
        </p:txBody>
      </p:sp>
    </p:spTree>
    <p:extLst>
      <p:ext uri="{BB962C8B-B14F-4D97-AF65-F5344CB8AC3E}">
        <p14:creationId xmlns:p14="http://schemas.microsoft.com/office/powerpoint/2010/main" val="189957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Povolené místo realizace a povolené místo dopadu projektu jsou stanovena ve výzvě.</a:t>
            </a:r>
          </a:p>
          <a:p>
            <a:r>
              <a:rPr lang="cs-CZ" b="1" dirty="0" smtClean="0"/>
              <a:t>Místo realizace</a:t>
            </a:r>
            <a:r>
              <a:rPr lang="cs-CZ" dirty="0" smtClean="0"/>
              <a:t> - realizace aktivit projektu ve prospěch cílových skupin, příp. lokalita, kde vznikají výstupy či výsledky projektu. </a:t>
            </a:r>
            <a:r>
              <a:rPr lang="cs-CZ" b="1" dirty="0" smtClean="0"/>
              <a:t>Detail kraje v ČR. </a:t>
            </a:r>
          </a:p>
          <a:p>
            <a:r>
              <a:rPr lang="cs-CZ" b="1" dirty="0" smtClean="0"/>
              <a:t>Místo dopadu -</a:t>
            </a:r>
            <a:r>
              <a:rPr lang="cs-CZ" dirty="0" smtClean="0"/>
              <a:t> </a:t>
            </a:r>
            <a:r>
              <a:rPr lang="pl-PL" dirty="0" smtClean="0"/>
              <a:t>území, které má z realizace projektu prospěch. Může zahrnovat pouze území, z jehož alokace je daná výzva financována. </a:t>
            </a:r>
            <a:r>
              <a:rPr lang="cs-CZ" b="1" dirty="0" smtClean="0"/>
              <a:t>Detail kraje v ČR. Pouze ČR.</a:t>
            </a:r>
          </a:p>
          <a:p>
            <a:r>
              <a:rPr lang="cs-CZ" dirty="0" smtClean="0"/>
              <a:t>Změna místa realizace nebo území dopadu, které nemají dopad na způsobilost výdajů – nepodstatná změna.</a:t>
            </a:r>
          </a:p>
          <a:p>
            <a:r>
              <a:rPr lang="cs-CZ" sz="1200" b="0" i="0" u="none" strike="noStrike" kern="1200" baseline="0" dirty="0" smtClean="0">
                <a:solidFill>
                  <a:schemeClr val="tx1"/>
                </a:solidFill>
                <a:latin typeface="+mn-lt"/>
                <a:ea typeface="+mn-ea"/>
                <a:cs typeface="+mn-cs"/>
              </a:rPr>
              <a:t>V rámci záložky Umístění vyplní žadatel údaje o tom, kde bude projekt realizován (</a:t>
            </a:r>
            <a:r>
              <a:rPr lang="cs-CZ" sz="1200" b="1" i="0" u="none" strike="noStrike" kern="1200" baseline="0" dirty="0" smtClean="0">
                <a:solidFill>
                  <a:schemeClr val="tx1"/>
                </a:solidFill>
                <a:latin typeface="+mn-lt"/>
                <a:ea typeface="+mn-ea"/>
                <a:cs typeface="+mn-cs"/>
              </a:rPr>
              <a:t>Místo realizace</a:t>
            </a:r>
            <a:r>
              <a:rPr lang="cs-CZ" sz="1200" b="0" i="0" u="none" strike="noStrike" kern="1200" baseline="0" dirty="0" smtClean="0">
                <a:solidFill>
                  <a:schemeClr val="tx1"/>
                </a:solidFill>
                <a:latin typeface="+mn-lt"/>
                <a:ea typeface="+mn-ea"/>
                <a:cs typeface="+mn-cs"/>
              </a:rPr>
              <a:t>) a na jaké území bude mít realizace projektu dopad (</a:t>
            </a:r>
            <a:r>
              <a:rPr lang="cs-CZ" sz="1200" b="1" i="0" u="none" strike="noStrike" kern="1200" baseline="0" dirty="0" smtClean="0">
                <a:solidFill>
                  <a:schemeClr val="tx1"/>
                </a:solidFill>
                <a:latin typeface="+mn-lt"/>
                <a:ea typeface="+mn-ea"/>
                <a:cs typeface="+mn-cs"/>
              </a:rPr>
              <a:t>Dopad projektu</a:t>
            </a:r>
            <a:r>
              <a:rPr lang="cs-CZ" sz="1200" b="0" i="0" u="none" strike="noStrike" kern="1200" baseline="0" dirty="0" smtClean="0">
                <a:solidFill>
                  <a:schemeClr val="tx1"/>
                </a:solidFill>
                <a:latin typeface="+mn-l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28</a:t>
            </a:fld>
            <a:endParaRPr lang="cs-CZ"/>
          </a:p>
        </p:txBody>
      </p:sp>
    </p:spTree>
    <p:extLst>
      <p:ext uri="{BB962C8B-B14F-4D97-AF65-F5344CB8AC3E}">
        <p14:creationId xmlns:p14="http://schemas.microsoft.com/office/powerpoint/2010/main" val="1365462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Údaje o subjektech, které se k projektu vztahují.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Přičemž v rámci této skupiny se rozlišují (a pokud jsou relevantní, musí být na této záložce vyplněny subjekty):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Žadatel/příjemce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Osoba s podílem v právnické osobě žadatele/příjemce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Osoby, v nichž má žadatel/příjemce podíl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Partner s finančním příspěvkem</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Partner bez finančního příspěvku</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Zřizovatel Obec</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Zřizovatel / Nadřízený kraj</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Zřizovatel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Financující kapitola SR</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Financující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Dodavatel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Viz Pokyny pro vyplnění formuláře žádosti o podporu z OPZ, kapitola 6.2.10 Záložka Subjekty projektu.</a:t>
            </a:r>
          </a:p>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Na</a:t>
            </a:r>
            <a:r>
              <a:rPr lang="cs-CZ" b="1" baseline="0" dirty="0" smtClean="0"/>
              <a:t> záložce </a:t>
            </a:r>
            <a:r>
              <a:rPr lang="cs-CZ" b="1" dirty="0" smtClean="0"/>
              <a:t>se uvádí údaje za poslední uzavřené účetní období. Relevantní jsou údaje za poslední schválené účetní období. Pokud se údaje týkají nově založené společnosti, uveďte nuly.</a:t>
            </a:r>
            <a:endParaRPr lang="cs-CZ" sz="1200" b="0" i="0" u="none"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Pole</a:t>
            </a:r>
            <a:r>
              <a:rPr lang="cs-CZ" sz="1200" b="1" i="0" u="none" strike="noStrike" kern="1200" baseline="0" dirty="0" smtClean="0">
                <a:solidFill>
                  <a:schemeClr val="tx1"/>
                </a:solidFill>
                <a:latin typeface="+mn-lt"/>
                <a:ea typeface="+mn-ea"/>
                <a:cs typeface="+mn-cs"/>
              </a:rPr>
              <a:t> Roční obrat (EUR):</a:t>
            </a:r>
          </a:p>
          <a:p>
            <a:r>
              <a:rPr lang="cs-CZ" sz="1200" b="0" i="0" u="none" strike="noStrike" kern="1200" baseline="0" dirty="0" smtClean="0">
                <a:solidFill>
                  <a:schemeClr val="tx1"/>
                </a:solidFill>
                <a:latin typeface="+mn-lt"/>
                <a:ea typeface="+mn-ea"/>
                <a:cs typeface="+mn-cs"/>
              </a:rPr>
              <a:t>Jaké kurzy pro převod měn se používají?</a:t>
            </a:r>
          </a:p>
          <a:p>
            <a:r>
              <a:rPr lang="cs-CZ" sz="1200" b="0" i="0" u="none" strike="noStrike" kern="1200" baseline="0" dirty="0" smtClean="0">
                <a:solidFill>
                  <a:schemeClr val="tx1"/>
                </a:solidFill>
                <a:latin typeface="+mn-lt"/>
                <a:ea typeface="+mn-ea"/>
                <a:cs typeface="+mn-cs"/>
              </a:rPr>
              <a:t>Pro převod na EUR se použije kurz Evropské centrální banky ke dni účetní závěrky. Kurz je k dispozici na webových stránkách banky https://www.ecb.europa.eu/</a:t>
            </a:r>
            <a:r>
              <a:rPr lang="cs-CZ" sz="1200" b="0" i="0" u="none" strike="noStrike" kern="1200" baseline="0" dirty="0" err="1" smtClean="0">
                <a:solidFill>
                  <a:schemeClr val="tx1"/>
                </a:solidFill>
                <a:latin typeface="+mn-lt"/>
                <a:ea typeface="+mn-ea"/>
                <a:cs typeface="+mn-cs"/>
              </a:rPr>
              <a:t>ecb</a:t>
            </a:r>
            <a:r>
              <a:rPr lang="cs-CZ" sz="1200" b="0" i="0" u="none" strike="noStrike" kern="1200" baseline="0" dirty="0" smtClean="0">
                <a:solidFill>
                  <a:schemeClr val="tx1"/>
                </a:solidFill>
                <a:latin typeface="+mn-lt"/>
                <a:ea typeface="+mn-ea"/>
                <a:cs typeface="+mn-cs"/>
              </a:rPr>
              <a:t>/</a:t>
            </a:r>
            <a:r>
              <a:rPr lang="cs-CZ" sz="1200" b="0" i="0" u="none" strike="noStrike" kern="1200" baseline="0" dirty="0" err="1" smtClean="0">
                <a:solidFill>
                  <a:schemeClr val="tx1"/>
                </a:solidFill>
                <a:latin typeface="+mn-lt"/>
                <a:ea typeface="+mn-ea"/>
                <a:cs typeface="+mn-cs"/>
              </a:rPr>
              <a:t>html</a:t>
            </a:r>
            <a:r>
              <a:rPr lang="cs-CZ" sz="1200" b="0" i="0" u="none" strike="noStrike" kern="1200" baseline="0" dirty="0" smtClean="0">
                <a:solidFill>
                  <a:schemeClr val="tx1"/>
                </a:solidFill>
                <a:latin typeface="+mn-lt"/>
                <a:ea typeface="+mn-ea"/>
                <a:cs typeface="+mn-cs"/>
              </a:rPr>
              <a:t>/index.en.html.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V poli </a:t>
            </a:r>
            <a:r>
              <a:rPr lang="cs-CZ" sz="1200" b="1" i="0" u="none" strike="noStrike" kern="1200" baseline="0" dirty="0" smtClean="0">
                <a:solidFill>
                  <a:schemeClr val="tx1"/>
                </a:solidFill>
                <a:latin typeface="+mn-lt"/>
                <a:ea typeface="+mn-ea"/>
                <a:cs typeface="+mn-cs"/>
              </a:rPr>
              <a:t>Typ plátce DPH </a:t>
            </a:r>
            <a:r>
              <a:rPr lang="cs-CZ" sz="1200" b="0" i="0" u="none" strike="noStrike" kern="1200" baseline="0" dirty="0" smtClean="0">
                <a:solidFill>
                  <a:schemeClr val="tx1"/>
                </a:solidFill>
                <a:latin typeface="+mn-lt"/>
                <a:ea typeface="+mn-ea"/>
                <a:cs typeface="+mn-cs"/>
              </a:rPr>
              <a:t>se vybírá z číselníku: </a:t>
            </a:r>
          </a:p>
          <a:p>
            <a:r>
              <a:rPr lang="cs-CZ" sz="1200" b="0" i="0" u="none" strike="noStrike" kern="1200" baseline="0" dirty="0" smtClean="0">
                <a:solidFill>
                  <a:schemeClr val="tx1"/>
                </a:solidFill>
                <a:latin typeface="+mn-lt"/>
                <a:ea typeface="+mn-ea"/>
                <a:cs typeface="+mn-cs"/>
              </a:rPr>
              <a:t> Nejsem plátce DPH </a:t>
            </a:r>
          </a:p>
          <a:p>
            <a:r>
              <a:rPr lang="cs-CZ" sz="1200" b="0" i="0" u="none" strike="noStrike" kern="1200" baseline="0" dirty="0" smtClean="0">
                <a:solidFill>
                  <a:schemeClr val="tx1"/>
                </a:solidFill>
                <a:latin typeface="+mn-lt"/>
                <a:ea typeface="+mn-ea"/>
                <a:cs typeface="+mn-cs"/>
              </a:rPr>
              <a:t> Jsem plátce DPH a nemám zákonný nárok na odpočet DPH ve vztahu k aktivitám projektu </a:t>
            </a:r>
          </a:p>
          <a:p>
            <a:r>
              <a:rPr lang="cs-CZ" sz="1200" b="0" i="0" u="none" strike="noStrike" kern="1200" baseline="0" dirty="0" smtClean="0">
                <a:solidFill>
                  <a:schemeClr val="tx1"/>
                </a:solidFill>
                <a:latin typeface="+mn-lt"/>
                <a:ea typeface="+mn-ea"/>
                <a:cs typeface="+mn-cs"/>
              </a:rPr>
              <a:t> Jsem plátce DPH a mám nárok na odpočet DPH ve vztahu k aktivitám projektu - tuto variantu zvolte i pro případy, kdy má subjekt nárok pouze na částečný odpočet DPH ve vztahu k aktivitám projektu</a:t>
            </a:r>
          </a:p>
          <a:p>
            <a:endParaRPr lang="cs-CZ" sz="1200" b="1"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POZOR: </a:t>
            </a:r>
            <a:r>
              <a:rPr lang="cs-CZ" sz="1200" b="0" i="0" u="none" strike="noStrike" kern="1200" baseline="0" dirty="0" smtClean="0">
                <a:solidFill>
                  <a:schemeClr val="tx1"/>
                </a:solidFill>
                <a:latin typeface="+mn-lt"/>
                <a:ea typeface="+mn-ea"/>
                <a:cs typeface="+mn-cs"/>
              </a:rPr>
              <a:t>Toto pole je povinné k vyplnění u všech typů subjektů. Relevantní je ovšem pouze pro ty subjekty, u kterých je předpokládáno, že podporu využijí na úhradu výdajů, které jim v souvislosti s realizací projektu vzniknou, tj. </a:t>
            </a:r>
            <a:r>
              <a:rPr lang="cs-CZ" sz="1200" b="1" i="0" u="none" strike="noStrike" kern="1200" baseline="0" dirty="0" smtClean="0">
                <a:solidFill>
                  <a:schemeClr val="tx1"/>
                </a:solidFill>
                <a:latin typeface="+mn-lt"/>
                <a:ea typeface="+mn-ea"/>
                <a:cs typeface="+mn-cs"/>
              </a:rPr>
              <a:t>relevantní je pouze pro žadatele/příjemce a partnera s finančním příspěvkem</a:t>
            </a:r>
            <a:r>
              <a:rPr lang="cs-CZ" sz="1200" b="0" i="0" u="none" strike="noStrike"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Systém IS KP14+ je napojený na Základní registry. Systém základních registrů obsahuje tyto čtyři registry: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osob – ROS (gestorem je Český statistický úřad)</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obyvatel – ROB (gestorem je Ministerstvo vnitra)</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územní identifikace, adres a nemovitostí – RÚIAN (gestorem je Český úřad zeměměřický a katastrální)</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práv a povinností – RPP (gestorem je Ministerstvo vnitra)</a:t>
            </a: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29</a:t>
            </a:fld>
            <a:endParaRPr lang="cs-CZ"/>
          </a:p>
        </p:txBody>
      </p:sp>
    </p:spTree>
    <p:extLst>
      <p:ext uri="{BB962C8B-B14F-4D97-AF65-F5344CB8AC3E}">
        <p14:creationId xmlns:p14="http://schemas.microsoft.com/office/powerpoint/2010/main" val="4029597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Osoby subjektu </a:t>
            </a:r>
            <a:r>
              <a:rPr lang="cs-CZ" dirty="0" smtClean="0"/>
              <a:t>–</a:t>
            </a:r>
            <a:r>
              <a:rPr lang="cs-CZ" baseline="0" dirty="0" smtClean="0"/>
              <a:t> </a:t>
            </a:r>
            <a:r>
              <a:rPr lang="cs-CZ" dirty="0" smtClean="0"/>
              <a:t>musí být zadán statutární zástupce a hlavní kontaktní osoba – jméno, příjmení, telefon, e-mail </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30</a:t>
            </a:fld>
            <a:endParaRPr lang="cs-CZ"/>
          </a:p>
        </p:txBody>
      </p:sp>
    </p:spTree>
    <p:extLst>
      <p:ext uri="{BB962C8B-B14F-4D97-AF65-F5344CB8AC3E}">
        <p14:creationId xmlns:p14="http://schemas.microsoft.com/office/powerpoint/2010/main" val="24619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Účty subjektu – až při tvorbě právního aktu.</a:t>
            </a:r>
          </a:p>
          <a:p>
            <a:r>
              <a:rPr lang="cs-CZ" dirty="0" smtClean="0"/>
              <a:t>Účetní období – až při tvorbě právního aktu, při veřejné podpoře.</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31</a:t>
            </a:fld>
            <a:endParaRPr lang="cs-CZ"/>
          </a:p>
        </p:txBody>
      </p:sp>
    </p:spTree>
    <p:extLst>
      <p:ext uri="{BB962C8B-B14F-4D97-AF65-F5344CB8AC3E}">
        <p14:creationId xmlns:p14="http://schemas.microsoft.com/office/powerpoint/2010/main" val="1093369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Základní struktura rozpočtu </a:t>
            </a:r>
            <a:r>
              <a:rPr lang="cs-CZ" dirty="0" smtClean="0"/>
              <a:t>je stanovená (viz </a:t>
            </a:r>
            <a:r>
              <a:rPr lang="cs-CZ" i="1" dirty="0" smtClean="0"/>
              <a:t>Pokyny k vyplnění</a:t>
            </a:r>
            <a:r>
              <a:rPr lang="cs-CZ" dirty="0" smtClean="0"/>
              <a:t>), žadatel rozpočet specifikuje řádky v nižší úrovni struktury.</a:t>
            </a:r>
          </a:p>
          <a:p>
            <a:r>
              <a:rPr lang="cs-CZ" dirty="0" smtClean="0"/>
              <a:t>Potřebné být konkrétní (posouzení efektivity a hospodárnosti).</a:t>
            </a:r>
          </a:p>
          <a:p>
            <a:r>
              <a:rPr lang="cs-CZ" dirty="0" smtClean="0"/>
              <a:t>Zpracovává se jeden rozpočet (nedělá se detail po subjektech, ani detail na kalendářní roky).</a:t>
            </a:r>
          </a:p>
          <a:p>
            <a:r>
              <a:rPr lang="cs-CZ" dirty="0" smtClean="0"/>
              <a:t>Řádek Celkové nezpůsobilé výdaje OPZ nepoužívá, ale systém jej zobrazuje; NN se vypočtou automaticky.</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32</a:t>
            </a:fld>
            <a:endParaRPr lang="cs-CZ"/>
          </a:p>
        </p:txBody>
      </p:sp>
    </p:spTree>
    <p:extLst>
      <p:ext uri="{BB962C8B-B14F-4D97-AF65-F5344CB8AC3E}">
        <p14:creationId xmlns:p14="http://schemas.microsoft.com/office/powerpoint/2010/main" val="3203272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smtClean="0">
                <a:solidFill>
                  <a:schemeClr val="tx1"/>
                </a:solidFill>
                <a:effectLst/>
                <a:latin typeface="+mn-lt"/>
                <a:ea typeface="+mn-ea"/>
                <a:cs typeface="+mn-cs"/>
              </a:rPr>
              <a:t>V kontextu OPZ, které se zaměřuje na lidské zdroje, je součástí definice problému vždy také </a:t>
            </a:r>
            <a:r>
              <a:rPr lang="cs-CZ" sz="1200" b="1" kern="1200" dirty="0" smtClean="0">
                <a:solidFill>
                  <a:schemeClr val="tx1"/>
                </a:solidFill>
                <a:effectLst/>
                <a:latin typeface="+mn-lt"/>
                <a:ea typeface="+mn-ea"/>
                <a:cs typeface="+mn-cs"/>
              </a:rPr>
              <a:t>specifikace cílové skupiny</a:t>
            </a:r>
            <a:r>
              <a:rPr lang="cs-CZ" sz="1200" kern="1200" dirty="0" smtClean="0">
                <a:solidFill>
                  <a:schemeClr val="tx1"/>
                </a:solidFill>
                <a:effectLst/>
                <a:latin typeface="+mn-lt"/>
                <a:ea typeface="+mn-ea"/>
                <a:cs typeface="+mn-cs"/>
              </a:rPr>
              <a:t> projektu, tj. osob, kterých se problém týká.</a:t>
            </a:r>
          </a:p>
          <a:p>
            <a:pPr hangingPunct="0"/>
            <a:r>
              <a:rPr lang="cs-CZ" sz="1200" b="1" kern="1200" dirty="0" smtClean="0">
                <a:solidFill>
                  <a:schemeClr val="tx1"/>
                </a:solidFill>
                <a:effectLst/>
                <a:latin typeface="+mn-lt"/>
                <a:ea typeface="+mn-ea"/>
                <a:cs typeface="+mn-cs"/>
              </a:rPr>
              <a:t> </a:t>
            </a:r>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Pro zadání řádku nižší úrovně je nutné kliknout na položku úrovně, do které má být řádek založen; poté Nový záznam a vyplnit Název nákladu, Měrnou jednotku, Cenu jednotky a Počet jednotek. </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33</a:t>
            </a:fld>
            <a:endParaRPr lang="cs-CZ"/>
          </a:p>
        </p:txBody>
      </p:sp>
    </p:spTree>
    <p:extLst>
      <p:ext uri="{BB962C8B-B14F-4D97-AF65-F5344CB8AC3E}">
        <p14:creationId xmlns:p14="http://schemas.microsoft.com/office/powerpoint/2010/main" val="1615792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Vyplněný rozpočet na žádosti o podporu je podkladem pro Přehled zdrojů financování. Rozpad na jednotlivé zdroje financování provádí systém na pokyn uživatele. </a:t>
            </a:r>
            <a:r>
              <a:rPr lang="cs-CZ" sz="1200" b="0" i="0" u="none" strike="noStrike" kern="1200" baseline="0" smtClean="0">
                <a:solidFill>
                  <a:schemeClr val="tx1"/>
                </a:solidFill>
                <a:latin typeface="+mn-lt"/>
                <a:ea typeface="+mn-ea"/>
                <a:cs typeface="+mn-cs"/>
              </a:rPr>
              <a:t>Vyplnění je nutné tam, kde na základě textu výzvy k předkládání žádostí o podporu musí žadatel výdaje spolufinancovat z vlastního rozpočtu a současně nebylo možné toto procento v IS KP14+ navázat na právní formu žadatele. </a:t>
            </a:r>
            <a:endParaRPr lang="cs-CZ" smtClean="0"/>
          </a:p>
          <a:p>
            <a:endParaRPr lang="cs-CZ" sz="1200" b="0" i="0" u="none" strike="noStrike" kern="1200" baseline="0" dirty="0" smtClean="0">
              <a:solidFill>
                <a:schemeClr val="tx1"/>
              </a:solidFill>
              <a:latin typeface="+mn-lt"/>
              <a:ea typeface="+mn-ea"/>
              <a:cs typeface="+mn-cs"/>
            </a:endParaRPr>
          </a:p>
          <a:p>
            <a:r>
              <a:rPr lang="cs-CZ" dirty="0" smtClean="0"/>
              <a:t>Žadatel uvádí </a:t>
            </a:r>
            <a:r>
              <a:rPr lang="cs-CZ" b="1" dirty="0" smtClean="0"/>
              <a:t>% spolufinancování</a:t>
            </a:r>
            <a:r>
              <a:rPr lang="cs-CZ" dirty="0" smtClean="0"/>
              <a:t> ze svých zdrojů a typ zdrojů</a:t>
            </a:r>
            <a:r>
              <a:rPr lang="cs-CZ" baseline="0" dirty="0" smtClean="0"/>
              <a:t> - </a:t>
            </a:r>
            <a:r>
              <a:rPr lang="cs-CZ" dirty="0" smtClean="0"/>
              <a:t>% pro vlastní zdroj.</a:t>
            </a:r>
          </a:p>
          <a:p>
            <a:r>
              <a:rPr lang="cs-CZ" dirty="0" smtClean="0"/>
              <a:t>U některých právních forem je automaticky doplněno, z jaké kategorie financí je vlastní zdroj (např. rozpočet obce, jiné národní zdroje), u některých právních forem to nebylo možné stanovit (žadatel to musí upřesnit sám).</a:t>
            </a:r>
          </a:p>
          <a:p>
            <a:endParaRPr lang="cs-CZ" dirty="0" smtClean="0"/>
          </a:p>
          <a:p>
            <a:r>
              <a:rPr lang="cs-CZ" sz="1200" b="0" i="0" u="none" strike="noStrike" kern="1200" baseline="0" dirty="0" smtClean="0">
                <a:solidFill>
                  <a:schemeClr val="tx1"/>
                </a:solidFill>
                <a:latin typeface="+mn-lt"/>
                <a:ea typeface="+mn-ea"/>
                <a:cs typeface="+mn-cs"/>
              </a:rPr>
              <a:t>Pokud žadatel počítá s tím, že realizace projektu vygeneruje čisté příjmy (a to žadateli/příjemci či partnerům), je nutné je vyčíslit v poli </a:t>
            </a:r>
            <a:r>
              <a:rPr lang="cs-CZ" sz="1200" b="1" i="0" u="none" strike="noStrike" kern="1200" baseline="0" dirty="0" smtClean="0">
                <a:solidFill>
                  <a:schemeClr val="tx1"/>
                </a:solidFill>
                <a:latin typeface="+mn-lt"/>
                <a:ea typeface="+mn-ea"/>
                <a:cs typeface="+mn-cs"/>
              </a:rPr>
              <a:t>Jiné peněžní příjmy</a:t>
            </a:r>
            <a:r>
              <a:rPr lang="cs-CZ" sz="1200" b="0" i="0" u="none" strike="noStrike" kern="1200" baseline="0" dirty="0" smtClean="0">
                <a:solidFill>
                  <a:schemeClr val="tx1"/>
                </a:solidFill>
                <a:latin typeface="+mn-lt"/>
                <a:ea typeface="+mn-ea"/>
                <a:cs typeface="+mn-cs"/>
              </a:rPr>
              <a:t>. </a:t>
            </a:r>
            <a:endParaRPr lang="cs-CZ" dirty="0" smtClean="0"/>
          </a:p>
          <a:p>
            <a:r>
              <a:rPr lang="cs-CZ" dirty="0" smtClean="0"/>
              <a:t>Žadatel uvádí </a:t>
            </a:r>
            <a:r>
              <a:rPr lang="cs-CZ" b="1" dirty="0" smtClean="0"/>
              <a:t>Jiné peněžní příjmy </a:t>
            </a:r>
            <a:r>
              <a:rPr lang="cs-CZ" dirty="0" smtClean="0"/>
              <a:t>(JPP).</a:t>
            </a:r>
          </a:p>
          <a:p>
            <a:r>
              <a:rPr lang="cs-CZ" dirty="0" smtClean="0"/>
              <a:t>Uvádí se ČISTÉ příjmy, tj. ty, které jsou nad rámec výdajů za zdroje příjemce.</a:t>
            </a:r>
          </a:p>
          <a:p>
            <a:r>
              <a:rPr lang="cs-CZ" dirty="0" smtClean="0"/>
              <a:t>Kategorie </a:t>
            </a:r>
            <a:r>
              <a:rPr lang="cs-CZ" b="1" dirty="0" smtClean="0"/>
              <a:t>Příjmy podle čl. 61 </a:t>
            </a:r>
            <a:r>
              <a:rPr lang="cs-CZ" dirty="0" smtClean="0"/>
              <a:t>nejsou pro ESF projekty relevantní.</a:t>
            </a:r>
          </a:p>
          <a:p>
            <a:r>
              <a:rPr lang="cs-CZ" dirty="0" smtClean="0"/>
              <a:t>Na základě % vlastního zdroje a JPP se provede rozpad celkových způsobilých výdajů (z rozpočtu) na jednotlivé zdroje financování.</a:t>
            </a:r>
          </a:p>
          <a:p>
            <a:r>
              <a:rPr lang="cs-CZ" dirty="0" smtClean="0"/>
              <a:t>Při změně celkových způsobilých výdajů v rozpočtu je nutné znovu provést rozpad (hlídá finalizační kontrola).</a:t>
            </a:r>
          </a:p>
          <a:p>
            <a:endParaRPr lang="cs-CZ" dirty="0" smtClean="0"/>
          </a:p>
          <a:p>
            <a:r>
              <a:rPr lang="cs-CZ" sz="1200" b="1" i="0" u="none" strike="noStrike" kern="1200" baseline="0" dirty="0" smtClean="0">
                <a:solidFill>
                  <a:schemeClr val="tx1"/>
                </a:solidFill>
                <a:latin typeface="+mn-lt"/>
                <a:ea typeface="+mn-ea"/>
                <a:cs typeface="+mn-cs"/>
              </a:rPr>
              <a:t>Pro projekty, které budou spolufinancovány z vlastních zdrojů žadatele (případně partnera) platí pro vyplnění pole Jiné peněžní příjmy následující: </a:t>
            </a:r>
          </a:p>
          <a:p>
            <a:r>
              <a:rPr lang="cs-CZ" sz="1200" b="0" i="0" u="none" strike="noStrike" kern="1200" baseline="0" dirty="0" smtClean="0">
                <a:solidFill>
                  <a:schemeClr val="tx1"/>
                </a:solidFill>
                <a:latin typeface="+mn-lt"/>
                <a:ea typeface="+mn-ea"/>
                <a:cs typeface="+mn-cs"/>
              </a:rPr>
              <a:t>Do tohoto pole uvádějte jen tu část očekávaných příjmů, která převyšuje objem vlastního financování projektu. Příjmy nižší nebo rovnající se částce vlastního spolufinancování do tohoto pole nepište. (Podle pravidel příjmy nepřesahující částku, kterou do financování projektu vkládá příjemce podpory, nejsou čistými příjmy a nesnižují tak podporu projektu ze zdrojů ŘO.) Více informací o tom, jaké příjmy vygenerované projektem patří do čistých příjmů, je uvedeno ve Specifické části pravidel pro žadatele a příjemce v rámci OPZ pro projekty se skutečně vzniklými výdaji a případně také s nepřímými náklady.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Číselník může kromě „Národní soukromé zdroje“ nabízet položku „Soukromé zdroje“. Tuto položku ovšem v případě OPZ nikdy nevybírejte. Protože v případě OPZ se soukromé zdroje započítávají do národního spolufinancování (tj. prostředky, které musí doplňovat zdroje Evropského sociálního fondu, mohou pocházet jak z veřejných, tak ze soukromých zdrojů), je pro OPZ pro prostředky z privátního sektoru vždy používáno značení </a:t>
            </a:r>
            <a:r>
              <a:rPr lang="cs-CZ" sz="1200" b="1" i="0" u="none" strike="noStrike" kern="1200" baseline="0" dirty="0" smtClean="0">
                <a:solidFill>
                  <a:schemeClr val="tx1"/>
                </a:solidFill>
                <a:latin typeface="+mn-lt"/>
                <a:ea typeface="+mn-ea"/>
                <a:cs typeface="+mn-cs"/>
              </a:rPr>
              <a:t>Národní soukromé zdroje. </a:t>
            </a:r>
            <a:endParaRPr lang="cs-CZ" dirty="0" smtClean="0"/>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34</a:t>
            </a:fld>
            <a:endParaRPr lang="cs-CZ"/>
          </a:p>
        </p:txBody>
      </p:sp>
    </p:spTree>
    <p:extLst>
      <p:ext uri="{BB962C8B-B14F-4D97-AF65-F5344CB8AC3E}">
        <p14:creationId xmlns:p14="http://schemas.microsoft.com/office/powerpoint/2010/main" val="4069932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Finanční</a:t>
            </a:r>
            <a:r>
              <a:rPr lang="cs-CZ" baseline="0" dirty="0" smtClean="0"/>
              <a:t> plán se generuje </a:t>
            </a:r>
            <a:r>
              <a:rPr lang="cs-CZ" dirty="0" smtClean="0"/>
              <a:t>automaticky, ale žadatel ho může ručně upravit. Automatické generování</a:t>
            </a:r>
            <a:r>
              <a:rPr lang="cs-CZ" baseline="0" dirty="0" smtClean="0"/>
              <a:t> FP je převzato z nastavení Výzvy ŘO do výzev MAS</a:t>
            </a:r>
            <a:r>
              <a:rPr lang="cs-CZ" dirty="0" smtClean="0"/>
              <a:t>.</a:t>
            </a:r>
          </a:p>
          <a:p>
            <a:r>
              <a:rPr lang="cs-CZ" dirty="0" smtClean="0"/>
              <a:t>Obsahuje tolik řádků, kolik žádostí o platbu se na projektu dá předpokládat (obecně 1x za 6 měsíců); případně se upraví před vydáním právního aktu či následně.</a:t>
            </a:r>
          </a:p>
          <a:p>
            <a:endParaRPr lang="cs-CZ" dirty="0" smtClean="0"/>
          </a:p>
          <a:p>
            <a:r>
              <a:rPr lang="cs-CZ" dirty="0" smtClean="0"/>
              <a:t>EX ANTE: pole </a:t>
            </a:r>
            <a:r>
              <a:rPr lang="cs-CZ" b="1" dirty="0" smtClean="0"/>
              <a:t>Záloha – plán pro zálohu </a:t>
            </a:r>
            <a:r>
              <a:rPr lang="cs-CZ" dirty="0" smtClean="0"/>
              <a:t>a </a:t>
            </a:r>
            <a:r>
              <a:rPr lang="cs-CZ" b="1" dirty="0" smtClean="0"/>
              <a:t>Vyúčtování – plán pro vyúčtování zálohy</a:t>
            </a:r>
          </a:p>
          <a:p>
            <a:r>
              <a:rPr lang="cs-CZ" dirty="0" smtClean="0"/>
              <a:t>EX POST:  pole </a:t>
            </a:r>
            <a:r>
              <a:rPr lang="cs-CZ" b="1" dirty="0" smtClean="0"/>
              <a:t>Vyúčtování – plán</a:t>
            </a:r>
            <a:endParaRPr lang="cs-CZ" dirty="0" smtClean="0"/>
          </a:p>
          <a:p>
            <a:r>
              <a:rPr lang="cs-CZ" dirty="0" smtClean="0"/>
              <a:t>Uvádí se částky za všechny zdroje financování projektu (včetně případných vlastních zdrojů žadatele).</a:t>
            </a:r>
          </a:p>
          <a:p>
            <a:endParaRPr lang="cs-CZ" dirty="0" smtClean="0"/>
          </a:p>
          <a:p>
            <a:r>
              <a:rPr lang="cs-CZ" b="1" dirty="0" smtClean="0"/>
              <a:t>Uvádí se datum předložení žádosti o platbu:</a:t>
            </a:r>
          </a:p>
          <a:p>
            <a:pPr lvl="1"/>
            <a:r>
              <a:rPr lang="cs-CZ" dirty="0" smtClean="0"/>
              <a:t>- předkládané v průběhu realizace projektu 1 měsíc od konce monitorovacího období</a:t>
            </a:r>
          </a:p>
          <a:p>
            <a:pPr lvl="1"/>
            <a:r>
              <a:rPr lang="cs-CZ" dirty="0" smtClean="0"/>
              <a:t>- u závěrečné žádosti o platbu pak 2 měsíce od ukončení posledního monitorovacího období, tj. od ukončení realizace projektu</a:t>
            </a:r>
          </a:p>
          <a:p>
            <a:pPr marL="0" lvl="1" indent="0">
              <a:lnSpc>
                <a:spcPts val="2880"/>
              </a:lnSpc>
              <a:spcBef>
                <a:spcPts val="600"/>
              </a:spcBef>
              <a:spcAft>
                <a:spcPts val="600"/>
              </a:spcAft>
              <a:buSzPct val="100000"/>
              <a:buFont typeface="Wingdings" panose="05000000000000000000" pitchFamily="2" charset="2"/>
              <a:buNone/>
            </a:pPr>
            <a:r>
              <a:rPr lang="cs-CZ" sz="2400" dirty="0" smtClean="0"/>
              <a:t>Finanční plán musí odpovídat celkovým způsobilým výdajům v rozpočtu (hlídá finalizační kontrola).</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35</a:t>
            </a:fld>
            <a:endParaRPr lang="cs-CZ"/>
          </a:p>
        </p:txBody>
      </p:sp>
    </p:spTree>
    <p:extLst>
      <p:ext uri="{BB962C8B-B14F-4D97-AF65-F5344CB8AC3E}">
        <p14:creationId xmlns:p14="http://schemas.microsoft.com/office/powerpoint/2010/main" val="3854531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Oblast Veřejných zakázek se zaktivuje po zaškrtnutí </a:t>
            </a:r>
            <a:r>
              <a:rPr lang="cs-CZ" sz="1200" b="0" i="0" u="none" strike="noStrike" kern="1200" baseline="0" dirty="0" err="1" smtClean="0">
                <a:solidFill>
                  <a:schemeClr val="tx1"/>
                </a:solidFill>
                <a:latin typeface="+mn-lt"/>
                <a:ea typeface="+mn-ea"/>
                <a:cs typeface="+mn-cs"/>
              </a:rPr>
              <a:t>checkboxu</a:t>
            </a:r>
            <a:r>
              <a:rPr lang="cs-CZ" sz="1200" b="0" i="0" u="none" strike="noStrike" kern="1200" baseline="0" dirty="0" smtClean="0">
                <a:solidFill>
                  <a:schemeClr val="tx1"/>
                </a:solidFill>
                <a:latin typeface="+mn-lt"/>
                <a:ea typeface="+mn-ea"/>
                <a:cs typeface="+mn-cs"/>
              </a:rPr>
              <a:t> Realizace zadávacích řízení na projektu na záložce Projekt (sekce Identifikace projektu) a uložení této změny. </a:t>
            </a:r>
          </a:p>
          <a:p>
            <a:r>
              <a:rPr lang="cs-CZ" sz="1200" b="0" i="0" u="none" strike="noStrike" kern="1200" baseline="0" dirty="0" smtClean="0">
                <a:solidFill>
                  <a:schemeClr val="tx1"/>
                </a:solidFill>
                <a:latin typeface="+mn-lt"/>
                <a:ea typeface="+mn-ea"/>
                <a:cs typeface="+mn-cs"/>
              </a:rPr>
              <a:t>IS KP14+ používá pro zadávací řízení i pro výběrová řízení pojem veřejné zakázky. </a:t>
            </a:r>
          </a:p>
          <a:p>
            <a:r>
              <a:rPr lang="cs-CZ" sz="1200" b="0" i="0" u="none" strike="noStrike" kern="1200" baseline="0" dirty="0" smtClean="0">
                <a:solidFill>
                  <a:schemeClr val="tx1"/>
                </a:solidFill>
                <a:latin typeface="+mn-lt"/>
                <a:ea typeface="+mn-ea"/>
                <a:cs typeface="+mn-cs"/>
              </a:rPr>
              <a:t>Jakmile je změna uložena, jsou zpřístupněny datové oblasti k zadání údajů o plánovaných (či už zrealizovaných) výběrových/zadávacích řízeních. Jedná se o zaktivnění následujících záložek: </a:t>
            </a:r>
          </a:p>
          <a:p>
            <a:r>
              <a:rPr lang="cs-CZ" sz="1200" b="0" i="0" u="none" strike="noStrike" kern="1200" baseline="0" dirty="0" smtClean="0">
                <a:solidFill>
                  <a:schemeClr val="tx1"/>
                </a:solidFill>
                <a:latin typeface="+mn-lt"/>
                <a:ea typeface="+mn-ea"/>
                <a:cs typeface="+mn-cs"/>
              </a:rPr>
              <a:t> Veřejné zakázky </a:t>
            </a:r>
          </a:p>
          <a:p>
            <a:r>
              <a:rPr lang="cs-CZ" sz="1200" b="0" i="0" u="none" strike="noStrike" kern="1200" baseline="0" dirty="0" smtClean="0">
                <a:solidFill>
                  <a:schemeClr val="tx1"/>
                </a:solidFill>
                <a:latin typeface="+mn-lt"/>
                <a:ea typeface="+mn-ea"/>
                <a:cs typeface="+mn-cs"/>
              </a:rPr>
              <a:t> Hodnocení a odvolání </a:t>
            </a:r>
          </a:p>
          <a:p>
            <a:r>
              <a:rPr lang="cs-CZ" sz="1200" b="0" i="0" u="none" strike="noStrike" kern="1200" baseline="0" dirty="0" smtClean="0">
                <a:solidFill>
                  <a:schemeClr val="tx1"/>
                </a:solidFill>
                <a:latin typeface="+mn-lt"/>
                <a:ea typeface="+mn-ea"/>
                <a:cs typeface="+mn-cs"/>
              </a:rPr>
              <a:t> Návrh/podnět na ÚOHS </a:t>
            </a:r>
          </a:p>
          <a:p>
            <a:r>
              <a:rPr lang="cs-CZ" sz="1200" b="0" i="0" u="none" strike="noStrike" kern="1200" baseline="0" dirty="0" smtClean="0">
                <a:solidFill>
                  <a:schemeClr val="tx1"/>
                </a:solidFill>
                <a:latin typeface="+mn-lt"/>
                <a:ea typeface="+mn-ea"/>
                <a:cs typeface="+mn-cs"/>
              </a:rPr>
              <a:t> Údaje o smlouvě/dodatku </a:t>
            </a:r>
          </a:p>
          <a:p>
            <a:r>
              <a:rPr lang="cs-CZ" sz="1200" b="0" i="0" u="none" strike="noStrike" kern="1200" baseline="0" dirty="0" smtClean="0">
                <a:solidFill>
                  <a:schemeClr val="tx1"/>
                </a:solidFill>
                <a:latin typeface="+mn-lt"/>
                <a:ea typeface="+mn-ea"/>
                <a:cs typeface="+mn-cs"/>
              </a:rPr>
              <a:t> Přílohy k VZ </a:t>
            </a:r>
            <a:endParaRPr lang="cs-CZ" sz="1200" b="1" i="0" u="none" strike="noStrike" kern="1200" baseline="0" dirty="0" smtClean="0">
              <a:solidFill>
                <a:schemeClr val="tx1"/>
              </a:solidFill>
              <a:latin typeface="+mn-lt"/>
              <a:ea typeface="+mn-ea"/>
              <a:cs typeface="+mn-cs"/>
            </a:endParaRPr>
          </a:p>
          <a:p>
            <a:endParaRPr lang="cs-CZ" sz="2200" dirty="0" smtClean="0"/>
          </a:p>
          <a:p>
            <a:r>
              <a:rPr lang="cs-CZ" sz="2200" b="1" dirty="0" smtClean="0"/>
              <a:t>V IS KP14+ se k zakázkám vyplňují záložky</a:t>
            </a:r>
          </a:p>
          <a:p>
            <a:pPr lvl="1"/>
            <a:r>
              <a:rPr lang="cs-CZ" dirty="0" smtClean="0"/>
              <a:t>1) Veřejné zakázky, 2) Údaje o smlouvě/dodatku, 3) Hodnocení a odvolání, 4) Návrh/podnět na ÚOHS, 5) Přílohy k VZ </a:t>
            </a:r>
          </a:p>
          <a:p>
            <a:r>
              <a:rPr lang="cs-CZ" sz="2200" dirty="0" smtClean="0"/>
              <a:t>Záložka</a:t>
            </a:r>
            <a:r>
              <a:rPr lang="cs-CZ" sz="2200" b="1" dirty="0" smtClean="0"/>
              <a:t> Údaje o smlouvě/dodatku </a:t>
            </a:r>
          </a:p>
          <a:p>
            <a:pPr lvl="1"/>
            <a:r>
              <a:rPr lang="cs-CZ" dirty="0" smtClean="0"/>
              <a:t>Zakládá se každá podepsaná smlouva i dodatek</a:t>
            </a:r>
          </a:p>
          <a:p>
            <a:r>
              <a:rPr lang="cs-CZ" sz="2200" dirty="0" smtClean="0"/>
              <a:t>Záložka </a:t>
            </a:r>
            <a:r>
              <a:rPr lang="cs-CZ" sz="2200" b="1" dirty="0" smtClean="0"/>
              <a:t>Hodnocení a odvolání </a:t>
            </a:r>
          </a:p>
          <a:p>
            <a:pPr lvl="1"/>
            <a:r>
              <a:rPr lang="cs-CZ" dirty="0" smtClean="0"/>
              <a:t>Údaje o procesu zadávání a také o vybraném dodavateli</a:t>
            </a:r>
          </a:p>
          <a:p>
            <a:pPr lvl="1"/>
            <a:r>
              <a:rPr lang="cs-CZ" dirty="0" smtClean="0"/>
              <a:t>Dodavatel musí být nejprve zaevidován mezi SUBJEKTY  projektu</a:t>
            </a:r>
          </a:p>
          <a:p>
            <a:pPr lvl="1"/>
            <a:r>
              <a:rPr lang="cs-CZ" dirty="0" smtClean="0"/>
              <a:t>Lze vyplnit údaje k případným námitkám vzneseným k zadavateli </a:t>
            </a:r>
          </a:p>
          <a:p>
            <a:r>
              <a:rPr lang="cs-CZ" sz="2200" dirty="0" smtClean="0"/>
              <a:t>Záložka</a:t>
            </a:r>
            <a:r>
              <a:rPr lang="cs-CZ" sz="2200" b="1" dirty="0" smtClean="0"/>
              <a:t> Návrh/podnět na ÚOHS </a:t>
            </a:r>
          </a:p>
          <a:p>
            <a:pPr lvl="1"/>
            <a:r>
              <a:rPr lang="cs-CZ" dirty="0" smtClean="0"/>
              <a:t>Eviduje se agenda týkající se řízení ze strany ÚOHS</a:t>
            </a:r>
          </a:p>
          <a:p>
            <a:r>
              <a:rPr lang="cs-CZ" sz="2200" dirty="0" smtClean="0"/>
              <a:t>Záložka </a:t>
            </a:r>
            <a:r>
              <a:rPr lang="cs-CZ" sz="2200" b="1" dirty="0" smtClean="0"/>
              <a:t>Přílohy k VZ </a:t>
            </a:r>
            <a:endParaRPr lang="cs-CZ" sz="2200" dirty="0" smtClean="0"/>
          </a:p>
          <a:p>
            <a:pPr lvl="1"/>
            <a:r>
              <a:rPr lang="cs-CZ" dirty="0" smtClean="0"/>
              <a:t>Záložka Přílohy k VZ slouží k předání dokumentace k zakázce na ŘO</a:t>
            </a:r>
          </a:p>
          <a:p>
            <a:endParaRPr lang="cs-CZ" sz="1200" b="1"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Záložka Veřejné zakázky</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Uživatel eviduje všechny zakázky s vazbou na projekt (včetně těch plánovaných), které musí na základě pravidel OPZ nebo právních předpisů zadat prostřednictvím zadávacího/výběrového řízení, více viz Obecná část pravidel pro žadatele a příjemce v rámci OPZ. </a:t>
            </a: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36</a:t>
            </a:fld>
            <a:endParaRPr lang="cs-CZ"/>
          </a:p>
        </p:txBody>
      </p:sp>
    </p:spTree>
    <p:extLst>
      <p:ext uri="{BB962C8B-B14F-4D97-AF65-F5344CB8AC3E}">
        <p14:creationId xmlns:p14="http://schemas.microsoft.com/office/powerpoint/2010/main" val="37743490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smtClean="0">
                <a:solidFill>
                  <a:schemeClr val="tx1"/>
                </a:solidFill>
                <a:effectLst/>
                <a:latin typeface="+mn-lt"/>
                <a:ea typeface="+mn-ea"/>
                <a:cs typeface="+mn-cs"/>
              </a:rPr>
              <a:t>Veřejným zadavatelem</a:t>
            </a:r>
            <a:r>
              <a:rPr lang="cs-CZ" sz="1200" kern="1200" dirty="0" smtClean="0">
                <a:solidFill>
                  <a:schemeClr val="tx1"/>
                </a:solidFill>
                <a:effectLst/>
                <a:latin typeface="+mn-lt"/>
                <a:ea typeface="+mn-ea"/>
                <a:cs typeface="+mn-cs"/>
              </a:rPr>
              <a:t> podle § 2 odst. 1 zákona je ČR, státní příspěvková organizace, územní samosprávný celek nebo příspěvková organizace, u níž funkci zřizovatele vykonává územní samosprávný celek.</a:t>
            </a:r>
          </a:p>
          <a:p>
            <a:r>
              <a:rPr lang="cs-CZ" sz="1200" b="1" kern="1200" dirty="0" smtClean="0">
                <a:solidFill>
                  <a:schemeClr val="tx1"/>
                </a:solidFill>
                <a:effectLst/>
                <a:latin typeface="+mn-lt"/>
                <a:ea typeface="+mn-ea"/>
                <a:cs typeface="+mn-cs"/>
              </a:rPr>
              <a:t>Dotovaným zadavatelem</a:t>
            </a:r>
            <a:r>
              <a:rPr lang="cs-CZ" sz="1200" kern="1200" dirty="0" smtClean="0">
                <a:solidFill>
                  <a:schemeClr val="tx1"/>
                </a:solidFill>
                <a:effectLst/>
                <a:latin typeface="+mn-lt"/>
                <a:ea typeface="+mn-ea"/>
                <a:cs typeface="+mn-cs"/>
              </a:rPr>
              <a:t> je právnická nebo fyzická osoba, která zadává veřejnou zakázku hrazenou </a:t>
            </a:r>
            <a:r>
              <a:rPr lang="cs-CZ" sz="1200" b="1" kern="1200" dirty="0" smtClean="0">
                <a:solidFill>
                  <a:schemeClr val="tx1"/>
                </a:solidFill>
                <a:effectLst/>
                <a:latin typeface="+mn-lt"/>
                <a:ea typeface="+mn-ea"/>
                <a:cs typeface="+mn-cs"/>
              </a:rPr>
              <a:t>z více než 50 % z peněžních prostředků z veřejných zdrojů,</a:t>
            </a:r>
            <a:r>
              <a:rPr lang="cs-CZ" sz="1200" kern="1200" dirty="0" smtClean="0">
                <a:solidFill>
                  <a:schemeClr val="tx1"/>
                </a:solidFill>
                <a:effectLst/>
                <a:latin typeface="+mn-lt"/>
                <a:ea typeface="+mn-ea"/>
                <a:cs typeface="+mn-cs"/>
              </a:rPr>
              <a:t> nebo pokud peněžní prostředky poskytnuté na veřejnou zakázku z těchto zdrojů přesahují 200.000.000 Kč, přičemž se může jednat i o peněžní prostředky poskytované prostřednictvím jiné osoby (např. partnerovi prostřednictvím příjemce).</a:t>
            </a:r>
          </a:p>
          <a:p>
            <a:r>
              <a:rPr lang="cs-CZ" sz="1200" b="1" kern="1200" dirty="0" smtClean="0">
                <a:solidFill>
                  <a:schemeClr val="tx1"/>
                </a:solidFill>
                <a:effectLst/>
                <a:latin typeface="+mn-lt"/>
                <a:ea typeface="+mn-ea"/>
                <a:cs typeface="+mn-cs"/>
              </a:rPr>
              <a:t>Sektorovým zadavatelem</a:t>
            </a:r>
            <a:r>
              <a:rPr lang="cs-CZ" sz="1200" kern="1200" dirty="0" smtClean="0">
                <a:solidFill>
                  <a:schemeClr val="tx1"/>
                </a:solidFill>
                <a:effectLst/>
                <a:latin typeface="+mn-lt"/>
                <a:ea typeface="+mn-ea"/>
                <a:cs typeface="+mn-cs"/>
              </a:rPr>
              <a:t> je osoba vykonávající některou z relevantních činností podle § 4 zákona (např. v odvětvích teplárenství, plynárenství, elektroenergetiky, vodárenství aj.) za zákonem blíže specifikovaných podmínek.</a:t>
            </a:r>
          </a:p>
          <a:p>
            <a:r>
              <a:rPr lang="cs-CZ" sz="1200" b="1" kern="1200" dirty="0" smtClean="0">
                <a:solidFill>
                  <a:schemeClr val="tx1"/>
                </a:solidFill>
                <a:effectLst/>
                <a:latin typeface="+mn-lt"/>
                <a:ea typeface="+mn-ea"/>
                <a:cs typeface="+mn-cs"/>
              </a:rPr>
              <a:t>Veřejnými zakázkami malého rozsahu</a:t>
            </a:r>
            <a:r>
              <a:rPr lang="cs-CZ" sz="1200" kern="1200" dirty="0" smtClean="0">
                <a:solidFill>
                  <a:schemeClr val="tx1"/>
                </a:solidFill>
                <a:effectLst/>
                <a:latin typeface="+mn-lt"/>
                <a:ea typeface="+mn-ea"/>
                <a:cs typeface="+mn-cs"/>
              </a:rPr>
              <a:t> jsou veřejné zakázky na dodávku či nákup služeb, jejichž předpokládaná hodnota nedosahuje 2.000.000 Kč bez DPH, a zakázky na stavební práce, jejichž předpokládaná hodnota nedosahuje 6.000.000 Kč bez DPH. </a:t>
            </a:r>
            <a:r>
              <a:rPr lang="cs-CZ" sz="1200" b="1" kern="1200" dirty="0" smtClean="0">
                <a:solidFill>
                  <a:schemeClr val="tx1"/>
                </a:solidFill>
                <a:effectLst/>
                <a:latin typeface="+mn-lt"/>
                <a:ea typeface="+mn-ea"/>
                <a:cs typeface="+mn-cs"/>
              </a:rPr>
              <a:t>Podlimitními a nadlimitními veřejnými zakázkami jsou veřejné zakázky s předpokládanou hodnotou vyšší, než je uvedeno v předchozí větě.</a:t>
            </a:r>
          </a:p>
          <a:p>
            <a:r>
              <a:rPr lang="cs-CZ" sz="1200" b="0" kern="1200" dirty="0" smtClean="0">
                <a:solidFill>
                  <a:schemeClr val="tx1"/>
                </a:solidFill>
                <a:effectLst/>
                <a:latin typeface="+mn-lt"/>
                <a:ea typeface="+mn-ea"/>
                <a:cs typeface="+mn-cs"/>
              </a:rPr>
              <a:t>Obchodní společnosti, družstva, neziskové organizace, fyzické osoby a další neveřejní zadavatelé zadávají zakázky na dodávky či služby s předpokládanou hodnotou nejméně 2.000.000 Kč bez DPH a vyšší (resp. zakázky na stavební práce s předpokládanou hodnotou nejméně 6.000.000 Kč bez DPH a vyšší) podle kap. 20.5 (tj. kapitoly pro zadávání zakázek, na které se nevztahují postupy upravené zákonem č. 137/2006 Sb.)</a:t>
            </a:r>
            <a:r>
              <a:rPr lang="cs-CZ" sz="1200" b="1" kern="1200" dirty="0" smtClean="0">
                <a:solidFill>
                  <a:schemeClr val="tx1"/>
                </a:solidFill>
                <a:effectLst/>
                <a:latin typeface="+mn-lt"/>
                <a:ea typeface="+mn-ea"/>
                <a:cs typeface="+mn-cs"/>
              </a:rPr>
              <a:t> </a:t>
            </a:r>
            <a:r>
              <a:rPr lang="cs-CZ" sz="1200" b="0" kern="1200" dirty="0" smtClean="0">
                <a:solidFill>
                  <a:schemeClr val="tx1"/>
                </a:solidFill>
                <a:effectLst/>
                <a:latin typeface="+mn-lt"/>
                <a:ea typeface="+mn-ea"/>
                <a:cs typeface="+mn-cs"/>
              </a:rPr>
              <a:t>pouze v případech, kdy bude jejich zakázka hrazena nejvýše z 50 % z veřejných zdrojů. Bude-li zakázka takových zadavatelů hrazena z více než 50 % z veřejných zdrojů, zadávají zakázky přesahující hodnotu 2.000.000 Kč bez DPH v režimu zákona č. 137/2006 Sb.</a:t>
            </a:r>
            <a:endParaRPr lang="cs-CZ" sz="1200" b="1"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Veřejným zadavatelem je také jiná právnická osoba, pokud byla založena či zřízena za účelem uspokojování potřeb veřejného zájmu, které nemají průmyslovou nebo obchodní povahu, a pokud je financována převážně státem či jiným veřejným zadavatelem nebo je státem či jiným veřejným zadavatelem ovládána nebo stát či jiný veřejný zadavatel jmenuje či volí více než polovinu členů v jejím statutárním, správním, dozorčím či kontrolním orgánu.</a:t>
            </a:r>
          </a:p>
          <a:p>
            <a:r>
              <a:rPr lang="cs-CZ" sz="1200" kern="1200" dirty="0" smtClean="0">
                <a:solidFill>
                  <a:schemeClr val="tx1"/>
                </a:solidFill>
                <a:effectLst/>
                <a:latin typeface="+mn-lt"/>
                <a:ea typeface="+mn-ea"/>
                <a:cs typeface="+mn-cs"/>
              </a:rPr>
              <a:t>Pokud tito zadavatelé nepatří jako tzv. jiná právnická osoba mezi veřejné zadavatele, kteří jsou povinni zadávat podlimitní a nadlimitní zakázky postupy podle zákona, resp. mezi sektorové zadavatele, kteří postupy podle zákona zadávají své nadlimitní zakázky. </a:t>
            </a:r>
          </a:p>
          <a:p>
            <a:endParaRPr lang="cs-CZ" sz="1200" kern="1200" dirty="0" smtClean="0">
              <a:solidFill>
                <a:schemeClr val="tx1"/>
              </a:solidFill>
              <a:effectLst/>
              <a:latin typeface="+mn-lt"/>
              <a:ea typeface="+mn-ea"/>
              <a:cs typeface="+mn-cs"/>
            </a:endParaRPr>
          </a:p>
          <a:p>
            <a:r>
              <a:rPr lang="cs-CZ" sz="1200" dirty="0" smtClean="0"/>
              <a:t>MAS (resp. Příjemci) se řídí podmínkami stanovenými v Obecné části pravidel pro žadatele a příjemce v rámci OPZ, kapitola 20 Pravidla pro zadávání zakázek.</a:t>
            </a:r>
          </a:p>
          <a:p>
            <a:r>
              <a:rPr lang="cs-CZ" sz="1200" dirty="0" smtClean="0"/>
              <a:t>Kontrolu administrace VZ provádí ŘO.</a:t>
            </a:r>
          </a:p>
          <a:p>
            <a:r>
              <a:rPr lang="cs-CZ" sz="1200" dirty="0" smtClean="0"/>
              <a:t>Od přepokládané hodnoty VZ </a:t>
            </a:r>
            <a:r>
              <a:rPr lang="cs-CZ" sz="1200" b="1" dirty="0" smtClean="0"/>
              <a:t>2 mil. Kč </a:t>
            </a:r>
            <a:r>
              <a:rPr lang="cs-CZ" sz="1200" dirty="0" smtClean="0"/>
              <a:t>bez DPH se musí veřejný a dotovaný zadavatel řídit zákonem č.137/2006 Sb., o veřejných zakázkách.</a:t>
            </a:r>
          </a:p>
          <a:p>
            <a:r>
              <a:rPr lang="cs-CZ" sz="1200" dirty="0" smtClean="0"/>
              <a:t>Výdaje na pořízení plnění musí i v OPZ splňovat </a:t>
            </a:r>
            <a:r>
              <a:rPr lang="cs-CZ" sz="1200" b="1" dirty="0" smtClean="0"/>
              <a:t>pravidla hospodárnosti, efektivnosti a účelnosti.</a:t>
            </a:r>
          </a:p>
          <a:p>
            <a:r>
              <a:rPr lang="cs-CZ" sz="1200" dirty="0" smtClean="0"/>
              <a:t>Dále je zadavatel povinen dodržet </a:t>
            </a:r>
            <a:r>
              <a:rPr lang="cs-CZ" sz="1200" b="1" dirty="0" smtClean="0"/>
              <a:t>zásady transparentnosti, rovného zacházení a nediskriminace.</a:t>
            </a:r>
          </a:p>
          <a:p>
            <a:endParaRPr lang="cs-CZ" sz="1200" b="1" dirty="0" smtClean="0"/>
          </a:p>
          <a:p>
            <a:endParaRPr lang="cs-CZ" sz="1200" dirty="0" smtClean="0"/>
          </a:p>
          <a:p>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37</a:t>
            </a:fld>
            <a:endParaRPr lang="cs-CZ"/>
          </a:p>
        </p:txBody>
      </p:sp>
    </p:spTree>
    <p:extLst>
      <p:ext uri="{BB962C8B-B14F-4D97-AF65-F5344CB8AC3E}">
        <p14:creationId xmlns:p14="http://schemas.microsoft.com/office/powerpoint/2010/main" val="38246793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Žadatel nemůže editovat, musí potvrdit soulad s obsahem předpřipraveného prohlášení.</a:t>
            </a:r>
          </a:p>
          <a:p>
            <a:r>
              <a:rPr lang="cs-CZ" dirty="0" smtClean="0"/>
              <a:t>Potvrzuje např. pravdivost údajů, bezdlužnost, absenci citlivých údajů v žádosti, souhlasí s uváděním v seznamu příjemců, vylučuje dvojí financování, akceptuje, že neumožnění ex ante kontroly je důvod pro vyloučení z hodnocení, bere na vědomí závazek mít aktivní datovou schránku.</a:t>
            </a:r>
          </a:p>
          <a:p>
            <a:endParaRPr lang="cs-CZ" dirty="0" smtClean="0"/>
          </a:p>
          <a:p>
            <a:r>
              <a:rPr lang="cs-CZ" dirty="0" smtClean="0"/>
              <a:t>Z technických důvodů je čestné prohlášení v IS KP14+ evidováno ve dvou částech; žadatel musí </a:t>
            </a:r>
            <a:r>
              <a:rPr lang="cs-CZ" b="1" dirty="0" smtClean="0"/>
              <a:t>na každou část kliknout </a:t>
            </a:r>
            <a:r>
              <a:rPr lang="cs-CZ" dirty="0" smtClean="0"/>
              <a:t>(tj. otevřít jej pro editaci) a </a:t>
            </a:r>
            <a:r>
              <a:rPr lang="cs-CZ" b="1" dirty="0" smtClean="0"/>
              <a:t>potvrdit, že s čestným prohlášením souhlasí </a:t>
            </a:r>
            <a:r>
              <a:rPr lang="cs-CZ" dirty="0" smtClean="0"/>
              <a:t>(zaškrtnutím </a:t>
            </a:r>
            <a:r>
              <a:rPr lang="cs-CZ" dirty="0" err="1" smtClean="0"/>
              <a:t>checkboxu</a:t>
            </a:r>
            <a:r>
              <a:rPr lang="cs-CZ" dirty="0" smtClean="0"/>
              <a:t> „Souhlasím s čestným prohlášením“).</a:t>
            </a:r>
          </a:p>
          <a:p>
            <a:r>
              <a:rPr lang="cs-CZ" sz="1200" b="0" i="0" u="none" strike="noStrike" kern="1200" baseline="0" dirty="0" smtClean="0">
                <a:solidFill>
                  <a:schemeClr val="tx1"/>
                </a:solidFill>
                <a:latin typeface="+mn-l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38</a:t>
            </a:fld>
            <a:endParaRPr lang="cs-CZ"/>
          </a:p>
        </p:txBody>
      </p:sp>
    </p:spTree>
    <p:extLst>
      <p:ext uri="{BB962C8B-B14F-4D97-AF65-F5344CB8AC3E}">
        <p14:creationId xmlns:p14="http://schemas.microsoft.com/office/powerpoint/2010/main" val="5815093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Patří sem všechny přílohy žádosti o podporu (povinné i nepovinné).</a:t>
            </a:r>
          </a:p>
          <a:p>
            <a:r>
              <a:rPr lang="cs-CZ" sz="1200" b="0" i="0" u="none" strike="noStrike" kern="1200" baseline="0" dirty="0" smtClean="0">
                <a:solidFill>
                  <a:schemeClr val="tx1"/>
                </a:solidFill>
                <a:latin typeface="+mn-lt"/>
                <a:ea typeface="+mn-ea"/>
                <a:cs typeface="+mn-cs"/>
              </a:rPr>
              <a:t>Systém automaticky přílohy čísluje, uživatel každé příloze připojuje vlastní název. </a:t>
            </a:r>
          </a:p>
          <a:p>
            <a:r>
              <a:rPr lang="cs-CZ" sz="1200" b="0" i="0" u="none" strike="noStrike" kern="1200" baseline="0" dirty="0" smtClean="0">
                <a:solidFill>
                  <a:schemeClr val="tx1"/>
                </a:solidFill>
                <a:latin typeface="+mn-lt"/>
                <a:ea typeface="+mn-ea"/>
                <a:cs typeface="+mn-cs"/>
              </a:rPr>
              <a:t>Pokud výzva k předkládání žádostí o podporu stanovila povinnost předložit spolu se žádostí o podporu nějaký dokument, pak je tato </a:t>
            </a:r>
            <a:r>
              <a:rPr lang="cs-CZ" sz="1200" b="1" i="0" u="none" strike="noStrike" kern="1200" baseline="0" dirty="0" smtClean="0">
                <a:solidFill>
                  <a:schemeClr val="tx1"/>
                </a:solidFill>
                <a:latin typeface="+mn-lt"/>
                <a:ea typeface="+mn-ea"/>
                <a:cs typeface="+mn-cs"/>
              </a:rPr>
              <a:t>povinná příloha zařazena do číselníku</a:t>
            </a:r>
            <a:r>
              <a:rPr lang="cs-CZ" sz="1200" b="0" i="0" u="none" strike="noStrike" kern="1200" baseline="0" dirty="0" smtClean="0">
                <a:solidFill>
                  <a:schemeClr val="tx1"/>
                </a:solidFill>
                <a:latin typeface="+mn-lt"/>
                <a:ea typeface="+mn-ea"/>
                <a:cs typeface="+mn-cs"/>
              </a:rPr>
              <a:t> v poli „Název předdefinovaného dokumentu“. </a:t>
            </a:r>
          </a:p>
          <a:p>
            <a:r>
              <a:rPr lang="cs-CZ" sz="1200" b="0" i="0" u="none" strike="noStrike" kern="1200" baseline="0" dirty="0" smtClean="0">
                <a:solidFill>
                  <a:schemeClr val="tx1"/>
                </a:solidFill>
                <a:latin typeface="+mn-lt"/>
                <a:ea typeface="+mn-ea"/>
                <a:cs typeface="+mn-cs"/>
              </a:rPr>
              <a:t>Pokud se nejedná o povinnou přílohu, pak se toto pole ponechává prázdné.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Záložka </a:t>
            </a:r>
            <a:r>
              <a:rPr lang="cs-CZ" sz="1200" b="1" i="0" u="none" strike="noStrike" kern="1200" baseline="0" dirty="0" smtClean="0">
                <a:solidFill>
                  <a:schemeClr val="tx1"/>
                </a:solidFill>
                <a:latin typeface="+mn-lt"/>
                <a:ea typeface="+mn-ea"/>
                <a:cs typeface="+mn-cs"/>
              </a:rPr>
              <a:t>Seznam odborností projektu </a:t>
            </a:r>
            <a:r>
              <a:rPr lang="cs-CZ" sz="1200" b="0" i="0" u="none" strike="noStrike" kern="1200" baseline="0" dirty="0" smtClean="0">
                <a:solidFill>
                  <a:schemeClr val="tx1"/>
                </a:solidFill>
                <a:latin typeface="+mn-lt"/>
                <a:ea typeface="+mn-ea"/>
                <a:cs typeface="+mn-cs"/>
              </a:rPr>
              <a:t>je pro žadatele needitovatelná, žadatel na této záložce žádná data nevyplňuje.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39</a:t>
            </a:fld>
            <a:endParaRPr lang="cs-CZ"/>
          </a:p>
        </p:txBody>
      </p:sp>
    </p:spTree>
    <p:extLst>
      <p:ext uri="{BB962C8B-B14F-4D97-AF65-F5344CB8AC3E}">
        <p14:creationId xmlns:p14="http://schemas.microsoft.com/office/powerpoint/2010/main" val="2716644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Stisknutím tlačítka </a:t>
            </a:r>
            <a:r>
              <a:rPr lang="cs-CZ" sz="1200" b="1" i="0" u="none" strike="noStrike" kern="1200" baseline="0" dirty="0" smtClean="0">
                <a:solidFill>
                  <a:schemeClr val="tx1"/>
                </a:solidFill>
                <a:latin typeface="+mn-lt"/>
                <a:ea typeface="+mn-ea"/>
                <a:cs typeface="+mn-cs"/>
              </a:rPr>
              <a:t>Přístup k projektu </a:t>
            </a:r>
            <a:r>
              <a:rPr lang="cs-CZ" sz="1200" b="0" i="0" u="none" strike="noStrike" kern="1200" baseline="0" dirty="0" smtClean="0">
                <a:solidFill>
                  <a:schemeClr val="tx1"/>
                </a:solidFill>
                <a:latin typeface="+mn-lt"/>
                <a:ea typeface="+mn-ea"/>
                <a:cs typeface="+mn-cs"/>
              </a:rPr>
              <a:t>se zobrazí obrazovka, v rámci které lze přidělit/odebrat role v rámci dané žádosti o podporu konkrétním uživatelům, kteří jsou v IS KP14+ registrováni. S výjimkou níže uvedeného „Neregistrovaného signatáře“ není možné přidělit přístup k žádosti/projektu někomu, kdo pro aplikaci IS KP14+ jako uživatel neexistuje. Neregistrovaný signatář navíc skutečný přístup nemá, protože bez uživatelského konta v IS KP14+ nemůže data žádným způsobem prohlížet ani editovat. </a:t>
            </a:r>
            <a:endParaRPr lang="cs-CZ" dirty="0" smtClean="0"/>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Uživatel, který žádost o podporu založil, je aplikací IS KP14+ určen jako </a:t>
            </a:r>
            <a:r>
              <a:rPr lang="cs-CZ" sz="1200" b="1" i="0" u="none" strike="noStrike" kern="1200" baseline="0" dirty="0" smtClean="0">
                <a:solidFill>
                  <a:schemeClr val="tx1"/>
                </a:solidFill>
                <a:latin typeface="+mn-lt"/>
                <a:ea typeface="+mn-ea"/>
                <a:cs typeface="+mn-cs"/>
              </a:rPr>
              <a:t>správce přístupů </a:t>
            </a:r>
            <a:r>
              <a:rPr lang="cs-CZ" sz="1200" b="0" i="0" u="none" strike="noStrike" kern="1200" baseline="0" dirty="0" smtClean="0">
                <a:solidFill>
                  <a:schemeClr val="tx1"/>
                </a:solidFill>
                <a:latin typeface="+mn-lt"/>
                <a:ea typeface="+mn-ea"/>
                <a:cs typeface="+mn-cs"/>
              </a:rPr>
              <a:t>a má právo přidělit/odebrat k dané žádosti příslušné role dalším uživatelům.  </a:t>
            </a:r>
          </a:p>
          <a:p>
            <a:r>
              <a:rPr lang="cs-CZ" sz="1200" b="1" i="0" u="none" strike="noStrike" kern="1200" baseline="0" dirty="0" smtClean="0">
                <a:solidFill>
                  <a:schemeClr val="tx1"/>
                </a:solidFill>
                <a:latin typeface="+mn-lt"/>
                <a:ea typeface="+mn-ea"/>
                <a:cs typeface="+mn-cs"/>
              </a:rPr>
              <a:t>Rozlišují se role: </a:t>
            </a:r>
          </a:p>
          <a:p>
            <a:r>
              <a:rPr lang="cs-CZ" sz="1200" b="1" i="0" u="none" strike="noStrike" kern="1200" baseline="0" dirty="0" smtClean="0">
                <a:solidFill>
                  <a:schemeClr val="tx1"/>
                </a:solidFill>
                <a:latin typeface="+mn-lt"/>
                <a:ea typeface="+mn-ea"/>
                <a:cs typeface="+mn-cs"/>
              </a:rPr>
              <a:t>- čtenář </a:t>
            </a:r>
            <a:r>
              <a:rPr lang="cs-CZ" sz="1200" b="0" i="0" u="none" strike="noStrike" kern="1200" baseline="0" dirty="0" smtClean="0">
                <a:solidFill>
                  <a:schemeClr val="tx1"/>
                </a:solidFill>
                <a:latin typeface="+mn-lt"/>
                <a:ea typeface="+mn-ea"/>
                <a:cs typeface="+mn-cs"/>
              </a:rPr>
              <a:t>= data jsou mu zobrazena pouze k náhledu, </a:t>
            </a:r>
          </a:p>
          <a:p>
            <a:r>
              <a:rPr lang="cs-CZ" sz="1200" b="1" i="0" u="none" strike="noStrike" kern="1200" baseline="0" dirty="0" smtClean="0">
                <a:solidFill>
                  <a:schemeClr val="tx1"/>
                </a:solidFill>
                <a:latin typeface="+mn-lt"/>
                <a:ea typeface="+mn-ea"/>
                <a:cs typeface="+mn-cs"/>
              </a:rPr>
              <a:t>- editor </a:t>
            </a:r>
            <a:r>
              <a:rPr lang="cs-CZ" sz="1200" b="0" i="0" u="none" strike="noStrike" kern="1200" baseline="0" dirty="0" smtClean="0">
                <a:solidFill>
                  <a:schemeClr val="tx1"/>
                </a:solidFill>
                <a:latin typeface="+mn-lt"/>
                <a:ea typeface="+mn-ea"/>
                <a:cs typeface="+mn-cs"/>
              </a:rPr>
              <a:t>= má možnost zápisu změn, </a:t>
            </a:r>
          </a:p>
          <a:p>
            <a:pPr marL="0" indent="0">
              <a:buFontTx/>
              <a:buNone/>
            </a:pPr>
            <a:r>
              <a:rPr lang="cs-CZ" sz="1200" b="1" i="0" u="none" strike="noStrike" kern="1200" baseline="0" dirty="0" smtClean="0">
                <a:solidFill>
                  <a:schemeClr val="tx1"/>
                </a:solidFill>
                <a:latin typeface="+mn-lt"/>
                <a:ea typeface="+mn-ea"/>
                <a:cs typeface="+mn-cs"/>
              </a:rPr>
              <a:t>- signatář </a:t>
            </a:r>
            <a:r>
              <a:rPr lang="cs-CZ" sz="1200" b="0" i="0" u="none" strike="noStrike" kern="1200" baseline="0" dirty="0" smtClean="0">
                <a:solidFill>
                  <a:schemeClr val="tx1"/>
                </a:solidFill>
                <a:latin typeface="+mn-lt"/>
                <a:ea typeface="+mn-ea"/>
                <a:cs typeface="+mn-cs"/>
              </a:rPr>
              <a:t>= je odpovědný za podepisování žádosti o podporu a na ní navázaných prvků, které samostatný podpis vyžadují,</a:t>
            </a:r>
          </a:p>
          <a:p>
            <a:pPr marL="0" indent="0">
              <a:buFontTx/>
              <a:buNone/>
            </a:pPr>
            <a:r>
              <a:rPr lang="cs-CZ" sz="1200" b="0" i="0" u="none" strike="noStrike" kern="1200" baseline="0" dirty="0" smtClean="0">
                <a:solidFill>
                  <a:schemeClr val="tx1"/>
                </a:solidFill>
                <a:latin typeface="+mn-lt"/>
                <a:ea typeface="+mn-ea"/>
                <a:cs typeface="+mn-cs"/>
              </a:rPr>
              <a:t>- </a:t>
            </a:r>
            <a:r>
              <a:rPr lang="cs-CZ" sz="1200" b="1" i="0" u="none" strike="noStrike" kern="1200" baseline="0" dirty="0" smtClean="0">
                <a:solidFill>
                  <a:schemeClr val="tx1"/>
                </a:solidFill>
                <a:latin typeface="+mn-lt"/>
                <a:ea typeface="+mn-ea"/>
                <a:cs typeface="+mn-cs"/>
              </a:rPr>
              <a:t>správce přístupů</a:t>
            </a:r>
          </a:p>
          <a:p>
            <a:r>
              <a:rPr lang="cs-CZ" sz="1200" b="1" i="0" u="none" strike="noStrike" kern="1200" baseline="0" dirty="0" smtClean="0">
                <a:solidFill>
                  <a:schemeClr val="tx1"/>
                </a:solidFill>
                <a:latin typeface="+mn-lt"/>
                <a:ea typeface="+mn-ea"/>
                <a:cs typeface="+mn-cs"/>
              </a:rPr>
              <a:t>- zástupce správce přístupu </a:t>
            </a:r>
            <a:r>
              <a:rPr lang="cs-CZ" sz="1200" b="0" i="0" u="none" strike="noStrike" kern="1200" baseline="0" dirty="0" smtClean="0">
                <a:solidFill>
                  <a:schemeClr val="tx1"/>
                </a:solidFill>
                <a:latin typeface="+mn-lt"/>
                <a:ea typeface="+mn-ea"/>
                <a:cs typeface="+mn-cs"/>
              </a:rPr>
              <a:t>= role, která má stejná práva jako správce přístupu.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Upozornění! </a:t>
            </a:r>
          </a:p>
          <a:p>
            <a:r>
              <a:rPr lang="cs-CZ" sz="1200" b="0" i="0" u="none" strike="noStrike" kern="1200" baseline="0" dirty="0" smtClean="0">
                <a:solidFill>
                  <a:schemeClr val="tx1"/>
                </a:solidFill>
                <a:latin typeface="+mn-lt"/>
                <a:ea typeface="+mn-ea"/>
                <a:cs typeface="+mn-cs"/>
              </a:rPr>
              <a:t>Přístup k žádosti nelze měnit (přidávat nové přístupy/rušit přístupy stávající), pokud je žádost o podporu ve stavu „Finalizována“. Ve všech ostatních stavech (tj. ve stavu Rozpracována i Podána) lze měnit přístupy k žádosti (přidávat i rušit sdílení osob).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41</a:t>
            </a:fld>
            <a:endParaRPr lang="cs-CZ" dirty="0"/>
          </a:p>
        </p:txBody>
      </p:sp>
    </p:spTree>
    <p:extLst>
      <p:ext uri="{BB962C8B-B14F-4D97-AF65-F5344CB8AC3E}">
        <p14:creationId xmlns:p14="http://schemas.microsoft.com/office/powerpoint/2010/main" val="13254583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smtClean="0">
                <a:solidFill>
                  <a:schemeClr val="tx1"/>
                </a:solidFill>
                <a:latin typeface="+mn-lt"/>
                <a:ea typeface="+mn-ea"/>
                <a:cs typeface="+mn-cs"/>
              </a:rPr>
              <a:t>Přidělení role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Stiskem tlačítka </a:t>
            </a:r>
            <a:r>
              <a:rPr lang="cs-CZ" sz="1200" b="1" i="0" u="none" strike="noStrike" kern="1200" baseline="0" dirty="0" smtClean="0">
                <a:solidFill>
                  <a:schemeClr val="tx1"/>
                </a:solidFill>
                <a:latin typeface="+mn-lt"/>
                <a:ea typeface="+mn-ea"/>
                <a:cs typeface="+mn-cs"/>
              </a:rPr>
              <a:t>Nový záznam</a:t>
            </a:r>
            <a:r>
              <a:rPr lang="cs-CZ" sz="1200" b="0" i="0" u="none" strike="noStrike" kern="1200" baseline="0" dirty="0" smtClean="0">
                <a:solidFill>
                  <a:schemeClr val="tx1"/>
                </a:solidFill>
                <a:latin typeface="+mn-lt"/>
                <a:ea typeface="+mn-ea"/>
                <a:cs typeface="+mn-cs"/>
              </a:rPr>
              <a:t>, zadáním uživatelského jména osoby, pod nímž je registrována v IS KP14+ a zaškrtnutím vybraného </a:t>
            </a:r>
            <a:r>
              <a:rPr lang="cs-CZ" sz="1200" b="1" i="0" u="none" strike="noStrike" kern="1200" baseline="0" dirty="0" err="1" smtClean="0">
                <a:solidFill>
                  <a:schemeClr val="tx1"/>
                </a:solidFill>
                <a:latin typeface="+mn-lt"/>
                <a:ea typeface="+mn-ea"/>
                <a:cs typeface="+mn-cs"/>
              </a:rPr>
              <a:t>checkboxu</a:t>
            </a:r>
            <a:r>
              <a:rPr lang="cs-CZ" sz="1200" b="1" i="0" u="none" strike="noStrike" kern="1200" baseline="0" dirty="0" smtClean="0">
                <a:solidFill>
                  <a:schemeClr val="tx1"/>
                </a:solidFill>
                <a:latin typeface="+mn-lt"/>
                <a:ea typeface="+mn-ea"/>
                <a:cs typeface="+mn-cs"/>
              </a:rPr>
              <a:t> (editor, signatář, čtenář) </a:t>
            </a:r>
            <a:r>
              <a:rPr lang="cs-CZ" sz="1200" b="0" i="0" u="none" strike="noStrike" kern="1200" baseline="0" dirty="0" smtClean="0">
                <a:solidFill>
                  <a:schemeClr val="tx1"/>
                </a:solidFill>
                <a:latin typeface="+mn-lt"/>
                <a:ea typeface="+mn-ea"/>
                <a:cs typeface="+mn-cs"/>
              </a:rPr>
              <a:t>se příslušnému uživateli přiřadí konkrétní role k dané žádosti o podporu. Pokud je signatářů na žádosti založeno více než jeden, určuje se i pořadí, v jakém mají žádost o podporu podepisovat. Tlačítkem Uložit se záznam uloží</a:t>
            </a:r>
            <a:r>
              <a:rPr lang="cs-CZ" sz="1200" b="1" i="0" u="none" strike="noStrike" kern="1200" baseline="0" dirty="0" smtClean="0">
                <a:solidFill>
                  <a:schemeClr val="tx1"/>
                </a:solidFill>
                <a:latin typeface="+mn-lt"/>
                <a:ea typeface="+mn-ea"/>
                <a:cs typeface="+mn-cs"/>
              </a:rPr>
              <a:t>.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Pro možnost finalizace a následného podpisu žádosti o podporu je nutné, aby v rámci žádosti vystupoval alespoň jeden uživatel s přiřazenou rolí signatář. </a:t>
            </a:r>
          </a:p>
          <a:p>
            <a:r>
              <a:rPr lang="cs-CZ" sz="1200" b="1" i="0" u="none" strike="noStrike" kern="1200" baseline="0" dirty="0" smtClean="0">
                <a:solidFill>
                  <a:schemeClr val="tx1"/>
                </a:solidFill>
                <a:latin typeface="+mn-lt"/>
                <a:ea typeface="+mn-ea"/>
                <a:cs typeface="+mn-cs"/>
              </a:rPr>
              <a:t>Signatář musí disponovat kvalifikovaným elektronickým podpisem </a:t>
            </a:r>
            <a:r>
              <a:rPr lang="cs-CZ" sz="1200" b="0" i="0" u="none" strike="noStrike" kern="1200" baseline="0" dirty="0" smtClean="0">
                <a:solidFill>
                  <a:schemeClr val="tx1"/>
                </a:solidFill>
                <a:latin typeface="+mn-lt"/>
                <a:ea typeface="+mn-ea"/>
                <a:cs typeface="+mn-cs"/>
              </a:rPr>
              <a:t>(typ: osobní kvalifikovaný certifikát). Bez tohoto podpisu nemůže dokumentaci v IS KP14+ podepisovat.</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POZOR: </a:t>
            </a:r>
            <a:r>
              <a:rPr lang="cs-CZ" sz="1200" b="0" i="0" u="none" strike="noStrike" kern="1200" baseline="0" dirty="0" smtClean="0">
                <a:solidFill>
                  <a:schemeClr val="tx1"/>
                </a:solidFill>
                <a:latin typeface="+mn-lt"/>
                <a:ea typeface="+mn-ea"/>
                <a:cs typeface="+mn-cs"/>
              </a:rPr>
              <a:t>Během kontroly formálních náležitostí bude ověřováno, zda předloženou žádost o podporu podepsala osoba oprávněná za žadatele jednat (statutární zástupce, OSVČ). </a:t>
            </a:r>
          </a:p>
          <a:p>
            <a:r>
              <a:rPr lang="cs-CZ" sz="1200" b="0" i="0" u="none" strike="noStrike" kern="1200" baseline="0" dirty="0" smtClean="0">
                <a:solidFill>
                  <a:schemeClr val="tx1"/>
                </a:solidFill>
                <a:latin typeface="+mn-lt"/>
                <a:ea typeface="+mn-ea"/>
                <a:cs typeface="+mn-cs"/>
              </a:rPr>
              <a:t>Role signatáře ovšem nemusí být vždy přidělena statutárnímu zástupci (resp. v případě, že žadatelem je osoba samostatně výdělečně činná, pak této fyzické osobě), pokud je k žádosti připojena plná moc (či vnitřní předpis subjektu žadatele, který opravňuje určitou osobu k vystupování za subjekt žadatele vůči ŘO); k tomuto tématu více viz další </a:t>
            </a:r>
            <a:r>
              <a:rPr lang="cs-CZ" sz="1200" b="0" i="0" u="none" strike="noStrike" kern="1200" baseline="0" dirty="0" err="1" smtClean="0">
                <a:solidFill>
                  <a:schemeClr val="tx1"/>
                </a:solidFill>
                <a:latin typeface="+mn-lt"/>
                <a:ea typeface="+mn-ea"/>
                <a:cs typeface="+mn-cs"/>
              </a:rPr>
              <a:t>slide</a:t>
            </a:r>
            <a:r>
              <a:rPr lang="cs-CZ" sz="1200" b="0" i="0" u="none" strike="noStrike" kern="1200" baseline="0" dirty="0" smtClean="0">
                <a:solidFill>
                  <a:schemeClr val="tx1"/>
                </a:solidFill>
                <a:latin typeface="+mn-lt"/>
                <a:ea typeface="+mn-ea"/>
                <a:cs typeface="+mn-cs"/>
              </a:rPr>
              <a:t> </a:t>
            </a:r>
            <a:r>
              <a:rPr lang="cs-CZ" sz="1200" b="1" i="0" u="none" strike="noStrike" kern="1200" baseline="0" dirty="0" smtClean="0">
                <a:solidFill>
                  <a:schemeClr val="tx1"/>
                </a:solidFill>
                <a:latin typeface="+mn-lt"/>
                <a:ea typeface="+mn-ea"/>
                <a:cs typeface="+mn-cs"/>
              </a:rPr>
              <a:t>Plné moci</a:t>
            </a:r>
            <a:r>
              <a:rPr lang="cs-CZ" sz="1200" b="0" i="0" u="none" strike="noStrike" kern="1200" baseline="0" dirty="0" smtClean="0">
                <a:solidFill>
                  <a:schemeClr val="tx1"/>
                </a:solidFill>
                <a:latin typeface="+mn-lt"/>
                <a:ea typeface="+mn-ea"/>
                <a:cs typeface="+mn-cs"/>
              </a:rPr>
              <a:t>.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42</a:t>
            </a:fld>
            <a:endParaRPr lang="cs-CZ" dirty="0"/>
          </a:p>
        </p:txBody>
      </p:sp>
    </p:spTree>
    <p:extLst>
      <p:ext uri="{BB962C8B-B14F-4D97-AF65-F5344CB8AC3E}">
        <p14:creationId xmlns:p14="http://schemas.microsoft.com/office/powerpoint/2010/main" val="9486307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V systému IS KP14+ je zapracována funkcionalita umožňující určité osobě (zmocniteli) pověřit podepsáním vybraných úloh nějakého jiného uživatele registrovaného v IS KP14+ (tj. zmocněnce).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Zmocnitelem je vždy statutární zástupce organizace (resp. v případě, že žadatelem je osoba samostatně výdělečně činná, pak tato fyzická osoba), tj. osoba, která je oprávněná zastupovat žadatele vůči ŘO.</a:t>
            </a:r>
          </a:p>
          <a:p>
            <a:r>
              <a:rPr lang="cs-CZ" sz="1200" b="0" i="0" u="none" strike="noStrike" kern="1200" baseline="0" dirty="0" smtClean="0">
                <a:solidFill>
                  <a:schemeClr val="tx1"/>
                </a:solidFill>
                <a:latin typeface="+mn-lt"/>
                <a:ea typeface="+mn-ea"/>
                <a:cs typeface="+mn-cs"/>
              </a:rPr>
              <a:t> </a:t>
            </a:r>
          </a:p>
          <a:p>
            <a:r>
              <a:rPr lang="cs-CZ" sz="1200" b="1" i="0" u="none" strike="noStrike" kern="1200" baseline="0" dirty="0" smtClean="0">
                <a:solidFill>
                  <a:schemeClr val="tx1"/>
                </a:solidFill>
                <a:latin typeface="+mn-lt"/>
                <a:ea typeface="+mn-ea"/>
                <a:cs typeface="+mn-cs"/>
              </a:rPr>
              <a:t>Jak zmocnitel, tak zmocněnec musí být (před tím, než má dojít k zapsání plné moci do systému) na žádosti evidovaní jako uživatelé s rolí signatářů. </a:t>
            </a:r>
            <a:r>
              <a:rPr lang="cs-CZ" sz="1200" b="0" i="0" u="none" strike="noStrike" kern="1200" baseline="0" dirty="0" smtClean="0">
                <a:solidFill>
                  <a:schemeClr val="tx1"/>
                </a:solidFill>
                <a:latin typeface="+mn-lt"/>
                <a:ea typeface="+mn-ea"/>
                <a:cs typeface="+mn-cs"/>
              </a:rPr>
              <a:t>Zatímco </a:t>
            </a:r>
            <a:r>
              <a:rPr lang="cs-CZ" sz="1200" b="1" i="0" u="none" strike="noStrike" kern="1200" baseline="0" dirty="0" smtClean="0">
                <a:solidFill>
                  <a:schemeClr val="tx1"/>
                </a:solidFill>
                <a:latin typeface="+mn-lt"/>
                <a:ea typeface="+mn-ea"/>
                <a:cs typeface="+mn-cs"/>
              </a:rPr>
              <a:t>zmocnitel může být </a:t>
            </a:r>
            <a:r>
              <a:rPr lang="cs-CZ" sz="1200" b="0" i="0" u="none" strike="noStrike" kern="1200" baseline="0" dirty="0" smtClean="0">
                <a:solidFill>
                  <a:schemeClr val="tx1"/>
                </a:solidFill>
                <a:latin typeface="+mn-lt"/>
                <a:ea typeface="+mn-ea"/>
                <a:cs typeface="+mn-cs"/>
              </a:rPr>
              <a:t>(pokud plná moc nemá být podepsaná elektronicky přímo v IS KP14+) evidován jako „</a:t>
            </a:r>
            <a:r>
              <a:rPr lang="cs-CZ" sz="1200" b="1" i="0" u="none" strike="noStrike" kern="1200" baseline="0" dirty="0" smtClean="0">
                <a:solidFill>
                  <a:schemeClr val="tx1"/>
                </a:solidFill>
                <a:latin typeface="+mn-lt"/>
                <a:ea typeface="+mn-ea"/>
                <a:cs typeface="+mn-cs"/>
              </a:rPr>
              <a:t>Neregistrovaný signatář</a:t>
            </a:r>
            <a:r>
              <a:rPr lang="cs-CZ" sz="1200" b="0" i="0" u="none" strike="noStrike" kern="1200" baseline="0" dirty="0" smtClean="0">
                <a:solidFill>
                  <a:schemeClr val="tx1"/>
                </a:solidFill>
                <a:latin typeface="+mn-lt"/>
                <a:ea typeface="+mn-ea"/>
                <a:cs typeface="+mn-cs"/>
              </a:rPr>
              <a:t>“ (viz kap. 5.1 Přístupy k projektu), zmocněnec musí být registrovaným uživatelem IS KP14+.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V případě, kdy bude využito tzv. </a:t>
            </a:r>
            <a:r>
              <a:rPr lang="cs-CZ" sz="1200" b="1" i="0" u="none" strike="noStrike" kern="1200" baseline="0" dirty="0" smtClean="0">
                <a:solidFill>
                  <a:schemeClr val="tx1"/>
                </a:solidFill>
                <a:latin typeface="+mn-lt"/>
                <a:ea typeface="+mn-ea"/>
                <a:cs typeface="+mn-cs"/>
              </a:rPr>
              <a:t>papírové plné moci</a:t>
            </a:r>
            <a:r>
              <a:rPr lang="cs-CZ" sz="1200" b="0" i="0" u="none" strike="noStrike" kern="1200" baseline="0" dirty="0" smtClean="0">
                <a:solidFill>
                  <a:schemeClr val="tx1"/>
                </a:solidFill>
                <a:latin typeface="+mn-lt"/>
                <a:ea typeface="+mn-ea"/>
                <a:cs typeface="+mn-cs"/>
              </a:rPr>
              <a:t> (viz níže), pak postačuje, aby byl zmocnitel na žádosti o podporu založen jako „Neregistrovaný signatář“, ale tento záznam může založit jakýkoli editor projektu.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Zmocněnec </a:t>
            </a:r>
            <a:r>
              <a:rPr lang="cs-CZ" sz="1200" b="0" i="0" u="none" strike="noStrike" kern="1200" baseline="0" dirty="0" smtClean="0">
                <a:solidFill>
                  <a:schemeClr val="tx1"/>
                </a:solidFill>
                <a:latin typeface="+mn-lt"/>
                <a:ea typeface="+mn-ea"/>
                <a:cs typeface="+mn-cs"/>
              </a:rPr>
              <a:t>musí vždy disponovat </a:t>
            </a:r>
            <a:r>
              <a:rPr lang="cs-CZ" sz="1200" b="1" i="0" u="none" strike="noStrike" kern="1200" baseline="0" dirty="0" smtClean="0">
                <a:solidFill>
                  <a:schemeClr val="tx1"/>
                </a:solidFill>
                <a:latin typeface="+mn-lt"/>
                <a:ea typeface="+mn-ea"/>
                <a:cs typeface="+mn-cs"/>
              </a:rPr>
              <a:t>osobním kvalifikovaným elektronickým podpisem </a:t>
            </a:r>
            <a:r>
              <a:rPr lang="cs-CZ" sz="1200" b="0" i="0" u="none" strike="noStrike" kern="1200" baseline="0" dirty="0" smtClean="0">
                <a:solidFill>
                  <a:schemeClr val="tx1"/>
                </a:solidFill>
                <a:latin typeface="+mn-lt"/>
                <a:ea typeface="+mn-ea"/>
                <a:cs typeface="+mn-cs"/>
              </a:rPr>
              <a:t>(bez tohoto podpisu nemůže dokumentaci v IS KP14+ podepisovat).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V rámci výběru typu plné moci uživatel vybere, zda se jedná o plnou moc „elektronickou“, nebo „papírovou“. </a:t>
            </a:r>
          </a:p>
          <a:p>
            <a:r>
              <a:rPr lang="cs-CZ" sz="1200" b="0" i="0" u="none" strike="noStrike" kern="1200" baseline="0" dirty="0" smtClean="0">
                <a:solidFill>
                  <a:schemeClr val="tx1"/>
                </a:solidFill>
                <a:latin typeface="+mn-lt"/>
                <a:ea typeface="+mn-ea"/>
                <a:cs typeface="+mn-cs"/>
              </a:rPr>
              <a:t>Elektronickou plnou mocí se rozumí, že signatář podepíše plnou moc přímo v aplikaci IS KP14+ a uživatel, který je na základě plné moci zmocněn k nějakému úkonu, přímo v IS KP14+ potvrdí svým podpisem přijetí této plné moci. Podpisy se připojují k souboru, který je třeba vložit do IS KP14+. </a:t>
            </a:r>
          </a:p>
          <a:p>
            <a:endParaRPr lang="cs-CZ" sz="1200" b="0" i="0" u="none" strike="noStrike" kern="1200" baseline="0" dirty="0" smtClean="0">
              <a:solidFill>
                <a:schemeClr val="tx1"/>
              </a:solidFill>
              <a:latin typeface="+mn-lt"/>
              <a:ea typeface="+mn-ea"/>
              <a:cs typeface="+mn-cs"/>
            </a:endParaRPr>
          </a:p>
          <a:p>
            <a:r>
              <a:rPr lang="cs-CZ" b="1" dirty="0" smtClean="0"/>
              <a:t>Plné moci</a:t>
            </a:r>
          </a:p>
          <a:p>
            <a:r>
              <a:rPr lang="cs-CZ" dirty="0" smtClean="0"/>
              <a:t>Nutné podepsat zmocnění v IS KP14+ nebo vložit </a:t>
            </a:r>
            <a:r>
              <a:rPr lang="cs-CZ" dirty="0" err="1" smtClean="0"/>
              <a:t>sken</a:t>
            </a:r>
            <a:r>
              <a:rPr lang="cs-CZ" dirty="0" smtClean="0"/>
              <a:t> listiny se zmocněním.</a:t>
            </a:r>
          </a:p>
          <a:p>
            <a:r>
              <a:rPr lang="cs-CZ" dirty="0" smtClean="0"/>
              <a:t>Listinnou plnou mocí mohou být také vnitřní předpisy organizace, ze kterých vyplývá, že organizaci je oprávněn zastupovat např. řídící pracovník na určité pozici, avšak i vnitřní předpisy musí být podepsány.</a:t>
            </a:r>
          </a:p>
          <a:p>
            <a:r>
              <a:rPr lang="cs-CZ" dirty="0" smtClean="0"/>
              <a:t>Uvádí se platnost plné moci </a:t>
            </a:r>
            <a:r>
              <a:rPr lang="cs-CZ" b="1" dirty="0" smtClean="0"/>
              <a:t>od – do.</a:t>
            </a:r>
          </a:p>
          <a:p>
            <a:r>
              <a:rPr lang="cs-CZ" dirty="0" smtClean="0"/>
              <a:t>Nutné nastavit, pro jaké činnosti je plná moc platná (zda jen pro žádost o podporu, nebo i další úkony).</a:t>
            </a:r>
          </a:p>
          <a:p>
            <a:endParaRPr lang="cs-CZ" dirty="0" smtClean="0"/>
          </a:p>
          <a:p>
            <a:r>
              <a:rPr lang="cs-CZ" sz="1200" b="1" i="0" u="none" strike="noStrike" kern="1200" baseline="0" dirty="0" smtClean="0">
                <a:solidFill>
                  <a:schemeClr val="tx1"/>
                </a:solidFill>
                <a:latin typeface="+mn-lt"/>
                <a:ea typeface="+mn-ea"/>
                <a:cs typeface="+mn-cs"/>
              </a:rPr>
              <a:t>Žadatel ovšem musí originál papírové plné moci archivovat a na vyžádání jej ŘO poskytnout, příp. na vyžádání zajistit úředně ověřenou kopii nebo konvertovanou elektronickou verzi této plné moci </a:t>
            </a:r>
            <a:r>
              <a:rPr lang="cs-CZ" sz="1200" b="0" i="0" u="none" strike="noStrike" kern="1200" baseline="0" dirty="0" smtClean="0">
                <a:solidFill>
                  <a:schemeClr val="tx1"/>
                </a:solidFill>
                <a:latin typeface="+mn-lt"/>
                <a:ea typeface="+mn-ea"/>
                <a:cs typeface="+mn-cs"/>
              </a:rPr>
              <a:t>(kap. 5.2 Pokyny pro vyplnění formuláře žádosti o podporu z OPZ)</a:t>
            </a:r>
            <a:r>
              <a:rPr lang="cs-CZ" sz="1200" b="1" i="0" u="none" strike="noStrike" kern="1200" baseline="0" dirty="0" smtClean="0">
                <a:solidFill>
                  <a:schemeClr val="tx1"/>
                </a:solidFill>
                <a:latin typeface="+mn-lt"/>
                <a:ea typeface="+mn-ea"/>
                <a:cs typeface="+mn-cs"/>
              </a:rPr>
              <a:t>.</a:t>
            </a:r>
            <a:r>
              <a:rPr lang="cs-CZ" sz="1200" b="0" i="0" u="none" strike="noStrike" kern="1200" baseline="0" dirty="0" smtClean="0">
                <a:solidFill>
                  <a:schemeClr val="tx1"/>
                </a:solidFill>
                <a:latin typeface="+mn-lt"/>
                <a:ea typeface="+mn-ea"/>
                <a:cs typeface="+mn-cs"/>
              </a:rPr>
              <a:t> </a:t>
            </a:r>
            <a:endParaRPr lang="cs-CZ" b="0" dirty="0" smtClean="0"/>
          </a:p>
          <a:p>
            <a:endParaRPr lang="cs-CZ" b="1"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44</a:t>
            </a:fld>
            <a:endParaRPr lang="cs-CZ"/>
          </a:p>
        </p:txBody>
      </p:sp>
    </p:spTree>
    <p:extLst>
      <p:ext uri="{BB962C8B-B14F-4D97-AF65-F5344CB8AC3E}">
        <p14:creationId xmlns:p14="http://schemas.microsoft.com/office/powerpoint/2010/main" val="561758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Tlačítko </a:t>
            </a:r>
            <a:r>
              <a:rPr lang="cs-CZ" sz="1200" b="1" i="0" u="none" strike="noStrike" kern="1200" baseline="0" dirty="0" smtClean="0">
                <a:solidFill>
                  <a:schemeClr val="tx1"/>
                </a:solidFill>
                <a:latin typeface="+mn-lt"/>
                <a:ea typeface="+mn-ea"/>
                <a:cs typeface="+mn-cs"/>
              </a:rPr>
              <a:t>Kontrola </a:t>
            </a:r>
            <a:r>
              <a:rPr lang="cs-CZ" sz="1200" b="0" i="0" u="none" strike="noStrike" kern="1200" baseline="0" dirty="0" smtClean="0">
                <a:solidFill>
                  <a:schemeClr val="tx1"/>
                </a:solidFill>
                <a:latin typeface="+mn-lt"/>
                <a:ea typeface="+mn-ea"/>
                <a:cs typeface="+mn-cs"/>
              </a:rPr>
              <a:t>slouží k ověření, zda jsou vyplněny všechny požadované údaje. Systém automaticky dle předem definovaných kontrol ověří, jednak zda jsou všechna povinná data vyplněna a dále ověří zadaná data ve vztahu k nastavení výzvy, pod kterou je žádost o podporu založena. Pokud nejsou všechna povinná data vyplněna (nebo neodpovídají podmínkám nastavení výzvy), zobrazí se odkaz na konkrétní záložku, kde je možné příslušná data doplnit/opravit. Kontrolu si může uživatel spustit kdykoli během procesu vyplňování žádosti o podporu.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45</a:t>
            </a:fld>
            <a:endParaRPr lang="cs-CZ" dirty="0"/>
          </a:p>
        </p:txBody>
      </p:sp>
    </p:spTree>
    <p:extLst>
      <p:ext uri="{BB962C8B-B14F-4D97-AF65-F5344CB8AC3E}">
        <p14:creationId xmlns:p14="http://schemas.microsoft.com/office/powerpoint/2010/main" val="14553057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Stiskem tlačítka </a:t>
            </a:r>
            <a:r>
              <a:rPr lang="cs-CZ" sz="1200" b="1" i="0" u="none" strike="noStrike" kern="1200" baseline="0" dirty="0" smtClean="0">
                <a:solidFill>
                  <a:schemeClr val="tx1"/>
                </a:solidFill>
                <a:latin typeface="+mn-lt"/>
                <a:ea typeface="+mn-ea"/>
                <a:cs typeface="+mn-cs"/>
              </a:rPr>
              <a:t>Finalizace </a:t>
            </a:r>
            <a:r>
              <a:rPr lang="cs-CZ" sz="1200" b="0" i="0" u="none" strike="noStrike" kern="1200" baseline="0" dirty="0" smtClean="0">
                <a:solidFill>
                  <a:schemeClr val="tx1"/>
                </a:solidFill>
                <a:latin typeface="+mn-lt"/>
                <a:ea typeface="+mn-ea"/>
                <a:cs typeface="+mn-cs"/>
              </a:rPr>
              <a:t>se projekt uzamkne pro další editaci a je připraven k podpisu s využitím kvalifikovaného elektronického podpisu (typ: osobní kvalifikovaný certifikát). Během procesu finalizace jsou spuštěny předem definované kontroly vyplnění všech povinných údajů žádosti o podporu (viz předchozí bod Kontrola). Není tedy možné finalizovat žádost, která nemá vyplněná všechna povinná pole.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Finalizaci lze před podpisem žádosti o podporu </a:t>
            </a:r>
            <a:r>
              <a:rPr lang="cs-CZ" sz="1200" b="1" i="0" u="none" strike="noStrike" kern="1200" baseline="0" dirty="0" smtClean="0">
                <a:solidFill>
                  <a:schemeClr val="tx1"/>
                </a:solidFill>
                <a:latin typeface="+mn-lt"/>
                <a:ea typeface="+mn-ea"/>
                <a:cs typeface="+mn-cs"/>
              </a:rPr>
              <a:t>stornovat </a:t>
            </a:r>
            <a:r>
              <a:rPr lang="cs-CZ" sz="1200" b="0" i="0" u="none" strike="noStrike" kern="1200" baseline="0" dirty="0" smtClean="0">
                <a:solidFill>
                  <a:schemeClr val="tx1"/>
                </a:solidFill>
                <a:latin typeface="+mn-lt"/>
                <a:ea typeface="+mn-ea"/>
                <a:cs typeface="+mn-cs"/>
              </a:rPr>
              <a:t>stiskem tlačítka </a:t>
            </a:r>
            <a:r>
              <a:rPr lang="cs-CZ" sz="1200" b="1" i="0" u="none" strike="noStrike" kern="1200" baseline="0" dirty="0" smtClean="0">
                <a:solidFill>
                  <a:schemeClr val="tx1"/>
                </a:solidFill>
                <a:latin typeface="+mn-lt"/>
                <a:ea typeface="+mn-ea"/>
                <a:cs typeface="+mn-cs"/>
              </a:rPr>
              <a:t>Storno finalizace</a:t>
            </a:r>
            <a:r>
              <a:rPr lang="cs-CZ" sz="1200" b="0" i="0" u="none" strike="noStrike" kern="1200" baseline="0" dirty="0" smtClean="0">
                <a:solidFill>
                  <a:schemeClr val="tx1"/>
                </a:solidFill>
                <a:latin typeface="+mn-lt"/>
                <a:ea typeface="+mn-ea"/>
                <a:cs typeface="+mn-cs"/>
              </a:rPr>
              <a:t>, které se objeví v horní liště poté, co byla provedena finalizace. </a:t>
            </a:r>
            <a:r>
              <a:rPr lang="cs-CZ" sz="1200" b="1" i="0" u="none" strike="noStrike" kern="1200" baseline="0" dirty="0" smtClean="0">
                <a:solidFill>
                  <a:schemeClr val="tx1"/>
                </a:solidFill>
                <a:latin typeface="+mn-lt"/>
                <a:ea typeface="+mn-ea"/>
                <a:cs typeface="+mn-cs"/>
              </a:rPr>
              <a:t>Storno finalizace ovšem může provést pouze signatář žádosti.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Žádost lze následně opět editovat. (Před potvrzením storna finalizace kliknutím na Storno finalizace lze vyplnit textové pole Důvod vracení žádosti o podporu a poznamenat si v něm, co bylo důvodem storna, nicméně vyplnění tohoto pole není vyžadováno, je to možnost pro žadatele.) </a:t>
            </a:r>
            <a:endParaRPr lang="cs-CZ" b="1" dirty="0" smtClean="0"/>
          </a:p>
          <a:p>
            <a:endParaRPr lang="cs-CZ" b="1" dirty="0" smtClean="0"/>
          </a:p>
          <a:p>
            <a:r>
              <a:rPr lang="cs-CZ" b="1" dirty="0" smtClean="0"/>
              <a:t>Záložka Kopírovat</a:t>
            </a:r>
          </a:p>
          <a:p>
            <a:r>
              <a:rPr lang="cs-CZ" sz="1200" b="0" i="0" u="none" strike="noStrike" kern="1200" baseline="0" dirty="0" smtClean="0">
                <a:solidFill>
                  <a:schemeClr val="tx1"/>
                </a:solidFill>
                <a:latin typeface="+mn-lt"/>
                <a:ea typeface="+mn-ea"/>
                <a:cs typeface="+mn-cs"/>
              </a:rPr>
              <a:t>Po stisknutí tlačítka </a:t>
            </a:r>
            <a:r>
              <a:rPr lang="cs-CZ" sz="1200" b="1" i="0" u="none" strike="noStrike" kern="1200" baseline="0" dirty="0" smtClean="0">
                <a:solidFill>
                  <a:schemeClr val="tx1"/>
                </a:solidFill>
                <a:latin typeface="+mn-lt"/>
                <a:ea typeface="+mn-ea"/>
                <a:cs typeface="+mn-cs"/>
              </a:rPr>
              <a:t>Kopírovat </a:t>
            </a:r>
            <a:r>
              <a:rPr lang="cs-CZ" sz="1200" b="0" i="0" u="none" strike="noStrike" kern="1200" baseline="0" dirty="0" smtClean="0">
                <a:solidFill>
                  <a:schemeClr val="tx1"/>
                </a:solidFill>
                <a:latin typeface="+mn-lt"/>
                <a:ea typeface="+mn-ea"/>
                <a:cs typeface="+mn-cs"/>
              </a:rPr>
              <a:t>je žadatel systémem dotázán, zda skutečně chce vytvořit kopii. </a:t>
            </a:r>
          </a:p>
          <a:p>
            <a:r>
              <a:rPr lang="cs-CZ" sz="1200" b="0" i="0" u="none" strike="noStrike" kern="1200" baseline="0" dirty="0" smtClean="0">
                <a:solidFill>
                  <a:schemeClr val="tx1"/>
                </a:solidFill>
                <a:latin typeface="+mn-lt"/>
                <a:ea typeface="+mn-ea"/>
                <a:cs typeface="+mn-cs"/>
              </a:rPr>
              <a:t>Po potvrzení (tlačítkem OK) systém žadatele informuje tom, že žádost bude zkopírována. </a:t>
            </a:r>
          </a:p>
          <a:p>
            <a:r>
              <a:rPr lang="cs-CZ" sz="1200" b="0" i="0" u="none" strike="noStrike" kern="1200" baseline="0" dirty="0" smtClean="0">
                <a:solidFill>
                  <a:schemeClr val="tx1"/>
                </a:solidFill>
                <a:latin typeface="+mn-lt"/>
                <a:ea typeface="+mn-ea"/>
                <a:cs typeface="+mn-cs"/>
              </a:rPr>
              <a:t>Uživateli, který provedl zkopírování, dorazí depeše označená „Kopie žádosti dokončena“. </a:t>
            </a:r>
          </a:p>
          <a:p>
            <a:r>
              <a:rPr lang="cs-CZ" sz="1200" b="0" i="0" u="none" strike="noStrike" kern="1200" baseline="0" dirty="0" smtClean="0">
                <a:solidFill>
                  <a:schemeClr val="tx1"/>
                </a:solidFill>
                <a:latin typeface="+mn-lt"/>
                <a:ea typeface="+mn-ea"/>
                <a:cs typeface="+mn-cs"/>
              </a:rPr>
              <a:t>Vytvořená kopie žádosti o podporu se zobrazí v seznamu „Moje projekty“ toho uživatele, který proces kopírování zvolil. V rámci kopírování žádosti se přenesou některá data ze záložek originálu do kopie, nikoli však všechny údaje. Kopírovat lze založenou, </a:t>
            </a:r>
            <a:r>
              <a:rPr lang="cs-CZ" sz="1200" b="0" i="0" u="none" strike="noStrike" kern="1200" baseline="0" dirty="0" err="1" smtClean="0">
                <a:solidFill>
                  <a:schemeClr val="tx1"/>
                </a:solidFill>
                <a:latin typeface="+mn-lt"/>
                <a:ea typeface="+mn-ea"/>
                <a:cs typeface="+mn-cs"/>
              </a:rPr>
              <a:t>finalizovanou</a:t>
            </a:r>
            <a:r>
              <a:rPr lang="cs-CZ" sz="1200" b="0" i="0" u="none" strike="noStrike" kern="1200" baseline="0" dirty="0" smtClean="0">
                <a:solidFill>
                  <a:schemeClr val="tx1"/>
                </a:solidFill>
                <a:latin typeface="+mn-lt"/>
                <a:ea typeface="+mn-ea"/>
                <a:cs typeface="+mn-cs"/>
              </a:rPr>
              <a:t> i podanou žádost o podporu. Žádost není možné kopírovat v rámci různých výzev OPZ. </a:t>
            </a:r>
          </a:p>
          <a:p>
            <a:r>
              <a:rPr lang="cs-CZ" sz="1200" b="0" i="0" u="none" strike="noStrike" kern="1200" baseline="0" dirty="0" smtClean="0">
                <a:solidFill>
                  <a:schemeClr val="tx1"/>
                </a:solidFill>
                <a:latin typeface="+mn-lt"/>
                <a:ea typeface="+mn-ea"/>
                <a:cs typeface="+mn-cs"/>
              </a:rPr>
              <a:t>Po otevření zkopírované žádosti může žadatel na záložce „Identifikace operace“ vidět ve zkráceném názvu „Kopie:“ včetně původního názvu žádosti a v poli Identifikace zdrojového projektu je k dispozici HASH (Identifikace žádosti) původní žádosti nebo registrační číslo, pokud se jedná o žádost, která už byla předložena. </a:t>
            </a:r>
            <a:endParaRPr lang="cs-CZ" dirty="0" smtClean="0"/>
          </a:p>
          <a:p>
            <a:endParaRPr lang="cs-CZ" dirty="0" smtClean="0"/>
          </a:p>
          <a:p>
            <a:r>
              <a:rPr lang="cs-CZ" b="1" dirty="0" smtClean="0"/>
              <a:t>Záložka Vymazat žádost</a:t>
            </a:r>
          </a:p>
          <a:p>
            <a:r>
              <a:rPr lang="cs-CZ" sz="1200" b="0" i="0" u="none" strike="noStrike" kern="1200" baseline="0" dirty="0" smtClean="0">
                <a:solidFill>
                  <a:schemeClr val="tx1"/>
                </a:solidFill>
                <a:latin typeface="+mn-lt"/>
                <a:ea typeface="+mn-ea"/>
                <a:cs typeface="+mn-cs"/>
              </a:rPr>
              <a:t>Tlačítko </a:t>
            </a:r>
            <a:r>
              <a:rPr lang="cs-CZ" sz="1200" b="1" i="0" u="none" strike="noStrike" kern="1200" baseline="0" dirty="0" smtClean="0">
                <a:solidFill>
                  <a:schemeClr val="tx1"/>
                </a:solidFill>
                <a:latin typeface="+mn-lt"/>
                <a:ea typeface="+mn-ea"/>
                <a:cs typeface="+mn-cs"/>
              </a:rPr>
              <a:t>Vymazat žádost </a:t>
            </a:r>
            <a:r>
              <a:rPr lang="cs-CZ" sz="1200" b="0" i="0" u="none" strike="noStrike" kern="1200" baseline="0" dirty="0" smtClean="0">
                <a:solidFill>
                  <a:schemeClr val="tx1"/>
                </a:solidFill>
                <a:latin typeface="+mn-lt"/>
                <a:ea typeface="+mn-ea"/>
                <a:cs typeface="+mn-cs"/>
              </a:rPr>
              <a:t>slouží k odstranění žádosti o podporu. Žádost o podporu musí být ve stavu Rozpracována, aby mohlo dojít k jejímu vymazání. Žádost nelze smazat, pokud se nachází ve stavu Finalizována (v tomto případě je nutné nejprve provést Storno finalizace žádosti o podporu a až následně lze žádost smazat). Dokud žádost nepodepíší všichni signatáři, je možnost provést storno finalizace, tzn. je i možnost vymazat žádost o podporu. Jakmile je žádost o podporu podepsána všemi signatáři, nelze už storno finalizace provést, tudíž ji nelze ani smazat.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Záložka Tisk</a:t>
            </a:r>
          </a:p>
          <a:p>
            <a:r>
              <a:rPr lang="cs-CZ" sz="1200" b="0" i="0" u="none" strike="noStrike" kern="1200" baseline="0" dirty="0" smtClean="0">
                <a:solidFill>
                  <a:schemeClr val="tx1"/>
                </a:solidFill>
                <a:latin typeface="+mn-lt"/>
                <a:ea typeface="+mn-ea"/>
                <a:cs typeface="+mn-cs"/>
              </a:rPr>
              <a:t>Stisknutím tlačítka </a:t>
            </a:r>
            <a:r>
              <a:rPr lang="cs-CZ" sz="1200" b="1" i="0" u="none" strike="noStrike" kern="1200" baseline="0" dirty="0" smtClean="0">
                <a:solidFill>
                  <a:schemeClr val="tx1"/>
                </a:solidFill>
                <a:latin typeface="+mn-lt"/>
                <a:ea typeface="+mn-ea"/>
                <a:cs typeface="+mn-cs"/>
              </a:rPr>
              <a:t>Tisk </a:t>
            </a:r>
            <a:r>
              <a:rPr lang="cs-CZ" sz="1200" b="0" i="0" u="none" strike="noStrike" kern="1200" baseline="0" dirty="0" smtClean="0">
                <a:solidFill>
                  <a:schemeClr val="tx1"/>
                </a:solidFill>
                <a:latin typeface="+mn-lt"/>
                <a:ea typeface="+mn-ea"/>
                <a:cs typeface="+mn-cs"/>
              </a:rPr>
              <a:t>je vygenerován tiskový opis žádosti o podporu ve formátu </a:t>
            </a:r>
            <a:r>
              <a:rPr lang="cs-CZ" sz="1200" b="0" i="0" u="none" strike="noStrike" kern="1200" baseline="0" dirty="0" err="1" smtClean="0">
                <a:solidFill>
                  <a:schemeClr val="tx1"/>
                </a:solidFill>
                <a:latin typeface="+mn-lt"/>
                <a:ea typeface="+mn-ea"/>
                <a:cs typeface="+mn-cs"/>
              </a:rPr>
              <a:t>pdf</a:t>
            </a:r>
            <a:r>
              <a:rPr lang="cs-CZ" sz="1200" b="0" i="0" u="none" strike="noStrike" kern="1200" baseline="0" dirty="0" smtClean="0">
                <a:solidFill>
                  <a:schemeClr val="tx1"/>
                </a:solidFill>
                <a:latin typeface="+mn-lt"/>
                <a:ea typeface="+mn-ea"/>
                <a:cs typeface="+mn-cs"/>
              </a:rPr>
              <a:t>. </a:t>
            </a:r>
          </a:p>
          <a:p>
            <a:r>
              <a:rPr lang="cs-CZ" sz="1200" b="0" i="0" u="none" strike="noStrike" kern="1200" baseline="0" dirty="0" smtClean="0">
                <a:solidFill>
                  <a:schemeClr val="tx1"/>
                </a:solidFill>
                <a:latin typeface="+mn-lt"/>
                <a:ea typeface="+mn-ea"/>
                <a:cs typeface="+mn-cs"/>
              </a:rPr>
              <a:t>Žádost o podporu z OPZ se předkládá pouze elektronicky v IS KP14+, na ŘO se žádná listinná forma žádosti nezasílá. </a:t>
            </a:r>
            <a:endParaRPr lang="cs-CZ" b="1"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46</a:t>
            </a:fld>
            <a:endParaRPr lang="cs-CZ" dirty="0"/>
          </a:p>
        </p:txBody>
      </p:sp>
    </p:spTree>
    <p:extLst>
      <p:ext uri="{BB962C8B-B14F-4D97-AF65-F5344CB8AC3E}">
        <p14:creationId xmlns:p14="http://schemas.microsoft.com/office/powerpoint/2010/main" val="4107944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Po finalizaci žádosti o podporu dochází v levém menu formuláře žádosti o podporu k aktivaci záložky </a:t>
            </a:r>
            <a:r>
              <a:rPr lang="cs-CZ" sz="1200" b="1" i="0" u="none" strike="noStrike" kern="1200" baseline="0" dirty="0" smtClean="0">
                <a:solidFill>
                  <a:schemeClr val="tx1"/>
                </a:solidFill>
                <a:latin typeface="+mn-lt"/>
                <a:ea typeface="+mn-ea"/>
                <a:cs typeface="+mn-cs"/>
              </a:rPr>
              <a:t>Podpis žádosti. </a:t>
            </a:r>
          </a:p>
          <a:p>
            <a:endParaRPr lang="cs-CZ" sz="1200" b="1"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Technicky mohou žádost podepisovat pouze ti uživatelé IS KP14+, kteří mají pro danou žádost o podporu přidělenu </a:t>
            </a:r>
            <a:r>
              <a:rPr lang="cs-CZ" sz="1200" b="1" i="0" u="none" strike="noStrike" kern="1200" baseline="0" dirty="0" smtClean="0">
                <a:solidFill>
                  <a:schemeClr val="tx1"/>
                </a:solidFill>
                <a:latin typeface="+mn-lt"/>
                <a:ea typeface="+mn-ea"/>
                <a:cs typeface="+mn-cs"/>
              </a:rPr>
              <a:t>roli signatáře </a:t>
            </a:r>
            <a:r>
              <a:rPr lang="cs-CZ" sz="1200" b="0" i="0" u="none" strike="noStrike" kern="1200" baseline="0" dirty="0" smtClean="0">
                <a:solidFill>
                  <a:schemeClr val="tx1"/>
                </a:solidFill>
                <a:latin typeface="+mn-lt"/>
                <a:ea typeface="+mn-ea"/>
                <a:cs typeface="+mn-cs"/>
              </a:rPr>
              <a:t>(blíže viz </a:t>
            </a:r>
            <a:r>
              <a:rPr lang="cs-CZ" sz="1200" b="0" i="0" u="none" strike="noStrike" kern="1200" baseline="0" dirty="0" err="1" smtClean="0">
                <a:solidFill>
                  <a:schemeClr val="tx1"/>
                </a:solidFill>
                <a:latin typeface="+mn-lt"/>
                <a:ea typeface="+mn-ea"/>
                <a:cs typeface="+mn-cs"/>
              </a:rPr>
              <a:t>slide</a:t>
            </a:r>
            <a:r>
              <a:rPr lang="cs-CZ" sz="1200" b="0" i="0" u="none" strike="noStrike" kern="1200" baseline="0" dirty="0" smtClean="0">
                <a:solidFill>
                  <a:schemeClr val="tx1"/>
                </a:solidFill>
                <a:latin typeface="+mn-lt"/>
                <a:ea typeface="+mn-ea"/>
                <a:cs typeface="+mn-cs"/>
              </a:rPr>
              <a:t>, kde je řešen přístup k žádosti/projektu). Pokud bylo v rámci datové oblasti „</a:t>
            </a:r>
            <a:r>
              <a:rPr lang="cs-CZ" sz="1200" b="1" i="0" u="none" strike="noStrike" kern="1200" baseline="0" dirty="0" smtClean="0">
                <a:solidFill>
                  <a:schemeClr val="tx1"/>
                </a:solidFill>
                <a:latin typeface="+mn-lt"/>
                <a:ea typeface="+mn-ea"/>
                <a:cs typeface="+mn-cs"/>
              </a:rPr>
              <a:t>Přístup k projektu</a:t>
            </a:r>
            <a:r>
              <a:rPr lang="cs-CZ" sz="1200" b="0" i="0" u="none" strike="noStrike" kern="1200" baseline="0" dirty="0" smtClean="0">
                <a:solidFill>
                  <a:schemeClr val="tx1"/>
                </a:solidFill>
                <a:latin typeface="+mn-lt"/>
                <a:ea typeface="+mn-ea"/>
                <a:cs typeface="+mn-cs"/>
              </a:rPr>
              <a:t>“ více signatářů a je určeno pořadí, v jakém mají žádost o podporu podepisovat, musí podepisování proběhnout v souladu s těmito zadanými údaji. Role signatáře ovšem nemusí být vždy přidělena statutárnímu zástupci, pokud je k žádosti připojena plná moc (či vnitřní předpis subjektu žadatele, který opravňuje určitou osobu k vystupování za subjekt žadatele vůči ŘO).</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47</a:t>
            </a:fld>
            <a:endParaRPr lang="cs-CZ"/>
          </a:p>
        </p:txBody>
      </p:sp>
    </p:spTree>
    <p:extLst>
      <p:ext uri="{BB962C8B-B14F-4D97-AF65-F5344CB8AC3E}">
        <p14:creationId xmlns:p14="http://schemas.microsoft.com/office/powerpoint/2010/main" val="39247880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Po stisku ikony pečetě se zobrazí okno, v němž uživatel vybere certifikát pro podepisování, kterým disponuje, a také určí cestu k tomuto svému certifikátu (uloženému v nějakém souboru pro aplikaci IS KP14+ dostupném). Stiskem tlačítka Disk a následným výběrem příslušného souboru, připojí uživatel certifikát pro podpis žádosti o podporu. </a:t>
            </a:r>
            <a:r>
              <a:rPr lang="cs-CZ" sz="1200" b="1" i="0" u="none" strike="noStrike" kern="1200" baseline="0" dirty="0" smtClean="0">
                <a:solidFill>
                  <a:schemeClr val="tx1"/>
                </a:solidFill>
                <a:latin typeface="+mn-lt"/>
                <a:ea typeface="+mn-ea"/>
                <a:cs typeface="+mn-cs"/>
              </a:rPr>
              <a:t>Viz následující </a:t>
            </a:r>
            <a:r>
              <a:rPr lang="cs-CZ" sz="1200" b="1" i="0" u="none" strike="noStrike" kern="1200" baseline="0" dirty="0" err="1" smtClean="0">
                <a:solidFill>
                  <a:schemeClr val="tx1"/>
                </a:solidFill>
                <a:latin typeface="+mn-lt"/>
                <a:ea typeface="+mn-ea"/>
                <a:cs typeface="+mn-cs"/>
              </a:rPr>
              <a:t>slide</a:t>
            </a:r>
            <a:r>
              <a:rPr lang="cs-CZ" sz="1200" b="1" i="0" u="none" strike="noStrike" kern="1200" baseline="0" dirty="0" smtClean="0">
                <a:solidFill>
                  <a:schemeClr val="tx1"/>
                </a:solidFill>
                <a:latin typeface="+mn-lt"/>
                <a:ea typeface="+mn-ea"/>
                <a:cs typeface="+mn-cs"/>
              </a:rPr>
              <a:t>.</a:t>
            </a:r>
            <a:endParaRPr lang="cs-CZ" b="1"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48</a:t>
            </a:fld>
            <a:endParaRPr lang="cs-CZ" dirty="0"/>
          </a:p>
        </p:txBody>
      </p:sp>
    </p:spTree>
    <p:extLst>
      <p:ext uri="{BB962C8B-B14F-4D97-AF65-F5344CB8AC3E}">
        <p14:creationId xmlns:p14="http://schemas.microsoft.com/office/powerpoint/2010/main" val="30594955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49</a:t>
            </a:fld>
            <a:endParaRPr lang="cs-CZ"/>
          </a:p>
        </p:txBody>
      </p:sp>
    </p:spTree>
    <p:extLst>
      <p:ext uri="{BB962C8B-B14F-4D97-AF65-F5344CB8AC3E}">
        <p14:creationId xmlns:p14="http://schemas.microsoft.com/office/powerpoint/2010/main" val="24104018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52</a:t>
            </a:fld>
            <a:endParaRPr lang="cs-CZ"/>
          </a:p>
        </p:txBody>
      </p:sp>
    </p:spTree>
    <p:extLst>
      <p:ext uri="{BB962C8B-B14F-4D97-AF65-F5344CB8AC3E}">
        <p14:creationId xmlns:p14="http://schemas.microsoft.com/office/powerpoint/2010/main" val="16006757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53</a:t>
            </a:fld>
            <a:endParaRPr lang="cs-CZ"/>
          </a:p>
        </p:txBody>
      </p:sp>
    </p:spTree>
    <p:extLst>
      <p:ext uri="{BB962C8B-B14F-4D97-AF65-F5344CB8AC3E}">
        <p14:creationId xmlns:p14="http://schemas.microsoft.com/office/powerpoint/2010/main" val="16006757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altLang="cs-CZ" dirty="0" smtClean="0"/>
              <a:t>výdaje na odměny (příjemce podpory</a:t>
            </a:r>
            <a:r>
              <a:rPr lang="cs-CZ" altLang="cs-CZ" baseline="0" dirty="0" smtClean="0"/>
              <a:t> nebo </a:t>
            </a:r>
            <a:r>
              <a:rPr lang="cs-CZ" altLang="cs-CZ" dirty="0" smtClean="0"/>
              <a:t>partner s finančním příspěvkem,</a:t>
            </a:r>
            <a:r>
              <a:rPr lang="cs-CZ" altLang="cs-CZ" baseline="0" dirty="0" smtClean="0"/>
              <a:t> který je OSVČ</a:t>
            </a:r>
            <a:r>
              <a:rPr lang="cs-CZ" altLang="cs-CZ" dirty="0" smtClean="0"/>
              <a:t>)</a:t>
            </a:r>
          </a:p>
          <a:p>
            <a:endParaRPr lang="cs-CZ" baseline="0" dirty="0" smtClean="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54</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55</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56</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hangingPunct="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57</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58</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59</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60</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61</a:t>
            </a:fld>
            <a:endParaRPr lang="cs-CZ"/>
          </a:p>
        </p:txBody>
      </p:sp>
    </p:spTree>
    <p:extLst>
      <p:ext uri="{BB962C8B-B14F-4D97-AF65-F5344CB8AC3E}">
        <p14:creationId xmlns:p14="http://schemas.microsoft.com/office/powerpoint/2010/main" val="34333617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Chystaná</a:t>
            </a:r>
            <a:r>
              <a:rPr lang="cs-CZ" b="1" baseline="0" dirty="0" smtClean="0"/>
              <a:t> změna výzvy:</a:t>
            </a:r>
          </a:p>
          <a:p>
            <a:pPr algn="just"/>
            <a:r>
              <a:rPr lang="cs-CZ" sz="1200" kern="1200" dirty="0" smtClean="0">
                <a:solidFill>
                  <a:schemeClr val="tx1"/>
                </a:solidFill>
                <a:effectLst/>
                <a:latin typeface="+mn-lt"/>
                <a:ea typeface="+mn-ea"/>
                <a:cs typeface="+mn-cs"/>
              </a:rPr>
              <a:t>V případě aktivity 4.1 Integrační sociální podnik lze v rámci křížového financování uplatnit pouze výdaje na stavební úpravy, které jsou rekonstrukcí nebo modernizací, pokud převýšily u jednotlivého majetku v úhrnu ve zdaňovacím období částku 40 000 Kč, a jsou prováděny za účelem usnadnění přístupu a pohybu osobám se zdravotním postižením nebo úpravy pracovních prostor pro osoby se zdravotním postižením. Nemovitost nemusí být ve vlastnictví žadatele.  Objem nákladů investičního charakteru v případě aktivity 4.	Vznik nových a rozvoj existujících podnikatelských aktivit v oblasti sociálního podnikání (nákup dlouhodobého hmotného i nehmotného majetku) může MAS omezit ve výzvách na minimálně 30 % a maximálně 50 %.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62</a:t>
            </a:fld>
            <a:endParaRPr lang="cs-CZ"/>
          </a:p>
        </p:txBody>
      </p:sp>
    </p:spTree>
    <p:extLst>
      <p:ext uri="{BB962C8B-B14F-4D97-AF65-F5344CB8AC3E}">
        <p14:creationId xmlns:p14="http://schemas.microsoft.com/office/powerpoint/2010/main" val="26831955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Wingdings" panose="05000000000000000000" pitchFamily="2" charset="2"/>
              <a:buNone/>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63</a:t>
            </a:fld>
            <a:endParaRPr lang="cs-CZ"/>
          </a:p>
        </p:txBody>
      </p:sp>
    </p:spTree>
    <p:extLst>
      <p:ext uri="{BB962C8B-B14F-4D97-AF65-F5344CB8AC3E}">
        <p14:creationId xmlns:p14="http://schemas.microsoft.com/office/powerpoint/2010/main" val="29265311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64</a:t>
            </a:fld>
            <a:endParaRPr lang="cs-CZ"/>
          </a:p>
        </p:txBody>
      </p:sp>
    </p:spTree>
    <p:extLst>
      <p:ext uri="{BB962C8B-B14F-4D97-AF65-F5344CB8AC3E}">
        <p14:creationId xmlns:p14="http://schemas.microsoft.com/office/powerpoint/2010/main" val="35817975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Wingdings" panose="05000000000000000000" pitchFamily="2" charset="2"/>
              <a:buNone/>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solidFill>
                  <a:prstClr val="black"/>
                </a:solidFill>
              </a:rPr>
              <a:pPr/>
              <a:t>65</a:t>
            </a:fld>
            <a:endParaRPr lang="cs-CZ">
              <a:solidFill>
                <a:prstClr val="black"/>
              </a:solidFill>
            </a:endParaRPr>
          </a:p>
        </p:txBody>
      </p:sp>
    </p:spTree>
    <p:extLst>
      <p:ext uri="{BB962C8B-B14F-4D97-AF65-F5344CB8AC3E}">
        <p14:creationId xmlns:p14="http://schemas.microsoft.com/office/powerpoint/2010/main" val="29265311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Obecná část pravidel – kapitola 12</a:t>
            </a:r>
            <a:r>
              <a:rPr lang="cs-CZ" baseline="0" dirty="0" smtClean="0"/>
              <a:t> Příprava a vydání právního aktu o poskytnutí podpory</a:t>
            </a:r>
          </a:p>
          <a:p>
            <a:endParaRPr lang="cs-CZ" baseline="0" dirty="0" smtClean="0"/>
          </a:p>
          <a:p>
            <a:r>
              <a:rPr lang="cs-CZ" baseline="0" dirty="0" smtClean="0"/>
              <a:t>- Datum zahájení realizace projektu nesmí předcházet datu vyhlášení výzvy (ve výzvě ŘO upřesněno, že  jde o výzvu MAS)</a:t>
            </a:r>
          </a:p>
          <a:p>
            <a:pPr marL="0" indent="0">
              <a:buFontTx/>
              <a:buNone/>
            </a:pPr>
            <a:r>
              <a:rPr lang="cs-CZ" baseline="0" dirty="0" smtClean="0"/>
              <a:t>- V případě, že má být podpora poskytnutí v režimu blokové výjimky – zahájení realizace musí následovat po termínu předložení žádosti o podporu v ISKP 14+.</a:t>
            </a:r>
          </a:p>
          <a:p>
            <a:pPr marL="0" indent="0">
              <a:buFontTx/>
              <a:buNone/>
            </a:pPr>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66</a:t>
            </a:fld>
            <a:endParaRPr lang="cs-CZ"/>
          </a:p>
        </p:txBody>
      </p:sp>
    </p:spTree>
    <p:extLst>
      <p:ext uri="{BB962C8B-B14F-4D97-AF65-F5344CB8AC3E}">
        <p14:creationId xmlns:p14="http://schemas.microsoft.com/office/powerpoint/2010/main" val="3691648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smtClean="0">
                <a:solidFill>
                  <a:schemeClr val="tx1"/>
                </a:solidFill>
                <a:effectLst/>
                <a:latin typeface="+mn-lt"/>
                <a:ea typeface="+mn-ea"/>
                <a:cs typeface="+mn-cs"/>
              </a:rPr>
              <a:t>Musí existovat mechanismus pro posouzení dosažených výstupů a výsledků. </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U indikátorů se setkáváme s dělením na: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a) Výstupy</a:t>
            </a:r>
            <a:r>
              <a:rPr lang="cs-CZ" sz="1200" kern="1200" dirty="0" smtClean="0">
                <a:solidFill>
                  <a:schemeClr val="tx1"/>
                </a:solidFill>
                <a:effectLst/>
                <a:latin typeface="+mn-lt"/>
                <a:ea typeface="+mn-ea"/>
                <a:cs typeface="+mn-cs"/>
              </a:rPr>
              <a:t> – údaje o tom, co vzniklo přímo během realizace dané aktivity projektu (např. počet vytvořených pracovních míst), </a:t>
            </a:r>
            <a:r>
              <a:rPr lang="cs-CZ" sz="1200" b="1" kern="1200" dirty="0" smtClean="0">
                <a:solidFill>
                  <a:schemeClr val="tx1"/>
                </a:solidFill>
                <a:effectLst/>
                <a:latin typeface="+mn-lt"/>
                <a:ea typeface="+mn-ea"/>
                <a:cs typeface="+mn-cs"/>
              </a:rPr>
              <a:t>závazné indikátory</a:t>
            </a:r>
            <a:r>
              <a:rPr lang="cs-CZ" sz="1200" kern="1200" dirty="0" smtClean="0">
                <a:solidFill>
                  <a:schemeClr val="tx1"/>
                </a:solidFill>
                <a:effectLst/>
                <a:latin typeface="+mn-lt"/>
                <a:ea typeface="+mn-ea"/>
                <a:cs typeface="+mn-cs"/>
              </a:rPr>
              <a:t> – při nesplnění sankce, instrumentální = vyjadřující použití nástroje, vztahují se k výstupům z aktivit nebo instrumentálně nastaveným cílům, váží se k aktivitám, např. počet účastníků rekvalifikačního kurzu, počet nově vytvořených služeb.</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b) Výsledky</a:t>
            </a:r>
            <a:r>
              <a:rPr lang="cs-CZ" sz="1200" kern="1200" dirty="0" smtClean="0">
                <a:solidFill>
                  <a:schemeClr val="tx1"/>
                </a:solidFill>
                <a:effectLst/>
                <a:latin typeface="+mn-lt"/>
                <a:ea typeface="+mn-ea"/>
                <a:cs typeface="+mn-cs"/>
              </a:rPr>
              <a:t> – údaje o tom, co vzniklo díky realizaci dané aktivity, ale co nebylo závislé pouze na realizátorovi projektu (např. počet osob, které získaly kvalifikaci – kromě úsilí realizátora projektu, který musí s klientem pracovat a vytvořit mu šanci na získání kvalifikace, je výsledek závislý také na úsilí klienta), </a:t>
            </a:r>
            <a:r>
              <a:rPr lang="cs-CZ" sz="1200" b="1" kern="1200" dirty="0" smtClean="0">
                <a:solidFill>
                  <a:schemeClr val="tx1"/>
                </a:solidFill>
                <a:effectLst/>
                <a:latin typeface="+mn-lt"/>
                <a:ea typeface="+mn-ea"/>
                <a:cs typeface="+mn-cs"/>
              </a:rPr>
              <a:t>nejsou závazné, ale je nutné je vykazovat a sledovat</a:t>
            </a:r>
            <a:r>
              <a:rPr lang="cs-CZ" sz="1200" kern="1200" dirty="0" smtClean="0">
                <a:solidFill>
                  <a:schemeClr val="tx1"/>
                </a:solidFill>
                <a:effectLst/>
                <a:latin typeface="+mn-lt"/>
                <a:ea typeface="+mn-ea"/>
                <a:cs typeface="+mn-cs"/>
              </a:rPr>
              <a:t>, ukazují míru změny, naplnění cíle, např. počet zaměstnaných osob, počet absolventů rekvalifikace, počet osob, využívajících novou službu.</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Rizika:</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V rámci přípravy projektu je dále nutné promýšlet veškerá možná rizika. Identifikujte především ta rizika pro průběh realizace, která nebudou způsobena vnějšími okolnostmi a která můžete alespoň částečně eliminovat či si připravit možné varianty řešení situace, kdyby se riziko naplnilo. Je potřeba zdůraznit, že žádný projekt není bez rizik. </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Účelem je prokázat schopnost žadatele projekt zdárně realizovat i přes případné potíže a především připravenost těmto potížím předejít.</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r>
              <a:rPr lang="cs-CZ" sz="1200" b="1"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Příklady možných rizik projektu:</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nenaplnění počtu účastníků z cílové skupiny,</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nedostatek kvalifikovaného personálu pro zajištění realizace projektu,</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časové průtahy při realizaci (zejména u projektů, u kterých je realizace jedné aktivity podmíněna dokončením některé jiné aktivity),</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odstoupení partnera, resp. neplnění závazků partnera,</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nedostatek financí.</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lvl="0" hangingPunct="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solidFill>
                  <a:srgbClr val="FF0000"/>
                </a:solidFill>
              </a:rPr>
              <a:t>Ano, to je pravda - ale můžete</a:t>
            </a:r>
            <a:r>
              <a:rPr lang="cs-CZ" b="1" baseline="0" dirty="0" smtClean="0">
                <a:solidFill>
                  <a:srgbClr val="FF0000"/>
                </a:solidFill>
              </a:rPr>
              <a:t> na okraj poznamenat příklad, na který už jsme upozorňovali (nebo se na to i mohou ptát) - žádost může předložit i subjekt, který v době podání žádosti registraci ještě nemá, ale např. už o ni požádal. Registraci včetně Pověření pak musí předložit nejpozději před vydáním PA. Respektive nebude nám předkládat registraci, ale jen Pověření, neboť má-li Pověření, má automaticky i registraci.</a:t>
            </a:r>
            <a:endParaRPr lang="cs-CZ" b="1"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68</a:t>
            </a:fld>
            <a:endParaRPr lang="cs-CZ" dirty="0"/>
          </a:p>
        </p:txBody>
      </p:sp>
    </p:spTree>
    <p:extLst>
      <p:ext uri="{BB962C8B-B14F-4D97-AF65-F5344CB8AC3E}">
        <p14:creationId xmlns:p14="http://schemas.microsoft.com/office/powerpoint/2010/main" val="15704558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69</a:t>
            </a:fld>
            <a:endParaRPr lang="cs-CZ" dirty="0"/>
          </a:p>
        </p:txBody>
      </p:sp>
    </p:spTree>
    <p:extLst>
      <p:ext uri="{BB962C8B-B14F-4D97-AF65-F5344CB8AC3E}">
        <p14:creationId xmlns:p14="http://schemas.microsoft.com/office/powerpoint/2010/main" val="17810485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Pomůcka k vyplnění přílohy Údaje o sociální službě – příloha č. 12 ŘO 047</a:t>
            </a:r>
          </a:p>
          <a:p>
            <a:endParaRPr lang="cs-CZ" dirty="0" smtClean="0"/>
          </a:p>
          <a:p>
            <a:r>
              <a:rPr lang="cs-CZ" dirty="0" smtClean="0"/>
              <a:t>Informace</a:t>
            </a:r>
            <a:r>
              <a:rPr lang="cs-CZ" baseline="0" dirty="0" smtClean="0"/>
              <a:t> k přílohám – před vydáním PA, při realizaci projektu – v příloze č. 9 naší výzvy ŘO (Přehled čerpání vyrovnávací platby)</a:t>
            </a:r>
          </a:p>
          <a:p>
            <a:endParaRPr lang="cs-CZ" baseline="0" dirty="0" smtClean="0"/>
          </a:p>
          <a:p>
            <a:r>
              <a:rPr lang="cs-CZ" b="1" baseline="0" dirty="0" smtClean="0">
                <a:solidFill>
                  <a:srgbClr val="FF0000"/>
                </a:solidFill>
              </a:rPr>
              <a:t>Nejdříve vyplnit přílohu Údaje o sociální službě a poté zadávat do ISKP</a:t>
            </a:r>
            <a:endParaRPr lang="cs-CZ" b="1"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70</a:t>
            </a:fld>
            <a:endParaRPr lang="cs-CZ" dirty="0"/>
          </a:p>
        </p:txBody>
      </p:sp>
    </p:spTree>
    <p:extLst>
      <p:ext uri="{BB962C8B-B14F-4D97-AF65-F5344CB8AC3E}">
        <p14:creationId xmlns:p14="http://schemas.microsoft.com/office/powerpoint/2010/main" val="1659448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Obecně platí, že žádost o podporu bude hodnocena podle kvality jejího obsahu, nikoli podle počtu stránek. Ve všech částech formuláře žádosti o podporu je vhodnější uvádět jasné a stručné informace, uvádět konkrétní údaje a nikoliv všeobecné fráze.</a:t>
            </a:r>
            <a:endParaRPr lang="cs-CZ" sz="1050" kern="1200" dirty="0" smtClean="0">
              <a:solidFill>
                <a:schemeClr val="tx1"/>
              </a:solidFill>
              <a:effectLst/>
              <a:latin typeface="+mn-lt"/>
              <a:ea typeface="+mn-ea"/>
              <a:cs typeface="+mn-cs"/>
            </a:endParaRPr>
          </a:p>
          <a:p>
            <a:pPr hangingPunct="0"/>
            <a:endParaRPr lang="cs-CZ" sz="120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Při vytváření a následném ověření vnitřní logiky projektu a sladění jeho jednotlivých částí jsou používány různé projektové techniky. Nejčastější je logický rámec.</a:t>
            </a:r>
          </a:p>
          <a:p>
            <a:pPr hangingPunct="0"/>
            <a:r>
              <a:rPr lang="cs-CZ" sz="1200" kern="1200" dirty="0" smtClean="0">
                <a:solidFill>
                  <a:schemeClr val="tx1"/>
                </a:solidFill>
                <a:effectLst/>
                <a:latin typeface="+mn-lt"/>
                <a:ea typeface="+mn-ea"/>
                <a:cs typeface="+mn-cs"/>
              </a:rPr>
              <a:t>Je to postup, s jehož pomocí jsme schopni stručně, přehledně a srozumitelně popsat projekt na jednom listu A4. </a:t>
            </a:r>
          </a:p>
          <a:p>
            <a:r>
              <a:rPr lang="cs-CZ" sz="1200" kern="1200" dirty="0" smtClean="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a:t>
            </a:fld>
            <a:endParaRPr lang="cs-CZ"/>
          </a:p>
        </p:txBody>
      </p:sp>
    </p:spTree>
    <p:extLst>
      <p:ext uri="{BB962C8B-B14F-4D97-AF65-F5344CB8AC3E}">
        <p14:creationId xmlns:p14="http://schemas.microsoft.com/office/powerpoint/2010/main" val="2929037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Nutné mít kvalifikovaný elektronický podpis (např. </a:t>
            </a:r>
            <a:r>
              <a:rPr lang="cs-CZ" sz="1200" b="0" i="0" u="none" strike="noStrike" kern="1200" baseline="0" dirty="0" err="1" smtClean="0">
                <a:solidFill>
                  <a:schemeClr val="tx1"/>
                </a:solidFill>
                <a:latin typeface="+mn-lt"/>
                <a:ea typeface="+mn-ea"/>
                <a:cs typeface="+mn-cs"/>
              </a:rPr>
              <a:t>PostSignum</a:t>
            </a:r>
            <a:r>
              <a:rPr lang="cs-CZ" sz="1200" b="0" i="0" u="none" strike="noStrike" kern="1200" baseline="0" dirty="0" smtClean="0">
                <a:solidFill>
                  <a:schemeClr val="tx1"/>
                </a:solidFill>
                <a:latin typeface="+mn-lt"/>
                <a:ea typeface="+mn-ea"/>
                <a:cs typeface="+mn-cs"/>
              </a:rPr>
              <a:t> České pošty) </a:t>
            </a:r>
            <a:r>
              <a:rPr lang="pl-PL" sz="1200" b="0" i="0" u="none" strike="noStrike" kern="1200" baseline="0" dirty="0" smtClean="0">
                <a:solidFill>
                  <a:schemeClr val="tx1"/>
                </a:solidFill>
                <a:latin typeface="+mn-lt"/>
                <a:ea typeface="+mn-ea"/>
                <a:cs typeface="+mn-cs"/>
              </a:rPr>
              <a:t>- platnost certifikátu je 1 rok.</a:t>
            </a:r>
          </a:p>
          <a:p>
            <a:r>
              <a:rPr lang="cs-CZ" sz="1200" b="0" i="0" u="none" strike="noStrike" kern="1200" baseline="0" dirty="0" smtClean="0">
                <a:solidFill>
                  <a:schemeClr val="tx1"/>
                </a:solidFill>
                <a:latin typeface="+mn-lt"/>
                <a:ea typeface="+mn-ea"/>
                <a:cs typeface="+mn-cs"/>
              </a:rPr>
              <a:t>Nutnost mít aktivní datovou schránku.</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10</a:t>
            </a:fld>
            <a:endParaRPr lang="cs-CZ"/>
          </a:p>
        </p:txBody>
      </p:sp>
    </p:spTree>
    <p:extLst>
      <p:ext uri="{BB962C8B-B14F-4D97-AF65-F5344CB8AC3E}">
        <p14:creationId xmlns:p14="http://schemas.microsoft.com/office/powerpoint/2010/main" val="3304211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Veškeré žádosti se zasílají jen v elektronické podobě prostřednictvím aplikace IS KP14+.</a:t>
            </a:r>
          </a:p>
          <a:p>
            <a:r>
              <a:rPr lang="cs-CZ" sz="1200" b="0" i="0" u="none" strike="noStrike" kern="1200" baseline="0" dirty="0" smtClean="0">
                <a:solidFill>
                  <a:schemeClr val="tx1"/>
                </a:solidFill>
                <a:latin typeface="+mn-lt"/>
                <a:ea typeface="+mn-ea"/>
                <a:cs typeface="+mn-cs"/>
              </a:rPr>
              <a:t>Nevyžaduje instalaci do PC</a:t>
            </a:r>
          </a:p>
          <a:p>
            <a:r>
              <a:rPr lang="cs-CZ" sz="1200" b="0" i="0" u="none" strike="noStrike" kern="1200" baseline="0" dirty="0" smtClean="0">
                <a:solidFill>
                  <a:schemeClr val="tx1"/>
                </a:solidFill>
                <a:latin typeface="+mn-lt"/>
                <a:ea typeface="+mn-ea"/>
                <a:cs typeface="+mn-cs"/>
              </a:rPr>
              <a:t>Postupovat podle Pokynů k vyplnění Žádosti o podporu </a:t>
            </a:r>
          </a:p>
          <a:p>
            <a:r>
              <a:rPr lang="cs-CZ" sz="1200" b="0" i="0" u="none" strike="noStrike" kern="1200" baseline="0" dirty="0" smtClean="0">
                <a:solidFill>
                  <a:schemeClr val="tx1"/>
                </a:solidFill>
                <a:latin typeface="+mn-lt"/>
                <a:ea typeface="+mn-ea"/>
                <a:cs typeface="+mn-cs"/>
              </a:rPr>
              <a:t>Prostřednictvím IS KP14+ se předkládají také Zprávy o realizaci projektu</a:t>
            </a:r>
          </a:p>
          <a:p>
            <a:r>
              <a:rPr lang="cs-CZ" sz="1200" b="0" i="0" u="none" strike="noStrike" kern="1200" baseline="0" dirty="0" smtClean="0">
                <a:solidFill>
                  <a:schemeClr val="tx1"/>
                </a:solidFill>
                <a:latin typeface="+mn-lt"/>
                <a:ea typeface="+mn-ea"/>
                <a:cs typeface="+mn-cs"/>
              </a:rPr>
              <a:t>  - do 30 pracovních dnů po ukončení každého monitorovacího období (zpravidla 6 měsíců)</a:t>
            </a:r>
          </a:p>
          <a:p>
            <a:endParaRPr lang="cs-CZ" sz="1200" b="0" i="0" u="none" strike="noStrike" kern="1200" baseline="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11</a:t>
            </a:fld>
            <a:endParaRPr lang="cs-CZ"/>
          </a:p>
        </p:txBody>
      </p:sp>
    </p:spTree>
    <p:extLst>
      <p:ext uri="{BB962C8B-B14F-4D97-AF65-F5344CB8AC3E}">
        <p14:creationId xmlns:p14="http://schemas.microsoft.com/office/powerpoint/2010/main" val="4280395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smtClean="0"/>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smtClean="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smtClean="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smtClean="0"/>
              <a:t>Kliknutím na ikonu přidáte obrázek.</a:t>
            </a:r>
            <a:endParaRPr lang="cs-CZ" dirty="0"/>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dirty="0" smtClean="0"/>
              <a:t>Kliknutím na ikonu přidáte obrázek.</a:t>
            </a:r>
            <a:endParaRPr lang="cs-CZ" dirty="0"/>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dirty="0" smtClean="0"/>
              <a:t>Kliknutím na ikonu přidáte obrázek.</a:t>
            </a:r>
            <a:endParaRPr lang="cs-CZ" dirty="0"/>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smtClean="0"/>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smtClean="0"/>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3960000" cy="432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8064000" cy="2088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2"/>
          <p:cNvSpPr>
            <a:spLocks noGrp="1"/>
          </p:cNvSpPr>
          <p:nvPr>
            <p:ph idx="10"/>
          </p:nvPr>
        </p:nvSpPr>
        <p:spPr>
          <a:xfrm>
            <a:off x="540000" y="4032000"/>
            <a:ext cx="8064000" cy="2088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4" name="Zástupný symbol pro obsah 2"/>
          <p:cNvSpPr>
            <a:spLocks noGrp="1"/>
          </p:cNvSpPr>
          <p:nvPr>
            <p:ph idx="10"/>
          </p:nvPr>
        </p:nvSpPr>
        <p:spPr>
          <a:xfrm>
            <a:off x="540000" y="2412000"/>
            <a:ext cx="8064000" cy="3744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smtClean="0"/>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smtClean="0"/>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smtClean="0"/>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smtClean="0"/>
              <a:t>Kliknutím na ikonu přidáte obrázek.</a:t>
            </a:r>
            <a:endParaRPr lang="cs-CZ" dirty="0"/>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seu.mssf.cz/" TargetMode="External"/><Relationship Id="rId7" Type="http://schemas.openxmlformats.org/officeDocument/2006/relationships/hyperlink" Target="https://www.esfcr.cz/2-3-opz-komunitne-vedeny-mistni-rozvoj"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esfcr.cz/dokumenty-opz" TargetMode="External"/><Relationship Id="rId5" Type="http://schemas.openxmlformats.org/officeDocument/2006/relationships/hyperlink" Target="http://www.strukturalni-fondy.cz/cs/Jak-na-projekt/Elektronicka-zadost/Edukacni-videa" TargetMode="External"/><Relationship Id="rId4" Type="http://schemas.openxmlformats.org/officeDocument/2006/relationships/hyperlink" Target="mailto:iskp@mpsv.cz"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mailto:iskp@mpsv.cz"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esfcr.cz/formulare-pro-uzavreni-pravniho-aktu-a-vzory-pravnich-aktu-o-poskytnuti-podpory-na-projekt-opz?p_p_id=DocumentDetailStandalonePortlet_WAR_esfportalportletapplication&amp;p_p_lifecycle=2&amp;p_p_state=normal&amp;p_p_mode=view&amp;p_p_resource_id=downloadRevision&amp;p_p_cacheability=cacheLevelPage&amp;p_p_col_id=column-3&amp;p_p_col_pos=3&amp;p_p_col_count=4&amp;_DocumentDetailStandalonePortlet_WAR_esfportalportletapplication_revisionId=798825"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37.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mailto:iskp@mpsv.cz"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mpsv.cz/ISPV.php"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1844824"/>
            <a:ext cx="6696744" cy="1224000"/>
          </a:xfrm>
        </p:spPr>
        <p:txBody>
          <a:bodyPr/>
          <a:lstStyle/>
          <a:p>
            <a:r>
              <a:rPr lang="cs-CZ" dirty="0" smtClean="0"/>
              <a:t>semináře </a:t>
            </a:r>
            <a:br>
              <a:rPr lang="cs-CZ" dirty="0" smtClean="0"/>
            </a:br>
            <a:r>
              <a:rPr lang="cs-CZ" dirty="0" smtClean="0"/>
              <a:t>pro žadatele </a:t>
            </a:r>
            <a:r>
              <a:rPr lang="cs-CZ" dirty="0" smtClean="0"/>
              <a:t>– Prorodinná </a:t>
            </a:r>
            <a:r>
              <a:rPr lang="cs-CZ" dirty="0" err="1" smtClean="0"/>
              <a:t>OpatŘení</a:t>
            </a:r>
            <a:endParaRPr lang="cs-CZ" dirty="0"/>
          </a:p>
        </p:txBody>
      </p:sp>
      <p:sp>
        <p:nvSpPr>
          <p:cNvPr id="6" name="Zástupný symbol pro text 5"/>
          <p:cNvSpPr>
            <a:spLocks noGrp="1"/>
          </p:cNvSpPr>
          <p:nvPr>
            <p:ph type="body" sz="quarter" idx="13"/>
          </p:nvPr>
        </p:nvSpPr>
        <p:spPr>
          <a:xfrm>
            <a:off x="1763688" y="4005064"/>
            <a:ext cx="7272000" cy="540000"/>
          </a:xfrm>
        </p:spPr>
        <p:txBody>
          <a:bodyPr/>
          <a:lstStyle/>
          <a:p>
            <a:r>
              <a:rPr lang="cs-CZ" dirty="0" smtClean="0"/>
              <a:t>Relevantní části převzaty z MPSV</a:t>
            </a:r>
            <a:r>
              <a:rPr lang="cs-CZ" dirty="0"/>
              <a:t>, Oddělení projektů CLLD </a:t>
            </a:r>
          </a:p>
        </p:txBody>
      </p:sp>
      <p:sp>
        <p:nvSpPr>
          <p:cNvPr id="7" name="Zástupný symbol pro text 6"/>
          <p:cNvSpPr>
            <a:spLocks noGrp="1"/>
          </p:cNvSpPr>
          <p:nvPr>
            <p:ph type="body" sz="quarter" idx="14"/>
          </p:nvPr>
        </p:nvSpPr>
        <p:spPr>
          <a:xfrm>
            <a:off x="1763688" y="5301208"/>
            <a:ext cx="7272000" cy="540000"/>
          </a:xfrm>
        </p:spPr>
        <p:txBody>
          <a:bodyPr/>
          <a:lstStyle/>
          <a:p>
            <a:r>
              <a:rPr lang="cs-CZ" dirty="0" smtClean="0"/>
              <a:t>19</a:t>
            </a:r>
            <a:r>
              <a:rPr lang="cs-CZ" dirty="0" smtClean="0"/>
              <a:t>.3.2019 </a:t>
            </a:r>
            <a:r>
              <a:rPr lang="cs-CZ" dirty="0" smtClean="0"/>
              <a:t>Chotěboř, Sladovnická 198</a:t>
            </a:r>
            <a:endParaRPr lang="cs-CZ" dirty="0"/>
          </a:p>
        </p:txBody>
      </p:sp>
      <p:pic>
        <p:nvPicPr>
          <p:cNvPr id="14" name="Zástupný symbol pro obrázek 13"/>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tretch>
            <a:fillRect/>
          </a:stretch>
        </p:blipFill>
        <p:spPr>
          <a:xfrm>
            <a:off x="827584" y="2420888"/>
            <a:ext cx="540000" cy="540000"/>
          </a:xfrm>
        </p:spPr>
      </p:pic>
      <p:pic>
        <p:nvPicPr>
          <p:cNvPr id="16" name="Zástupný symbol pro obrázek 15"/>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tretch>
            <a:fillRect/>
          </a:stretch>
        </p:blipFill>
        <p:spPr>
          <a:xfrm>
            <a:off x="827584" y="5229200"/>
            <a:ext cx="540000" cy="540000"/>
          </a:xfrm>
        </p:spPr>
      </p:pic>
      <p:pic>
        <p:nvPicPr>
          <p:cNvPr id="9" name="Zástupný symbol pro obrázek 14"/>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a:stretch>
            <a:fillRect/>
          </a:stretch>
        </p:blipFill>
        <p:spPr>
          <a:xfrm>
            <a:off x="827584" y="4005064"/>
            <a:ext cx="540000" cy="540000"/>
          </a:xfrm>
        </p:spPr>
      </p:pic>
      <p:pic>
        <p:nvPicPr>
          <p:cNvPr id="8" name="obrázek 1" descr="Logo0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4680" y="260648"/>
            <a:ext cx="1443494" cy="748923"/>
          </a:xfrm>
          <a:prstGeom prst="rect">
            <a:avLst/>
          </a:prstGeom>
          <a:noFill/>
          <a:ln>
            <a:noFill/>
          </a:ln>
        </p:spPr>
      </p:pic>
    </p:spTree>
    <p:extLst>
      <p:ext uri="{BB962C8B-B14F-4D97-AF65-F5344CB8AC3E}">
        <p14:creationId xmlns:p14="http://schemas.microsoft.com/office/powerpoint/2010/main" val="337466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Podání projektové žádosti v opz</a:t>
            </a:r>
          </a:p>
        </p:txBody>
      </p:sp>
      <p:sp>
        <p:nvSpPr>
          <p:cNvPr id="3" name="Zástupný symbol pro obsah 2"/>
          <p:cNvSpPr>
            <a:spLocks noGrp="1"/>
          </p:cNvSpPr>
          <p:nvPr>
            <p:ph idx="1"/>
          </p:nvPr>
        </p:nvSpPr>
        <p:spPr>
          <a:xfrm>
            <a:off x="481964" y="1916832"/>
            <a:ext cx="7897525" cy="432048"/>
          </a:xfrm>
          <a:solidFill>
            <a:schemeClr val="accent2">
              <a:lumMod val="20000"/>
              <a:lumOff val="80000"/>
            </a:schemeClr>
          </a:solidFill>
        </p:spPr>
        <p:txBody>
          <a:bodyPr/>
          <a:lstStyle/>
          <a:p>
            <a:pPr marL="0" indent="0">
              <a:buNone/>
            </a:pPr>
            <a:r>
              <a:rPr lang="cs-CZ" b="1" dirty="0"/>
              <a:t> </a:t>
            </a:r>
            <a:r>
              <a:rPr lang="cs-CZ" b="1" dirty="0" smtClean="0"/>
              <a:t>   Zřízení </a:t>
            </a:r>
            <a:r>
              <a:rPr lang="cs-CZ" b="1" dirty="0"/>
              <a:t>elektronického podpisu a datové schránky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10</a:t>
            </a:fld>
            <a:endParaRPr lang="cs-CZ" dirty="0"/>
          </a:p>
        </p:txBody>
      </p:sp>
      <p:sp>
        <p:nvSpPr>
          <p:cNvPr id="5" name="Obdélník 4"/>
          <p:cNvSpPr/>
          <p:nvPr/>
        </p:nvSpPr>
        <p:spPr>
          <a:xfrm>
            <a:off x="890657" y="2708920"/>
            <a:ext cx="7488832" cy="461665"/>
          </a:xfrm>
          <a:prstGeom prst="rect">
            <a:avLst/>
          </a:prstGeom>
          <a:solidFill>
            <a:schemeClr val="accent2">
              <a:lumMod val="40000"/>
              <a:lumOff val="60000"/>
            </a:schemeClr>
          </a:solidFill>
        </p:spPr>
        <p:txBody>
          <a:bodyPr wrap="square">
            <a:spAutoFit/>
          </a:bodyPr>
          <a:lstStyle/>
          <a:p>
            <a:r>
              <a:rPr lang="cs-CZ" sz="2400" b="1" dirty="0" smtClean="0"/>
              <a:t> Registrace </a:t>
            </a:r>
            <a:r>
              <a:rPr lang="cs-CZ" sz="2400" b="1" dirty="0"/>
              <a:t>do systému IS KP14+</a:t>
            </a:r>
          </a:p>
        </p:txBody>
      </p:sp>
      <p:sp>
        <p:nvSpPr>
          <p:cNvPr id="6" name="Obdélník 5"/>
          <p:cNvSpPr/>
          <p:nvPr/>
        </p:nvSpPr>
        <p:spPr>
          <a:xfrm>
            <a:off x="1466380" y="3573016"/>
            <a:ext cx="6912768" cy="461665"/>
          </a:xfrm>
          <a:prstGeom prst="rect">
            <a:avLst/>
          </a:prstGeom>
          <a:solidFill>
            <a:schemeClr val="accent2">
              <a:lumMod val="60000"/>
              <a:lumOff val="40000"/>
            </a:schemeClr>
          </a:solidFill>
        </p:spPr>
        <p:txBody>
          <a:bodyPr wrap="square">
            <a:spAutoFit/>
          </a:bodyPr>
          <a:lstStyle/>
          <a:p>
            <a:r>
              <a:rPr lang="cs-CZ" sz="2400" b="1" dirty="0"/>
              <a:t>Vyplnění žádosti o podporu</a:t>
            </a:r>
          </a:p>
        </p:txBody>
      </p:sp>
      <p:sp>
        <p:nvSpPr>
          <p:cNvPr id="7" name="Obdélník 6"/>
          <p:cNvSpPr/>
          <p:nvPr/>
        </p:nvSpPr>
        <p:spPr>
          <a:xfrm>
            <a:off x="1898428" y="4432837"/>
            <a:ext cx="6480720" cy="461665"/>
          </a:xfrm>
          <a:prstGeom prst="rect">
            <a:avLst/>
          </a:prstGeom>
          <a:solidFill>
            <a:schemeClr val="accent2">
              <a:lumMod val="75000"/>
            </a:schemeClr>
          </a:solidFill>
        </p:spPr>
        <p:txBody>
          <a:bodyPr wrap="square">
            <a:spAutoFit/>
          </a:bodyPr>
          <a:lstStyle/>
          <a:p>
            <a:r>
              <a:rPr lang="cs-CZ" sz="2400" b="1" dirty="0" smtClean="0"/>
              <a:t>Finalizace žádosti o podporu</a:t>
            </a:r>
            <a:endParaRPr lang="cs-CZ" sz="2400" b="1" dirty="0"/>
          </a:p>
        </p:txBody>
      </p:sp>
      <p:sp>
        <p:nvSpPr>
          <p:cNvPr id="8" name="Obdélník 7"/>
          <p:cNvSpPr/>
          <p:nvPr/>
        </p:nvSpPr>
        <p:spPr>
          <a:xfrm>
            <a:off x="2355702" y="5302272"/>
            <a:ext cx="6023787" cy="461665"/>
          </a:xfrm>
          <a:prstGeom prst="rect">
            <a:avLst/>
          </a:prstGeom>
          <a:solidFill>
            <a:schemeClr val="accent2">
              <a:lumMod val="50000"/>
            </a:schemeClr>
          </a:solidFill>
          <a:ln>
            <a:solidFill>
              <a:schemeClr val="accent2">
                <a:lumMod val="50000"/>
              </a:schemeClr>
            </a:solidFill>
          </a:ln>
        </p:spPr>
        <p:txBody>
          <a:bodyPr wrap="square">
            <a:spAutoFit/>
          </a:bodyPr>
          <a:lstStyle/>
          <a:p>
            <a:r>
              <a:rPr lang="cs-CZ" sz="2400" b="1" dirty="0">
                <a:solidFill>
                  <a:schemeClr val="bg1"/>
                </a:solidFill>
              </a:rPr>
              <a:t>Podepsání a odeslání žádosti o podporu</a:t>
            </a:r>
          </a:p>
        </p:txBody>
      </p:sp>
      <p:cxnSp>
        <p:nvCxnSpPr>
          <p:cNvPr id="10" name="Přímá spojnice se šipkou 9"/>
          <p:cNvCxnSpPr/>
          <p:nvPr/>
        </p:nvCxnSpPr>
        <p:spPr>
          <a:xfrm>
            <a:off x="8676456" y="1988840"/>
            <a:ext cx="0" cy="3327176"/>
          </a:xfrm>
          <a:prstGeom prst="straightConnector1">
            <a:avLst/>
          </a:prstGeom>
          <a:ln w="38100" cap="rn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87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Podání projektové žádosti v opz</a:t>
            </a:r>
            <a:endParaRPr lang="cs-CZ" dirty="0"/>
          </a:p>
        </p:txBody>
      </p:sp>
      <p:sp>
        <p:nvSpPr>
          <p:cNvPr id="3" name="Zástupný symbol pro obsah 2"/>
          <p:cNvSpPr>
            <a:spLocks noGrp="1"/>
          </p:cNvSpPr>
          <p:nvPr>
            <p:ph idx="1"/>
          </p:nvPr>
        </p:nvSpPr>
        <p:spPr>
          <a:xfrm>
            <a:off x="539552" y="1196752"/>
            <a:ext cx="8352928" cy="5184576"/>
          </a:xfrm>
          <a:ln>
            <a:noFill/>
          </a:ln>
        </p:spPr>
        <p:txBody>
          <a:bodyPr/>
          <a:lstStyle/>
          <a:p>
            <a:pPr marL="0" indent="0">
              <a:buNone/>
            </a:pPr>
            <a:r>
              <a:rPr lang="cs-CZ" sz="1600" b="1" u="sng" dirty="0"/>
              <a:t>PORTÁL </a:t>
            </a:r>
            <a:r>
              <a:rPr lang="cs-CZ" sz="1600" b="1" u="sng" dirty="0" smtClean="0"/>
              <a:t>IS KP14+</a:t>
            </a:r>
          </a:p>
          <a:p>
            <a:pPr>
              <a:lnSpc>
                <a:spcPct val="100000"/>
              </a:lnSpc>
              <a:spcBef>
                <a:spcPts val="0"/>
              </a:spcBef>
              <a:spcAft>
                <a:spcPts val="0"/>
              </a:spcAft>
            </a:pPr>
            <a:r>
              <a:rPr lang="cs-CZ" sz="1400" b="1" dirty="0" smtClean="0"/>
              <a:t>Produkční </a:t>
            </a:r>
            <a:r>
              <a:rPr lang="cs-CZ" sz="1400" dirty="0" smtClean="0"/>
              <a:t>(ostré)</a:t>
            </a:r>
            <a:r>
              <a:rPr lang="cs-CZ" sz="1400" dirty="0"/>
              <a:t> </a:t>
            </a:r>
            <a:r>
              <a:rPr lang="cs-CZ" sz="1400" b="1" dirty="0" smtClean="0"/>
              <a:t>prostředí </a:t>
            </a:r>
            <a:r>
              <a:rPr lang="cs-CZ" sz="1400" dirty="0"/>
              <a:t>(slouží pro realizaci OP, zadávají se pouze ostrá </a:t>
            </a:r>
            <a:r>
              <a:rPr lang="cs-CZ" sz="1400" dirty="0" smtClean="0"/>
              <a:t>data)</a:t>
            </a:r>
          </a:p>
          <a:p>
            <a:pPr lvl="1">
              <a:spcBef>
                <a:spcPts val="0"/>
              </a:spcBef>
              <a:spcAft>
                <a:spcPts val="0"/>
              </a:spcAft>
            </a:pPr>
            <a:r>
              <a:rPr lang="cs-CZ" sz="1400" b="1" u="sng" dirty="0" smtClean="0">
                <a:solidFill>
                  <a:schemeClr val="tx1">
                    <a:lumMod val="60000"/>
                    <a:lumOff val="40000"/>
                  </a:schemeClr>
                </a:solidFill>
                <a:hlinkClick r:id="rId3"/>
              </a:rPr>
              <a:t>https</a:t>
            </a:r>
            <a:r>
              <a:rPr lang="cs-CZ" sz="1400" b="1" u="sng" dirty="0">
                <a:solidFill>
                  <a:schemeClr val="tx1">
                    <a:lumMod val="60000"/>
                    <a:lumOff val="40000"/>
                  </a:schemeClr>
                </a:solidFill>
                <a:hlinkClick r:id="rId3"/>
              </a:rPr>
              <a:t>://</a:t>
            </a:r>
            <a:r>
              <a:rPr lang="cs-CZ" sz="1400" b="1" u="sng" dirty="0" smtClean="0">
                <a:solidFill>
                  <a:schemeClr val="tx1">
                    <a:lumMod val="60000"/>
                    <a:lumOff val="40000"/>
                  </a:schemeClr>
                </a:solidFill>
                <a:hlinkClick r:id="rId3"/>
              </a:rPr>
              <a:t>mseu.mssf.cz</a:t>
            </a:r>
            <a:r>
              <a:rPr lang="cs-CZ" sz="1400" b="1" u="sng" dirty="0" smtClean="0">
                <a:solidFill>
                  <a:schemeClr val="tx1">
                    <a:lumMod val="60000"/>
                    <a:lumOff val="40000"/>
                  </a:schemeClr>
                </a:solidFill>
              </a:rPr>
              <a:t>  </a:t>
            </a:r>
            <a:endParaRPr lang="cs-CZ" sz="1400" b="1" u="sng" dirty="0"/>
          </a:p>
          <a:p>
            <a:pPr>
              <a:spcBef>
                <a:spcPts val="0"/>
              </a:spcBef>
              <a:spcAft>
                <a:spcPts val="0"/>
              </a:spcAft>
            </a:pPr>
            <a:r>
              <a:rPr lang="cs-CZ" sz="1400" b="1" dirty="0" smtClean="0"/>
              <a:t>Technická podpora IS KP14+ </a:t>
            </a:r>
            <a:r>
              <a:rPr lang="cs-CZ" sz="1400" dirty="0" smtClean="0"/>
              <a:t>v rámci OPZ </a:t>
            </a:r>
            <a:endParaRPr lang="cs-CZ" sz="1400" dirty="0"/>
          </a:p>
          <a:p>
            <a:pPr lvl="1">
              <a:spcBef>
                <a:spcPts val="0"/>
              </a:spcBef>
              <a:spcAft>
                <a:spcPts val="600"/>
              </a:spcAft>
            </a:pPr>
            <a:r>
              <a:rPr lang="cs-CZ" sz="1400" b="1" u="sng" dirty="0" smtClean="0">
                <a:hlinkClick r:id="rId4"/>
              </a:rPr>
              <a:t>iskp@mpsv.cz</a:t>
            </a:r>
            <a:endParaRPr lang="cs-CZ" sz="1400" b="1" u="sng" dirty="0"/>
          </a:p>
          <a:p>
            <a:pPr lvl="1">
              <a:lnSpc>
                <a:spcPct val="100000"/>
              </a:lnSpc>
              <a:spcBef>
                <a:spcPts val="0"/>
              </a:spcBef>
              <a:spcAft>
                <a:spcPts val="600"/>
              </a:spcAft>
            </a:pPr>
            <a:r>
              <a:rPr lang="cs-CZ" sz="1400" b="1" u="sng" dirty="0" smtClean="0"/>
              <a:t>Provozní </a:t>
            </a:r>
            <a:r>
              <a:rPr lang="cs-CZ" sz="1400" b="1" u="sng" dirty="0"/>
              <a:t>doba:</a:t>
            </a:r>
            <a:r>
              <a:rPr lang="cs-CZ" sz="1400" b="1" dirty="0"/>
              <a:t> </a:t>
            </a:r>
            <a:r>
              <a:rPr lang="cs-CZ" sz="1200" dirty="0"/>
              <a:t>v pracovních dnech od 8:00 do </a:t>
            </a:r>
            <a:r>
              <a:rPr lang="cs-CZ" sz="1200" dirty="0" smtClean="0"/>
              <a:t>16:00 hod.</a:t>
            </a:r>
            <a:r>
              <a:rPr lang="cs-CZ" sz="1200" b="1" dirty="0" smtClean="0"/>
              <a:t> </a:t>
            </a:r>
            <a:r>
              <a:rPr lang="cs-CZ" sz="1200" dirty="0"/>
              <a:t>Reakci na váš požadavek garantujeme do 4 hodin </a:t>
            </a:r>
            <a:r>
              <a:rPr lang="cs-CZ" sz="1200" dirty="0" smtClean="0"/>
              <a:t>v </a:t>
            </a:r>
            <a:r>
              <a:rPr lang="cs-CZ" sz="1200" dirty="0"/>
              <a:t>rámci provozní doby technické podpory od obdržení požadavku. Dotazy zaslané mimo provozní dobu budou řešeny nejpozději následující pracovní </a:t>
            </a:r>
            <a:r>
              <a:rPr lang="cs-CZ" sz="1200" dirty="0" smtClean="0"/>
              <a:t>den.</a:t>
            </a:r>
            <a:endParaRPr lang="cs-CZ" sz="1200" b="1" u="sng" dirty="0" smtClean="0"/>
          </a:p>
          <a:p>
            <a:pPr marL="0" indent="0">
              <a:lnSpc>
                <a:spcPct val="100000"/>
              </a:lnSpc>
              <a:spcBef>
                <a:spcPts val="0"/>
              </a:spcBef>
              <a:buNone/>
            </a:pPr>
            <a:r>
              <a:rPr lang="cs-CZ" sz="1600" b="1" u="sng" cap="all" dirty="0"/>
              <a:t>Edukační video</a:t>
            </a:r>
          </a:p>
          <a:p>
            <a:pPr lvl="1">
              <a:spcBef>
                <a:spcPts val="0"/>
              </a:spcBef>
              <a:spcAft>
                <a:spcPts val="600"/>
              </a:spcAft>
            </a:pPr>
            <a:r>
              <a:rPr lang="cs-CZ" sz="1400" b="1" u="sng" dirty="0">
                <a:solidFill>
                  <a:schemeClr val="tx1">
                    <a:lumMod val="60000"/>
                    <a:lumOff val="40000"/>
                  </a:schemeClr>
                </a:solidFill>
                <a:hlinkClick r:id="rId5"/>
              </a:rPr>
              <a:t>http://www.strukturalni-fondy.cz/cs/Jak-na-projekt/Elektronicka-zadost/Edukacni-videa</a:t>
            </a:r>
            <a:r>
              <a:rPr lang="cs-CZ" sz="1400" b="1" u="sng" dirty="0">
                <a:solidFill>
                  <a:schemeClr val="tx1">
                    <a:lumMod val="60000"/>
                    <a:lumOff val="40000"/>
                  </a:schemeClr>
                </a:solidFill>
              </a:rPr>
              <a:t> </a:t>
            </a:r>
            <a:endParaRPr lang="cs-CZ" sz="1600" b="1" u="sng" dirty="0"/>
          </a:p>
          <a:p>
            <a:pPr marL="0" lvl="1" indent="0">
              <a:lnSpc>
                <a:spcPct val="100000"/>
              </a:lnSpc>
              <a:spcBef>
                <a:spcPts val="0"/>
              </a:spcBef>
              <a:spcAft>
                <a:spcPts val="600"/>
              </a:spcAft>
              <a:buSzPct val="100000"/>
              <a:buNone/>
            </a:pPr>
            <a:r>
              <a:rPr lang="cs-CZ" sz="1600" b="1" u="sng" dirty="0" smtClean="0"/>
              <a:t>PŘÍRUČKY OPZ</a:t>
            </a:r>
            <a:endParaRPr lang="cs-CZ" sz="1400" b="1" u="sng" dirty="0" smtClean="0"/>
          </a:p>
          <a:p>
            <a:pPr lvl="1">
              <a:spcBef>
                <a:spcPts val="0"/>
              </a:spcBef>
              <a:spcAft>
                <a:spcPts val="600"/>
              </a:spcAft>
            </a:pPr>
            <a:r>
              <a:rPr lang="cs-CZ" sz="1400" b="1" u="sng" dirty="0">
                <a:solidFill>
                  <a:schemeClr val="tx1">
                    <a:lumMod val="60000"/>
                    <a:lumOff val="40000"/>
                  </a:schemeClr>
                </a:solidFill>
                <a:hlinkClick r:id="rId6"/>
              </a:rPr>
              <a:t>http://</a:t>
            </a:r>
            <a:r>
              <a:rPr lang="cs-CZ" sz="1400" b="1" u="sng" dirty="0" smtClean="0">
                <a:solidFill>
                  <a:schemeClr val="tx1">
                    <a:lumMod val="60000"/>
                    <a:lumOff val="40000"/>
                  </a:schemeClr>
                </a:solidFill>
                <a:hlinkClick r:id="rId6"/>
              </a:rPr>
              <a:t>www.esfcr.cz/dokumenty-opz</a:t>
            </a:r>
            <a:r>
              <a:rPr lang="cs-CZ" sz="1400" b="1" dirty="0"/>
              <a:t> </a:t>
            </a:r>
          </a:p>
          <a:p>
            <a:pPr lvl="1">
              <a:spcBef>
                <a:spcPts val="0"/>
              </a:spcBef>
              <a:spcAft>
                <a:spcPts val="600"/>
              </a:spcAft>
            </a:pPr>
            <a:r>
              <a:rPr lang="cs-CZ" sz="1400" b="1" dirty="0" smtClean="0"/>
              <a:t>Pokyny </a:t>
            </a:r>
            <a:r>
              <a:rPr lang="cs-CZ" sz="1400" b="1" dirty="0"/>
              <a:t>k vyplnění </a:t>
            </a:r>
            <a:r>
              <a:rPr lang="cs-CZ" sz="1400" b="1" dirty="0" smtClean="0"/>
              <a:t>žádosti o podporu </a:t>
            </a:r>
            <a:r>
              <a:rPr lang="cs-CZ" sz="1400" b="1" dirty="0"/>
              <a:t>v IS KP14</a:t>
            </a:r>
            <a:r>
              <a:rPr lang="cs-CZ" sz="1400" b="1" dirty="0" smtClean="0"/>
              <a:t>+ </a:t>
            </a:r>
            <a:r>
              <a:rPr lang="cs-CZ" sz="1400" dirty="0" smtClean="0"/>
              <a:t>(</a:t>
            </a:r>
            <a:r>
              <a:rPr lang="cs-CZ" sz="1400" dirty="0"/>
              <a:t>v aktuálním vydání</a:t>
            </a:r>
            <a:r>
              <a:rPr lang="cs-CZ" sz="1400" dirty="0" smtClean="0"/>
              <a:t>)</a:t>
            </a:r>
          </a:p>
          <a:p>
            <a:pPr marL="0" lvl="1" indent="0">
              <a:lnSpc>
                <a:spcPct val="100000"/>
              </a:lnSpc>
              <a:spcBef>
                <a:spcPts val="0"/>
              </a:spcBef>
              <a:spcAft>
                <a:spcPts val="600"/>
              </a:spcAft>
              <a:buSzPct val="100000"/>
              <a:buNone/>
            </a:pPr>
            <a:r>
              <a:rPr lang="cs-CZ" sz="1600" b="1" u="sng" dirty="0" smtClean="0"/>
              <a:t>TEXTACE VÝZVY ŘO OPZ PRO MAS Č. 047</a:t>
            </a:r>
          </a:p>
          <a:p>
            <a:pPr lvl="1">
              <a:spcBef>
                <a:spcPts val="0"/>
              </a:spcBef>
              <a:spcAft>
                <a:spcPts val="600"/>
              </a:spcAft>
            </a:pPr>
            <a:r>
              <a:rPr lang="cs-CZ" sz="1400" b="1" u="sng" dirty="0">
                <a:hlinkClick r:id="rId7"/>
              </a:rPr>
              <a:t>https://</a:t>
            </a:r>
            <a:r>
              <a:rPr lang="cs-CZ" sz="1400" b="1" u="sng" dirty="0" smtClean="0">
                <a:hlinkClick r:id="rId7"/>
              </a:rPr>
              <a:t>www.esfcr.cz/2-3-opz-komunitne-vedeny-mistni-rozvoj</a:t>
            </a:r>
            <a:endParaRPr lang="cs-CZ" sz="1400" b="1" u="sng" dirty="0" smtClean="0"/>
          </a:p>
          <a:p>
            <a:pPr marL="0" lvl="1" indent="0">
              <a:lnSpc>
                <a:spcPct val="100000"/>
              </a:lnSpc>
              <a:spcBef>
                <a:spcPts val="0"/>
              </a:spcBef>
              <a:spcAft>
                <a:spcPts val="600"/>
              </a:spcAft>
              <a:buSzPct val="100000"/>
              <a:buNone/>
            </a:pPr>
            <a:r>
              <a:rPr lang="cs-CZ" sz="1600" b="1" u="sng" dirty="0" smtClean="0"/>
              <a:t>TEXTACE VÝZEV </a:t>
            </a:r>
            <a:r>
              <a:rPr lang="cs-CZ" sz="1600" b="1" u="sng" dirty="0"/>
              <a:t>MAS</a:t>
            </a:r>
          </a:p>
          <a:p>
            <a:pPr lvl="1">
              <a:spcBef>
                <a:spcPts val="0"/>
              </a:spcBef>
              <a:spcAft>
                <a:spcPts val="600"/>
              </a:spcAft>
            </a:pPr>
            <a:r>
              <a:rPr lang="cs-CZ" sz="1400" b="1" u="sng" dirty="0"/>
              <a:t>https://www.esfcr.cz/vyzvy-mas-opz</a:t>
            </a:r>
          </a:p>
          <a:p>
            <a:pPr marL="414000" lvl="1" indent="0">
              <a:spcBef>
                <a:spcPts val="0"/>
              </a:spcBef>
              <a:spcAft>
                <a:spcPts val="600"/>
              </a:spcAft>
              <a:buNone/>
            </a:pPr>
            <a:endParaRPr lang="cs-CZ" sz="1400" dirty="0"/>
          </a:p>
          <a:p>
            <a:pPr marL="414000" lvl="1" indent="0">
              <a:lnSpc>
                <a:spcPct val="100000"/>
              </a:lnSpc>
              <a:spcBef>
                <a:spcPts val="0"/>
              </a:spcBef>
              <a:spcAft>
                <a:spcPts val="600"/>
              </a:spcAft>
              <a:buNone/>
            </a:pPr>
            <a:endParaRPr lang="cs-CZ" sz="1200" b="1" dirty="0" smtClean="0"/>
          </a:p>
          <a:p>
            <a:pPr marL="0" indent="0">
              <a:buNone/>
            </a:pPr>
            <a:r>
              <a:rPr lang="cs-CZ" dirty="0" smtClean="0"/>
              <a:t> </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11</a:t>
            </a:fld>
            <a:endParaRPr lang="cs-CZ" dirty="0"/>
          </a:p>
        </p:txBody>
      </p:sp>
    </p:spTree>
    <p:extLst>
      <p:ext uri="{BB962C8B-B14F-4D97-AF65-F5344CB8AC3E}">
        <p14:creationId xmlns:p14="http://schemas.microsoft.com/office/powerpoint/2010/main" val="589345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Titulní obrazovka </a:t>
            </a:r>
            <a:r>
              <a:rPr lang="cs-CZ" dirty="0" err="1" smtClean="0"/>
              <a:t>Is</a:t>
            </a:r>
            <a:r>
              <a:rPr lang="cs-CZ" dirty="0" smtClean="0"/>
              <a:t> kp14+</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12</a:t>
            </a:fld>
            <a:endParaRPr lang="cs-CZ" dirty="0"/>
          </a:p>
        </p:txBody>
      </p:sp>
      <p:sp>
        <p:nvSpPr>
          <p:cNvPr id="3" name="Zástupný symbol pro obsah 2"/>
          <p:cNvSpPr>
            <a:spLocks noGrp="1"/>
          </p:cNvSpPr>
          <p:nvPr>
            <p:ph idx="1"/>
          </p:nvPr>
        </p:nvSpPr>
        <p:spPr/>
        <p:txBody>
          <a:bodyPr/>
          <a:lstStyle/>
          <a:p>
            <a:endParaRPr lang="cs-CZ"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52" y="1269733"/>
            <a:ext cx="8553863" cy="5111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6710024" y="2732803"/>
            <a:ext cx="2001416" cy="436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12006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menu</a:t>
            </a:r>
          </a:p>
        </p:txBody>
      </p:sp>
      <p:sp>
        <p:nvSpPr>
          <p:cNvPr id="3" name="Zástupný symbol pro obsah 2"/>
          <p:cNvSpPr>
            <a:spLocks noGrp="1"/>
          </p:cNvSpPr>
          <p:nvPr>
            <p:ph idx="1"/>
          </p:nvPr>
        </p:nvSpPr>
        <p:spPr>
          <a:xfrm>
            <a:off x="437966" y="2184140"/>
            <a:ext cx="8064000" cy="1316868"/>
          </a:xfrm>
        </p:spPr>
        <p:txBody>
          <a:bodyPr/>
          <a:lstStyle/>
          <a:p>
            <a:pPr marL="432000" lvl="1" indent="-432000">
              <a:lnSpc>
                <a:spcPts val="2100"/>
              </a:lnSpc>
              <a:spcBef>
                <a:spcPts val="0"/>
              </a:spcBef>
              <a:spcAft>
                <a:spcPts val="0"/>
              </a:spcAft>
              <a:buSzPct val="100000"/>
              <a:buFont typeface="Wingdings" panose="05000000000000000000" pitchFamily="2" charset="2"/>
              <a:buChar char=""/>
            </a:pPr>
            <a:endParaRPr lang="cs-CZ" sz="1800" b="1" dirty="0" smtClean="0"/>
          </a:p>
          <a:p>
            <a:pPr marL="432000" lvl="1" indent="-432000">
              <a:lnSpc>
                <a:spcPts val="2100"/>
              </a:lnSpc>
              <a:spcBef>
                <a:spcPts val="0"/>
              </a:spcBef>
              <a:spcAft>
                <a:spcPts val="0"/>
              </a:spcAft>
              <a:buSzPct val="100000"/>
              <a:buFont typeface="Wingdings" panose="05000000000000000000" pitchFamily="2" charset="2"/>
              <a:buChar char=""/>
            </a:pPr>
            <a:r>
              <a:rPr lang="cs-CZ" sz="1800" b="1" dirty="0" smtClean="0"/>
              <a:t>Žadatel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smtClean="0"/>
              <a:t>Hodnotitel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smtClean="0"/>
              <a:t>Nositel strategie</a:t>
            </a:r>
          </a:p>
          <a:p>
            <a:pPr marL="432000" lvl="1" indent="-432000">
              <a:lnSpc>
                <a:spcPts val="2100"/>
              </a:lnSpc>
              <a:spcBef>
                <a:spcPts val="0"/>
              </a:spcBef>
              <a:spcAft>
                <a:spcPts val="0"/>
              </a:spcAft>
              <a:buSzPct val="100000"/>
              <a:buFont typeface="Wingdings" panose="05000000000000000000" pitchFamily="2" charset="2"/>
              <a:buChar char=""/>
            </a:pPr>
            <a:r>
              <a:rPr lang="cs-CZ" sz="1800" dirty="0" smtClean="0"/>
              <a:t>Evaluátor</a:t>
            </a:r>
          </a:p>
          <a:p>
            <a:pPr marL="0" lvl="1" indent="0">
              <a:lnSpc>
                <a:spcPts val="1400"/>
              </a:lnSpc>
              <a:spcBef>
                <a:spcPts val="0"/>
              </a:spcBef>
              <a:spcAft>
                <a:spcPts val="0"/>
              </a:spcAft>
              <a:buSzPct val="100000"/>
              <a:buNone/>
            </a:pPr>
            <a:endParaRPr lang="cs-CZ" sz="19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13</a:t>
            </a:fld>
            <a:endParaRPr lang="cs-CZ"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523" y="2557775"/>
            <a:ext cx="5579378" cy="77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3983196" y="2617661"/>
            <a:ext cx="2499151" cy="424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444" y="3501008"/>
            <a:ext cx="8172003" cy="306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Přímá spojnice se šipkou 9"/>
          <p:cNvCxnSpPr/>
          <p:nvPr/>
        </p:nvCxnSpPr>
        <p:spPr>
          <a:xfrm>
            <a:off x="1763688" y="2348880"/>
            <a:ext cx="2088232" cy="268781"/>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15" name="Přímá spojnice se šipkou 14"/>
          <p:cNvCxnSpPr/>
          <p:nvPr/>
        </p:nvCxnSpPr>
        <p:spPr>
          <a:xfrm flipH="1">
            <a:off x="2114368" y="3055031"/>
            <a:ext cx="1809560" cy="1166057"/>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38" y="1243359"/>
            <a:ext cx="8892480" cy="94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bdélník 12"/>
          <p:cNvSpPr/>
          <p:nvPr/>
        </p:nvSpPr>
        <p:spPr>
          <a:xfrm>
            <a:off x="142120" y="1819423"/>
            <a:ext cx="747780" cy="339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22928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Vytvoření nové žádosti</a:t>
            </a:r>
            <a:endParaRPr lang="cs-CZ" dirty="0"/>
          </a:p>
        </p:txBody>
      </p:sp>
      <p:sp>
        <p:nvSpPr>
          <p:cNvPr id="3" name="Zástupný symbol pro obsah 2"/>
          <p:cNvSpPr>
            <a:spLocks noGrp="1"/>
          </p:cNvSpPr>
          <p:nvPr>
            <p:ph idx="1"/>
          </p:nvPr>
        </p:nvSpPr>
        <p:spPr>
          <a:xfrm>
            <a:off x="274484" y="1722600"/>
            <a:ext cx="8869516" cy="1174679"/>
          </a:xfrm>
        </p:spPr>
        <p:txBody>
          <a:bodyPr/>
          <a:lstStyle/>
          <a:p>
            <a:pPr>
              <a:lnSpc>
                <a:spcPts val="2200"/>
              </a:lnSpc>
              <a:spcBef>
                <a:spcPts val="0"/>
              </a:spcBef>
              <a:spcAft>
                <a:spcPts val="0"/>
              </a:spcAft>
            </a:pPr>
            <a:r>
              <a:rPr lang="cs-CZ" sz="1400" dirty="0" smtClean="0"/>
              <a:t>Nová žádost</a:t>
            </a:r>
          </a:p>
          <a:p>
            <a:pPr>
              <a:lnSpc>
                <a:spcPts val="2200"/>
              </a:lnSpc>
              <a:spcBef>
                <a:spcPts val="0"/>
              </a:spcBef>
              <a:spcAft>
                <a:spcPts val="0"/>
              </a:spcAft>
            </a:pPr>
            <a:r>
              <a:rPr lang="cs-CZ" sz="1400" dirty="0" smtClean="0"/>
              <a:t>Seznam programů a výzev (uživatel vybere správný OP)</a:t>
            </a:r>
          </a:p>
          <a:p>
            <a:pPr>
              <a:lnSpc>
                <a:spcPts val="2200"/>
              </a:lnSpc>
              <a:spcBef>
                <a:spcPts val="0"/>
              </a:spcBef>
              <a:spcAft>
                <a:spcPts val="0"/>
              </a:spcAft>
            </a:pPr>
            <a:r>
              <a:rPr lang="cs-CZ" sz="1400" dirty="0" smtClean="0"/>
              <a:t>Otevřené výzvy (uživatel vybere </a:t>
            </a:r>
            <a:r>
              <a:rPr lang="cs-CZ" sz="1400" b="1" dirty="0" smtClean="0"/>
              <a:t>Výzvu pro MAS č. 03_16_047 </a:t>
            </a:r>
            <a:r>
              <a:rPr lang="cs-CZ" sz="1400" dirty="0" smtClean="0"/>
              <a:t>a klikne na modrý odkaz </a:t>
            </a:r>
            <a:r>
              <a:rPr lang="cs-CZ" sz="1400" u="sng" dirty="0" smtClean="0"/>
              <a:t>individuální projekt)</a:t>
            </a:r>
            <a:endParaRPr lang="cs-CZ" sz="14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14</a:t>
            </a:fld>
            <a:endParaRPr lang="cs-CZ"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85" y="1196416"/>
            <a:ext cx="5161611" cy="52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2059195" y="1361121"/>
            <a:ext cx="1115777" cy="277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870348"/>
            <a:ext cx="31527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michaela.sedlackova\Desktop\Výzva ŘO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852937"/>
            <a:ext cx="8928992" cy="23042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ichaela.sedlackova\Desktop\Výzva ŘO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9756" y="5157193"/>
            <a:ext cx="5319269" cy="151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881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Vytvoření nové žádosti</a:t>
            </a:r>
          </a:p>
        </p:txBody>
      </p:sp>
      <p:sp>
        <p:nvSpPr>
          <p:cNvPr id="3" name="Zástupný symbol pro obsah 2"/>
          <p:cNvSpPr>
            <a:spLocks noGrp="1"/>
          </p:cNvSpPr>
          <p:nvPr>
            <p:ph idx="1"/>
          </p:nvPr>
        </p:nvSpPr>
        <p:spPr>
          <a:xfrm>
            <a:off x="7380312" y="1412776"/>
            <a:ext cx="1763688" cy="1800200"/>
          </a:xfrm>
        </p:spPr>
        <p:txBody>
          <a:bodyPr/>
          <a:lstStyle/>
          <a:p>
            <a:pPr>
              <a:lnSpc>
                <a:spcPts val="2200"/>
              </a:lnSpc>
              <a:spcBef>
                <a:spcPts val="0"/>
              </a:spcBef>
              <a:spcAft>
                <a:spcPts val="0"/>
              </a:spcAft>
            </a:pPr>
            <a:r>
              <a:rPr lang="cs-CZ" sz="1800" dirty="0" smtClean="0"/>
              <a:t>Výběr podvýzvy</a:t>
            </a:r>
          </a:p>
          <a:p>
            <a:pPr>
              <a:lnSpc>
                <a:spcPts val="2200"/>
              </a:lnSpc>
              <a:spcBef>
                <a:spcPts val="0"/>
              </a:spcBef>
              <a:spcAft>
                <a:spcPts val="0"/>
              </a:spcAft>
            </a:pPr>
            <a:endParaRPr lang="cs-CZ" sz="1800" dirty="0"/>
          </a:p>
          <a:p>
            <a:pPr marL="0" indent="0">
              <a:lnSpc>
                <a:spcPts val="2200"/>
              </a:lnSpc>
              <a:spcBef>
                <a:spcPts val="0"/>
              </a:spcBef>
              <a:spcAft>
                <a:spcPts val="0"/>
              </a:spcAft>
              <a:buNone/>
            </a:pPr>
            <a:endParaRPr lang="cs-CZ" sz="1800" dirty="0"/>
          </a:p>
          <a:p>
            <a:pPr>
              <a:lnSpc>
                <a:spcPts val="2200"/>
              </a:lnSpc>
              <a:spcBef>
                <a:spcPts val="0"/>
              </a:spcBef>
              <a:spcAft>
                <a:spcPts val="0"/>
              </a:spcAft>
            </a:pPr>
            <a:r>
              <a:rPr lang="cs-CZ" sz="1800" dirty="0" smtClean="0"/>
              <a:t>Výběr výzvy MAS</a:t>
            </a:r>
            <a:endParaRPr lang="cs-CZ" sz="18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15</a:t>
            </a:fld>
            <a:endParaRPr lang="cs-CZ" dirty="0"/>
          </a:p>
        </p:txBody>
      </p:sp>
      <p:pic>
        <p:nvPicPr>
          <p:cNvPr id="1026" name="Picture 2" descr="C:\Users\michaela.sedlackova\Desktop\Výběr podvýzvy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268760"/>
            <a:ext cx="6847903" cy="3888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ela.sedlackova\Desktop\Výběr podvýzvy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3342083"/>
            <a:ext cx="6877133" cy="326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841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Pravidla pro vyplňování žádosti</a:t>
            </a:r>
            <a:endParaRPr lang="cs-CZ" dirty="0"/>
          </a:p>
        </p:txBody>
      </p:sp>
      <p:sp>
        <p:nvSpPr>
          <p:cNvPr id="3" name="Zástupný symbol pro obsah 2"/>
          <p:cNvSpPr>
            <a:spLocks noGrp="1"/>
          </p:cNvSpPr>
          <p:nvPr>
            <p:ph idx="1"/>
          </p:nvPr>
        </p:nvSpPr>
        <p:spPr>
          <a:xfrm>
            <a:off x="323528" y="1268760"/>
            <a:ext cx="6984776" cy="1512168"/>
          </a:xfrm>
        </p:spPr>
        <p:txBody>
          <a:bodyPr/>
          <a:lstStyle/>
          <a:p>
            <a:pPr algn="just">
              <a:lnSpc>
                <a:spcPct val="100000"/>
              </a:lnSpc>
            </a:pPr>
            <a:r>
              <a:rPr lang="cs-CZ" sz="1400" dirty="0" smtClean="0"/>
              <a:t>Uživatel </a:t>
            </a:r>
            <a:r>
              <a:rPr lang="cs-CZ" sz="1400" b="1" u="sng" dirty="0" smtClean="0"/>
              <a:t>vyplňuje záložky postupně</a:t>
            </a:r>
            <a:r>
              <a:rPr lang="cs-CZ" sz="1400" dirty="0" smtClean="0"/>
              <a:t> (!!!) podle navigačního menu v levé části obrazovky.</a:t>
            </a:r>
          </a:p>
          <a:p>
            <a:pPr algn="just">
              <a:lnSpc>
                <a:spcPct val="100000"/>
              </a:lnSpc>
            </a:pPr>
            <a:r>
              <a:rPr lang="cs-CZ" sz="1400" dirty="0" smtClean="0"/>
              <a:t>Jednou vepsaná data se propisují do dalších záložek, či umožní zaktivnění některých neaktivních záložek.</a:t>
            </a:r>
          </a:p>
          <a:p>
            <a:pPr algn="just">
              <a:lnSpc>
                <a:spcPct val="100000"/>
              </a:lnSpc>
            </a:pPr>
            <a:r>
              <a:rPr lang="cs-CZ" sz="1400" b="1" dirty="0" smtClean="0"/>
              <a:t>UKLÁDAT!!! </a:t>
            </a:r>
            <a:r>
              <a:rPr lang="cs-CZ" sz="1400" dirty="0" smtClean="0"/>
              <a:t>každou vyplněnou záložku, či delší textové pole před jeho opuštěním uložte.</a:t>
            </a:r>
            <a:endParaRPr lang="cs-CZ" sz="1400" dirty="0"/>
          </a:p>
        </p:txBody>
      </p:sp>
      <p:sp>
        <p:nvSpPr>
          <p:cNvPr id="4" name="Zástupný symbol pro obsah 3"/>
          <p:cNvSpPr>
            <a:spLocks noGrp="1"/>
          </p:cNvSpPr>
          <p:nvPr>
            <p:ph idx="10"/>
          </p:nvPr>
        </p:nvSpPr>
        <p:spPr>
          <a:xfrm>
            <a:off x="323528" y="3068960"/>
            <a:ext cx="4104456" cy="576064"/>
          </a:xfrm>
        </p:spPr>
        <p:txBody>
          <a:bodyPr/>
          <a:lstStyle/>
          <a:p>
            <a:pPr>
              <a:lnSpc>
                <a:spcPct val="100000"/>
              </a:lnSpc>
              <a:spcBef>
                <a:spcPts val="0"/>
              </a:spcBef>
            </a:pPr>
            <a:r>
              <a:rPr lang="cs-CZ" sz="1400" b="1" u="sng" cap="all" dirty="0" smtClean="0"/>
              <a:t>Pravidlo:</a:t>
            </a:r>
          </a:p>
          <a:p>
            <a:pPr lvl="1">
              <a:lnSpc>
                <a:spcPct val="100000"/>
              </a:lnSpc>
              <a:spcBef>
                <a:spcPts val="0"/>
              </a:spcBef>
              <a:spcAft>
                <a:spcPts val="0"/>
              </a:spcAft>
            </a:pPr>
            <a:r>
              <a:rPr lang="cs-CZ" sz="1400" b="1" dirty="0" smtClean="0"/>
              <a:t>Žlutě</a:t>
            </a:r>
            <a:r>
              <a:rPr lang="cs-CZ" sz="1400" dirty="0" smtClean="0"/>
              <a:t> podbarvená pole = </a:t>
            </a:r>
            <a:r>
              <a:rPr lang="cs-CZ" sz="1400" b="1" dirty="0" smtClean="0"/>
              <a:t>povinná</a:t>
            </a:r>
          </a:p>
          <a:p>
            <a:pPr lvl="1">
              <a:lnSpc>
                <a:spcPct val="100000"/>
              </a:lnSpc>
              <a:spcBef>
                <a:spcPts val="0"/>
              </a:spcBef>
              <a:spcAft>
                <a:spcPts val="0"/>
              </a:spcAft>
            </a:pPr>
            <a:r>
              <a:rPr lang="cs-CZ" sz="1400" b="1" dirty="0" smtClean="0"/>
              <a:t>Šedivě</a:t>
            </a:r>
            <a:r>
              <a:rPr lang="cs-CZ" sz="1400" dirty="0" smtClean="0"/>
              <a:t> podbarvená pole = </a:t>
            </a:r>
            <a:r>
              <a:rPr lang="cs-CZ" sz="1400" b="1" dirty="0" smtClean="0"/>
              <a:t>volitelná</a:t>
            </a:r>
          </a:p>
          <a:p>
            <a:pPr lvl="1">
              <a:lnSpc>
                <a:spcPct val="100000"/>
              </a:lnSpc>
              <a:spcBef>
                <a:spcPts val="0"/>
              </a:spcBef>
              <a:spcAft>
                <a:spcPts val="0"/>
              </a:spcAft>
            </a:pPr>
            <a:r>
              <a:rPr lang="cs-CZ" sz="1400" b="1" dirty="0" smtClean="0"/>
              <a:t>Bíle</a:t>
            </a:r>
            <a:r>
              <a:rPr lang="cs-CZ" sz="1400" dirty="0" smtClean="0"/>
              <a:t> podbarvená pole = </a:t>
            </a:r>
            <a:r>
              <a:rPr lang="cs-CZ" sz="1400" b="1" dirty="0" smtClean="0"/>
              <a:t>vyplňuje systém</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16</a:t>
            </a:fld>
            <a:endParaRPr lang="cs-CZ" dirty="0"/>
          </a:p>
        </p:txBody>
      </p:sp>
      <p:sp>
        <p:nvSpPr>
          <p:cNvPr id="6" name="Zástupný symbol pro obsah 6"/>
          <p:cNvSpPr txBox="1">
            <a:spLocks/>
          </p:cNvSpPr>
          <p:nvPr/>
        </p:nvSpPr>
        <p:spPr>
          <a:xfrm>
            <a:off x="323528" y="3789040"/>
            <a:ext cx="4176464" cy="2952328"/>
          </a:xfrm>
          <a:prstGeom prst="rect">
            <a:avLst/>
          </a:prstGeom>
        </p:spPr>
        <p:txBody>
          <a:bodyPr vert="horz" lIns="0" tIns="0" rIns="0" bIns="0" rtlCol="0" anchor="ctr"/>
          <a:lstStyle>
            <a:defPPr>
              <a:defRPr lang="cs-CZ"/>
            </a:defPPr>
            <a:lvl1pPr marL="0" algn="ctr"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32000" indent="-432000" algn="just">
              <a:spcBef>
                <a:spcPts val="600"/>
              </a:spcBef>
              <a:spcAft>
                <a:spcPts val="600"/>
              </a:spcAft>
              <a:buClr>
                <a:schemeClr val="accent2"/>
              </a:buClr>
              <a:buSzPct val="100000"/>
              <a:buFont typeface="Wingdings" panose="05000000000000000000" pitchFamily="2" charset="2"/>
              <a:buChar char=""/>
            </a:pPr>
            <a:r>
              <a:rPr lang="cs-CZ" sz="1400" b="0" dirty="0"/>
              <a:t>Seznam jednotlivých záložek žádosti</a:t>
            </a:r>
          </a:p>
          <a:p>
            <a:pPr marL="432000" indent="-432000" algn="l">
              <a:spcBef>
                <a:spcPts val="600"/>
              </a:spcBef>
              <a:spcAft>
                <a:spcPts val="600"/>
              </a:spcAft>
              <a:buClr>
                <a:schemeClr val="accent2"/>
              </a:buClr>
              <a:buSzPct val="100000"/>
              <a:buFont typeface="Wingdings" panose="05000000000000000000" pitchFamily="2" charset="2"/>
              <a:buChar char=""/>
            </a:pPr>
            <a:r>
              <a:rPr lang="cs-CZ" sz="1400" b="0" dirty="0"/>
              <a:t>Pomocí šipek možno seznam </a:t>
            </a:r>
            <a:br>
              <a:rPr lang="cs-CZ" sz="1400" b="0" dirty="0"/>
            </a:br>
            <a:r>
              <a:rPr lang="cs-CZ" sz="1400" b="0" dirty="0" smtClean="0"/>
              <a:t>rozbalovat či </a:t>
            </a:r>
            <a:r>
              <a:rPr lang="cs-CZ" sz="1400" b="0" dirty="0"/>
              <a:t>zabalovat</a:t>
            </a:r>
          </a:p>
          <a:p>
            <a:pPr marL="432000" indent="-432000" algn="just">
              <a:spcBef>
                <a:spcPts val="600"/>
              </a:spcBef>
              <a:spcAft>
                <a:spcPts val="600"/>
              </a:spcAft>
              <a:buClr>
                <a:schemeClr val="accent2"/>
              </a:buClr>
              <a:buSzPct val="100000"/>
              <a:buFont typeface="Wingdings" panose="05000000000000000000" pitchFamily="2" charset="2"/>
              <a:buChar char=""/>
            </a:pPr>
            <a:r>
              <a:rPr lang="cs-CZ" sz="1400" b="0" dirty="0"/>
              <a:t>Šedivé záložky nejsou přístupné</a:t>
            </a:r>
          </a:p>
          <a:p>
            <a:pPr marL="666000" lvl="1" indent="-252000">
              <a:spcAft>
                <a:spcPts val="300"/>
              </a:spcAft>
              <a:buClr>
                <a:schemeClr val="accent2"/>
              </a:buClr>
              <a:buSzPct val="80000"/>
              <a:buFont typeface="Wingdings" panose="05000000000000000000" pitchFamily="2" charset="2"/>
              <a:buChar char=""/>
            </a:pPr>
            <a:r>
              <a:rPr lang="cs-CZ" sz="1400" dirty="0"/>
              <a:t>Zpřístupní se podle dat vyplňovaných během </a:t>
            </a:r>
            <a:r>
              <a:rPr lang="cs-CZ" sz="1400" dirty="0" smtClean="0"/>
              <a:t>žádosti</a:t>
            </a:r>
            <a:endParaRPr lang="cs-CZ" sz="1400" dirty="0"/>
          </a:p>
          <a:p>
            <a:pPr marL="666000" lvl="1" indent="-252000">
              <a:spcAft>
                <a:spcPts val="300"/>
              </a:spcAft>
              <a:buClr>
                <a:schemeClr val="accent2"/>
              </a:buClr>
              <a:buSzPct val="80000"/>
              <a:buFont typeface="Wingdings" panose="05000000000000000000" pitchFamily="2" charset="2"/>
              <a:buChar char=""/>
            </a:pPr>
            <a:r>
              <a:rPr lang="cs-CZ" sz="1400" dirty="0" smtClean="0"/>
              <a:t>Nebo nejsou </a:t>
            </a:r>
            <a:r>
              <a:rPr lang="cs-CZ" sz="1400" dirty="0"/>
              <a:t>podle zadaných dat povinná </a:t>
            </a:r>
          </a:p>
        </p:txBody>
      </p:sp>
      <p:pic>
        <p:nvPicPr>
          <p:cNvPr id="2051" name="Picture 3" descr="C:\Users\michaela.sedlackova\Desktop\datová oblast žádos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5" y="1248366"/>
            <a:ext cx="1121619" cy="5400600"/>
          </a:xfrm>
          <a:prstGeom prst="rect">
            <a:avLst/>
          </a:prstGeom>
          <a:noFill/>
          <a:extLst>
            <a:ext uri="{909E8E84-426E-40DD-AFC4-6F175D3DCCD1}">
              <a14:hiddenFill xmlns:a14="http://schemas.microsoft.com/office/drawing/2010/main">
                <a:solidFill>
                  <a:srgbClr val="FFFFFF"/>
                </a:solidFill>
              </a14:hiddenFill>
            </a:ext>
          </a:extLst>
        </p:spPr>
      </p:pic>
      <p:sp>
        <p:nvSpPr>
          <p:cNvPr id="9" name="Zástupný symbol pro obsah 3"/>
          <p:cNvSpPr txBox="1">
            <a:spLocks/>
          </p:cNvSpPr>
          <p:nvPr/>
        </p:nvSpPr>
        <p:spPr>
          <a:xfrm>
            <a:off x="4499992" y="4305137"/>
            <a:ext cx="2952328" cy="2216638"/>
          </a:xfrm>
          <a:prstGeom prst="rect">
            <a:avLst/>
          </a:prstGeom>
        </p:spPr>
        <p:txBody>
          <a:bodyPr vert="horz" lIns="0" tIns="0" rIns="0" bIns="0" rtlCol="0">
            <a:noAutofit/>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pPr>
            <a:r>
              <a:rPr lang="cs-CZ" sz="1400" dirty="0"/>
              <a:t>Možnosti vyplnění </a:t>
            </a:r>
            <a:r>
              <a:rPr lang="cs-CZ" sz="1400" dirty="0" smtClean="0"/>
              <a:t>jednotlivých </a:t>
            </a:r>
            <a:r>
              <a:rPr lang="cs-CZ" sz="1400" dirty="0"/>
              <a:t>polí na záložkách</a:t>
            </a:r>
          </a:p>
          <a:p>
            <a:pPr lvl="1">
              <a:lnSpc>
                <a:spcPct val="100000"/>
              </a:lnSpc>
              <a:spcBef>
                <a:spcPts val="600"/>
              </a:spcBef>
            </a:pPr>
            <a:r>
              <a:rPr lang="cs-CZ" sz="1400" dirty="0"/>
              <a:t>Text, číslo, datum</a:t>
            </a:r>
          </a:p>
          <a:p>
            <a:pPr lvl="1">
              <a:lnSpc>
                <a:spcPct val="100000"/>
              </a:lnSpc>
              <a:spcBef>
                <a:spcPts val="0"/>
              </a:spcBef>
            </a:pPr>
            <a:r>
              <a:rPr lang="cs-CZ" sz="1400" dirty="0"/>
              <a:t>Výběr s rozbalovacího seznamu, kalendáře</a:t>
            </a:r>
          </a:p>
          <a:p>
            <a:pPr lvl="1">
              <a:lnSpc>
                <a:spcPct val="100000"/>
              </a:lnSpc>
              <a:spcBef>
                <a:spcPts val="0"/>
              </a:spcBef>
            </a:pPr>
            <a:r>
              <a:rPr lang="cs-CZ" sz="1400" dirty="0" err="1"/>
              <a:t>Checkboxy</a:t>
            </a:r>
            <a:endParaRPr lang="cs-CZ" sz="1400" dirty="0"/>
          </a:p>
          <a:p>
            <a:pPr lvl="1">
              <a:lnSpc>
                <a:spcPct val="100000"/>
              </a:lnSpc>
              <a:spcBef>
                <a:spcPts val="0"/>
              </a:spcBef>
            </a:pPr>
            <a:r>
              <a:rPr lang="cs-CZ" sz="1400" dirty="0"/>
              <a:t>Výběr ze seznamu </a:t>
            </a:r>
            <a:r>
              <a:rPr lang="cs-CZ" sz="1400" dirty="0" smtClean="0"/>
              <a:t/>
            </a:r>
            <a:br>
              <a:rPr lang="cs-CZ" sz="1400" dirty="0" smtClean="0"/>
            </a:br>
            <a:r>
              <a:rPr lang="cs-CZ" sz="1400" dirty="0" smtClean="0"/>
              <a:t>a </a:t>
            </a:r>
            <a:r>
              <a:rPr lang="cs-CZ" sz="1400" dirty="0"/>
              <a:t>přesunutí </a:t>
            </a:r>
          </a:p>
          <a:p>
            <a:pPr lvl="1">
              <a:lnSpc>
                <a:spcPct val="100000"/>
              </a:lnSpc>
              <a:spcBef>
                <a:spcPts val="0"/>
              </a:spcBef>
            </a:pPr>
            <a:r>
              <a:rPr lang="cs-CZ" sz="1400" dirty="0"/>
              <a:t>Nový záznam</a:t>
            </a:r>
          </a:p>
        </p:txBody>
      </p:sp>
    </p:spTree>
    <p:extLst>
      <p:ext uri="{BB962C8B-B14F-4D97-AF65-F5344CB8AC3E}">
        <p14:creationId xmlns:p14="http://schemas.microsoft.com/office/powerpoint/2010/main" val="1384351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Příklady vyplňovaných záložek – IDENTIFIKACE OPERACE</a:t>
            </a:r>
            <a:endParaRPr lang="cs-CZ" dirty="0"/>
          </a:p>
        </p:txBody>
      </p:sp>
      <p:sp>
        <p:nvSpPr>
          <p:cNvPr id="6" name="Zástupný symbol pro obsah 5"/>
          <p:cNvSpPr>
            <a:spLocks noGrp="1"/>
          </p:cNvSpPr>
          <p:nvPr>
            <p:ph idx="10"/>
          </p:nvPr>
        </p:nvSpPr>
        <p:spPr>
          <a:xfrm>
            <a:off x="495498" y="5589240"/>
            <a:ext cx="4226445" cy="1080120"/>
          </a:xfrm>
        </p:spPr>
        <p:txBody>
          <a:bodyPr/>
          <a:lstStyle/>
          <a:p>
            <a:pPr>
              <a:lnSpc>
                <a:spcPct val="100000"/>
              </a:lnSpc>
              <a:spcBef>
                <a:spcPts val="0"/>
              </a:spcBef>
              <a:spcAft>
                <a:spcPts val="300"/>
              </a:spcAft>
            </a:pPr>
            <a:r>
              <a:rPr lang="cs-CZ" sz="1600" dirty="0" smtClean="0"/>
              <a:t>Žadatel vyplňuje žlutá povinná pole.</a:t>
            </a:r>
          </a:p>
          <a:p>
            <a:pPr>
              <a:lnSpc>
                <a:spcPct val="100000"/>
              </a:lnSpc>
              <a:spcBef>
                <a:spcPts val="0"/>
              </a:spcBef>
              <a:spcAft>
                <a:spcPts val="300"/>
              </a:spcAft>
            </a:pPr>
            <a:r>
              <a:rPr lang="cs-CZ" sz="1600" dirty="0" smtClean="0"/>
              <a:t>Výběr z rozbalovacího seznamu.</a:t>
            </a:r>
          </a:p>
          <a:p>
            <a:pPr>
              <a:lnSpc>
                <a:spcPct val="100000"/>
              </a:lnSpc>
              <a:spcBef>
                <a:spcPts val="0"/>
              </a:spcBef>
              <a:spcAft>
                <a:spcPts val="300"/>
              </a:spcAft>
            </a:pPr>
            <a:r>
              <a:rPr lang="cs-CZ" sz="1600" dirty="0" smtClean="0"/>
              <a:t>Po vyplnění ULOŽIT.</a:t>
            </a:r>
            <a:endParaRPr lang="cs-CZ" sz="1600" dirty="0"/>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17</a:t>
            </a:fld>
            <a:endParaRPr lang="cs-CZ"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98" y="1184858"/>
            <a:ext cx="8108950" cy="426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Přímá spojnice se šipkou 14"/>
          <p:cNvCxnSpPr/>
          <p:nvPr/>
        </p:nvCxnSpPr>
        <p:spPr>
          <a:xfrm flipH="1" flipV="1">
            <a:off x="6607937" y="2852936"/>
            <a:ext cx="720080" cy="163031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6" name="Zástupný symbol pro obsah 5"/>
          <p:cNvSpPr>
            <a:spLocks noGrp="1"/>
          </p:cNvSpPr>
          <p:nvPr>
            <p:ph idx="10"/>
          </p:nvPr>
        </p:nvSpPr>
        <p:spPr>
          <a:xfrm>
            <a:off x="6158515" y="4627262"/>
            <a:ext cx="2481329" cy="681605"/>
          </a:xfrm>
        </p:spPr>
        <p:txBody>
          <a:bodyPr/>
          <a:lstStyle/>
          <a:p>
            <a:pPr marL="0" indent="0">
              <a:lnSpc>
                <a:spcPct val="100000"/>
              </a:lnSpc>
              <a:spcBef>
                <a:spcPts val="0"/>
              </a:spcBef>
              <a:spcAft>
                <a:spcPts val="0"/>
              </a:spcAft>
              <a:buNone/>
            </a:pPr>
            <a:r>
              <a:rPr lang="cs-CZ" sz="1600" dirty="0" smtClean="0"/>
              <a:t>Důležitý údaj k identifikaci žádosti - HASH!!!</a:t>
            </a:r>
          </a:p>
        </p:txBody>
      </p:sp>
      <p:sp>
        <p:nvSpPr>
          <p:cNvPr id="17" name="Obdélník 16"/>
          <p:cNvSpPr/>
          <p:nvPr/>
        </p:nvSpPr>
        <p:spPr>
          <a:xfrm>
            <a:off x="5436096" y="2492896"/>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bdélník 18"/>
          <p:cNvSpPr/>
          <p:nvPr/>
        </p:nvSpPr>
        <p:spPr>
          <a:xfrm>
            <a:off x="495498" y="4267222"/>
            <a:ext cx="24203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Zástupný symbol pro obsah 5"/>
          <p:cNvSpPr>
            <a:spLocks noGrp="1"/>
          </p:cNvSpPr>
          <p:nvPr>
            <p:ph idx="10"/>
          </p:nvPr>
        </p:nvSpPr>
        <p:spPr>
          <a:xfrm>
            <a:off x="4578620" y="5589240"/>
            <a:ext cx="4198491" cy="988491"/>
          </a:xfrm>
        </p:spPr>
        <p:txBody>
          <a:bodyPr/>
          <a:lstStyle/>
          <a:p>
            <a:pPr marL="0" indent="0">
              <a:lnSpc>
                <a:spcPct val="100000"/>
              </a:lnSpc>
              <a:spcBef>
                <a:spcPts val="0"/>
              </a:spcBef>
              <a:spcAft>
                <a:spcPts val="0"/>
              </a:spcAft>
              <a:buNone/>
            </a:pPr>
            <a:r>
              <a:rPr lang="cs-CZ" sz="1400" dirty="0" smtClean="0"/>
              <a:t>POZOR na defaultní nastavení Typu podání – </a:t>
            </a:r>
            <a:r>
              <a:rPr lang="cs-CZ" sz="1400" b="1" dirty="0" smtClean="0"/>
              <a:t>Automatické</a:t>
            </a:r>
            <a:r>
              <a:rPr lang="cs-CZ" sz="1400" dirty="0" smtClean="0"/>
              <a:t>. Při změně na </a:t>
            </a:r>
            <a:r>
              <a:rPr lang="cs-CZ" sz="1400" b="1" dirty="0" smtClean="0"/>
              <a:t>Ruční</a:t>
            </a:r>
            <a:r>
              <a:rPr lang="cs-CZ" sz="1400" dirty="0" smtClean="0"/>
              <a:t>, musí žadatel podat žádost po finalizaci a podpisu ručně (tlačítkem)!</a:t>
            </a:r>
          </a:p>
        </p:txBody>
      </p:sp>
      <p:cxnSp>
        <p:nvCxnSpPr>
          <p:cNvPr id="21" name="Přímá spojnice se šipkou 20"/>
          <p:cNvCxnSpPr/>
          <p:nvPr/>
        </p:nvCxnSpPr>
        <p:spPr>
          <a:xfrm flipH="1" flipV="1">
            <a:off x="2915816" y="4415054"/>
            <a:ext cx="2088232" cy="117418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11543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projekt</a:t>
            </a:r>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18</a:t>
            </a:fld>
            <a:endParaRPr lang="cs-CZ"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07" y="1196753"/>
            <a:ext cx="6855471"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Přímá spojnice se šipkou 11"/>
          <p:cNvCxnSpPr/>
          <p:nvPr/>
        </p:nvCxnSpPr>
        <p:spPr>
          <a:xfrm flipH="1" flipV="1">
            <a:off x="1547314" y="1849096"/>
            <a:ext cx="3096694" cy="1075848"/>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4" name="Obdélník 13"/>
          <p:cNvSpPr/>
          <p:nvPr/>
        </p:nvSpPr>
        <p:spPr>
          <a:xfrm>
            <a:off x="234631" y="1505990"/>
            <a:ext cx="1296144" cy="3431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Zástupný symbol pro obsah 5"/>
          <p:cNvSpPr>
            <a:spLocks noGrp="1"/>
          </p:cNvSpPr>
          <p:nvPr>
            <p:ph idx="10"/>
          </p:nvPr>
        </p:nvSpPr>
        <p:spPr>
          <a:xfrm>
            <a:off x="4716016" y="2852936"/>
            <a:ext cx="1944216" cy="1368152"/>
          </a:xfrm>
        </p:spPr>
        <p:txBody>
          <a:bodyPr/>
          <a:lstStyle/>
          <a:p>
            <a:pPr marL="0" indent="0">
              <a:lnSpc>
                <a:spcPct val="100000"/>
              </a:lnSpc>
              <a:spcBef>
                <a:spcPts val="0"/>
              </a:spcBef>
              <a:spcAft>
                <a:spcPts val="0"/>
              </a:spcAft>
              <a:buNone/>
            </a:pPr>
            <a:r>
              <a:rPr lang="cs-CZ" sz="2000" dirty="0" smtClean="0"/>
              <a:t>Důležitý údaj k ověření správnosti výběru výzvy!!!</a:t>
            </a:r>
          </a:p>
        </p:txBody>
      </p:sp>
      <p:sp>
        <p:nvSpPr>
          <p:cNvPr id="16" name="Zástupný symbol pro obsah 5"/>
          <p:cNvSpPr>
            <a:spLocks noGrp="1"/>
          </p:cNvSpPr>
          <p:nvPr>
            <p:ph idx="10"/>
          </p:nvPr>
        </p:nvSpPr>
        <p:spPr>
          <a:xfrm>
            <a:off x="7109078" y="1556792"/>
            <a:ext cx="1927418" cy="4824536"/>
          </a:xfrm>
        </p:spPr>
        <p:txBody>
          <a:bodyPr/>
          <a:lstStyle/>
          <a:p>
            <a:pPr>
              <a:lnSpc>
                <a:spcPct val="100000"/>
              </a:lnSpc>
              <a:spcBef>
                <a:spcPts val="0"/>
              </a:spcBef>
              <a:spcAft>
                <a:spcPts val="0"/>
              </a:spcAft>
            </a:pPr>
            <a:r>
              <a:rPr lang="cs-CZ" sz="2000" dirty="0"/>
              <a:t>Ž</a:t>
            </a:r>
            <a:r>
              <a:rPr lang="cs-CZ" sz="2000" dirty="0" smtClean="0"/>
              <a:t>ádost založenou </a:t>
            </a:r>
            <a:br>
              <a:rPr lang="cs-CZ" sz="2000" dirty="0" smtClean="0"/>
            </a:br>
            <a:r>
              <a:rPr lang="cs-CZ" sz="2000" dirty="0" smtClean="0"/>
              <a:t>v </a:t>
            </a:r>
            <a:r>
              <a:rPr lang="cs-CZ" sz="2000" dirty="0"/>
              <a:t>nesprávné výzvě, není možné </a:t>
            </a:r>
            <a:r>
              <a:rPr lang="cs-CZ" sz="2000" dirty="0" smtClean="0"/>
              <a:t>zkopírovat </a:t>
            </a:r>
            <a:r>
              <a:rPr lang="cs-CZ" sz="2000" dirty="0"/>
              <a:t>do výzvy </a:t>
            </a:r>
            <a:r>
              <a:rPr lang="cs-CZ" sz="2000" dirty="0" smtClean="0"/>
              <a:t>jiné. </a:t>
            </a:r>
          </a:p>
          <a:p>
            <a:pPr>
              <a:lnSpc>
                <a:spcPct val="100000"/>
              </a:lnSpc>
              <a:spcBef>
                <a:spcPts val="0"/>
              </a:spcBef>
              <a:spcAft>
                <a:spcPts val="0"/>
              </a:spcAft>
            </a:pPr>
            <a:endParaRPr lang="cs-CZ" sz="2000" dirty="0"/>
          </a:p>
          <a:p>
            <a:pPr>
              <a:lnSpc>
                <a:spcPct val="100000"/>
              </a:lnSpc>
              <a:spcBef>
                <a:spcPts val="0"/>
              </a:spcBef>
              <a:spcAft>
                <a:spcPts val="0"/>
              </a:spcAft>
            </a:pPr>
            <a:r>
              <a:rPr lang="cs-CZ" sz="2000" dirty="0" smtClean="0"/>
              <a:t>Kopii žádosti lze vytvářet </a:t>
            </a:r>
            <a:r>
              <a:rPr lang="cs-CZ" sz="2000" u="sng" dirty="0" smtClean="0"/>
              <a:t>pouze</a:t>
            </a:r>
            <a:r>
              <a:rPr lang="cs-CZ" sz="2000" dirty="0" smtClean="0"/>
              <a:t> </a:t>
            </a:r>
            <a:r>
              <a:rPr lang="cs-CZ" sz="2000" dirty="0"/>
              <a:t>v rámci jedné výzvy</a:t>
            </a:r>
            <a:r>
              <a:rPr lang="cs-CZ" sz="2000" dirty="0" smtClean="0"/>
              <a:t>.</a:t>
            </a:r>
          </a:p>
          <a:p>
            <a:pPr marL="0" indent="0">
              <a:lnSpc>
                <a:spcPct val="100000"/>
              </a:lnSpc>
              <a:spcBef>
                <a:spcPts val="0"/>
              </a:spcBef>
              <a:spcAft>
                <a:spcPts val="0"/>
              </a:spcAft>
              <a:buNone/>
            </a:pPr>
            <a:endParaRPr lang="cs-CZ" sz="2000" dirty="0"/>
          </a:p>
        </p:txBody>
      </p:sp>
    </p:spTree>
    <p:extLst>
      <p:ext uri="{BB962C8B-B14F-4D97-AF65-F5344CB8AC3E}">
        <p14:creationId xmlns:p14="http://schemas.microsoft.com/office/powerpoint/2010/main" val="333808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specifické cíle</a:t>
            </a:r>
            <a:endParaRPr lang="cs-CZ" dirty="0"/>
          </a:p>
        </p:txBody>
      </p:sp>
      <p:sp>
        <p:nvSpPr>
          <p:cNvPr id="4" name="Zástupný symbol pro obsah 3"/>
          <p:cNvSpPr>
            <a:spLocks noGrp="1"/>
          </p:cNvSpPr>
          <p:nvPr>
            <p:ph idx="10"/>
          </p:nvPr>
        </p:nvSpPr>
        <p:spPr>
          <a:xfrm>
            <a:off x="532834" y="5445224"/>
            <a:ext cx="8136456" cy="1224136"/>
          </a:xfrm>
        </p:spPr>
        <p:txBody>
          <a:bodyPr/>
          <a:lstStyle/>
          <a:p>
            <a:pPr>
              <a:lnSpc>
                <a:spcPct val="100000"/>
              </a:lnSpc>
              <a:spcBef>
                <a:spcPts val="0"/>
              </a:spcBef>
              <a:spcAft>
                <a:spcPts val="0"/>
              </a:spcAft>
            </a:pPr>
            <a:r>
              <a:rPr lang="cs-CZ" sz="2000" dirty="0" smtClean="0"/>
              <a:t>Záložka je vyplněna automaticky dle nastavení výzvy, data nelze editovat.</a:t>
            </a:r>
          </a:p>
          <a:p>
            <a:pPr>
              <a:lnSpc>
                <a:spcPct val="100000"/>
              </a:lnSpc>
              <a:spcBef>
                <a:spcPts val="0"/>
              </a:spcBef>
              <a:spcAft>
                <a:spcPts val="0"/>
              </a:spcAft>
            </a:pPr>
            <a:r>
              <a:rPr lang="cs-CZ" sz="2000" dirty="0" smtClean="0"/>
              <a:t>Automatický rozpad na méně a více rozvinuté regiony (% nastavené dle příslušné výzvy).</a:t>
            </a:r>
            <a:endParaRPr lang="cs-CZ" sz="20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19</a:t>
            </a:fld>
            <a:endParaRPr lang="cs-CZ" dirty="0"/>
          </a:p>
        </p:txBody>
      </p:sp>
      <p:pic>
        <p:nvPicPr>
          <p:cNvPr id="4099" name="Picture 3" descr="C:\Users\michaela.sedlackova\Desktop\Specifické cí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2860"/>
            <a:ext cx="8699085" cy="421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2924944"/>
            <a:ext cx="7272000" cy="1224000"/>
          </a:xfrm>
        </p:spPr>
        <p:txBody>
          <a:bodyPr/>
          <a:lstStyle/>
          <a:p>
            <a:r>
              <a:rPr lang="cs-CZ" dirty="0"/>
              <a:t>Projektová žádost </a:t>
            </a:r>
            <a:br>
              <a:rPr lang="cs-CZ" dirty="0"/>
            </a:br>
            <a:r>
              <a:rPr lang="cs-CZ" dirty="0"/>
              <a:t>clld v opz</a:t>
            </a: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803196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Popis projektu</a:t>
            </a:r>
            <a:endParaRPr lang="cs-CZ" dirty="0"/>
          </a:p>
        </p:txBody>
      </p:sp>
      <p:sp>
        <p:nvSpPr>
          <p:cNvPr id="4" name="Zástupný symbol pro obsah 3"/>
          <p:cNvSpPr>
            <a:spLocks noGrp="1"/>
          </p:cNvSpPr>
          <p:nvPr>
            <p:ph idx="10"/>
          </p:nvPr>
        </p:nvSpPr>
        <p:spPr>
          <a:xfrm>
            <a:off x="5436096" y="1529408"/>
            <a:ext cx="3456384" cy="5067944"/>
          </a:xfrm>
        </p:spPr>
        <p:txBody>
          <a:bodyPr/>
          <a:lstStyle/>
          <a:p>
            <a:pPr>
              <a:lnSpc>
                <a:spcPct val="100000"/>
              </a:lnSpc>
            </a:pPr>
            <a:r>
              <a:rPr lang="cs-CZ" sz="1600" b="1" dirty="0"/>
              <a:t>Jaký problém projekt řeší? </a:t>
            </a:r>
            <a:endParaRPr lang="cs-CZ" sz="1600" b="1" dirty="0" smtClean="0"/>
          </a:p>
          <a:p>
            <a:pPr>
              <a:lnSpc>
                <a:spcPct val="100000"/>
              </a:lnSpc>
            </a:pPr>
            <a:r>
              <a:rPr lang="cs-CZ" sz="1600" b="1" dirty="0" smtClean="0"/>
              <a:t>Jaké </a:t>
            </a:r>
            <a:r>
              <a:rPr lang="cs-CZ" sz="1600" b="1" dirty="0"/>
              <a:t>jsou příčiny problému?</a:t>
            </a:r>
            <a:r>
              <a:rPr lang="cs-CZ" sz="1600" dirty="0"/>
              <a:t> </a:t>
            </a:r>
            <a:endParaRPr lang="cs-CZ" sz="1600" dirty="0" smtClean="0"/>
          </a:p>
          <a:p>
            <a:pPr>
              <a:lnSpc>
                <a:spcPct val="100000"/>
              </a:lnSpc>
            </a:pPr>
            <a:r>
              <a:rPr lang="cs-CZ" sz="1600" b="1" dirty="0" smtClean="0"/>
              <a:t>Co </a:t>
            </a:r>
            <a:r>
              <a:rPr lang="cs-CZ" sz="1600" b="1" dirty="0"/>
              <a:t>je </a:t>
            </a:r>
            <a:r>
              <a:rPr lang="cs-CZ" sz="1600" b="1" dirty="0" smtClean="0"/>
              <a:t>cílem </a:t>
            </a:r>
            <a:r>
              <a:rPr lang="cs-CZ" sz="1600" b="1" dirty="0"/>
              <a:t>projektu? </a:t>
            </a:r>
            <a:endParaRPr lang="cs-CZ" sz="1600" b="1" dirty="0" smtClean="0"/>
          </a:p>
          <a:p>
            <a:pPr>
              <a:lnSpc>
                <a:spcPct val="100000"/>
              </a:lnSpc>
            </a:pPr>
            <a:r>
              <a:rPr lang="cs-CZ" sz="1600" b="1" dirty="0"/>
              <a:t>Jaká/é změna/y je/jsou v důsledku projektu očekávána/y? </a:t>
            </a:r>
            <a:endParaRPr lang="cs-CZ" sz="1600" b="1" dirty="0" smtClean="0"/>
          </a:p>
          <a:p>
            <a:pPr>
              <a:lnSpc>
                <a:spcPct val="100000"/>
              </a:lnSpc>
            </a:pPr>
            <a:r>
              <a:rPr lang="cs-CZ" sz="1600" b="1" dirty="0"/>
              <a:t>Jaké aktivity v projektu budou realizovány? </a:t>
            </a:r>
            <a:r>
              <a:rPr lang="cs-CZ" sz="1600" b="1" dirty="0" smtClean="0"/>
              <a:t> </a:t>
            </a:r>
          </a:p>
          <a:p>
            <a:pPr>
              <a:lnSpc>
                <a:spcPct val="100000"/>
              </a:lnSpc>
            </a:pPr>
            <a:r>
              <a:rPr lang="cs-CZ" sz="1600" b="1" dirty="0"/>
              <a:t>Popis realizačního týmu </a:t>
            </a:r>
            <a:r>
              <a:rPr lang="cs-CZ" sz="1600" b="1" dirty="0" smtClean="0"/>
              <a:t>projektu.</a:t>
            </a:r>
          </a:p>
          <a:p>
            <a:pPr>
              <a:lnSpc>
                <a:spcPct val="100000"/>
              </a:lnSpc>
            </a:pPr>
            <a:r>
              <a:rPr lang="cs-CZ" sz="1600" b="1" dirty="0"/>
              <a:t>Jak bude zajištěno šíření výstupů projektu? </a:t>
            </a:r>
            <a:endParaRPr lang="cs-CZ" sz="1600" b="1" dirty="0" smtClean="0"/>
          </a:p>
          <a:p>
            <a:pPr>
              <a:lnSpc>
                <a:spcPct val="100000"/>
              </a:lnSpc>
            </a:pPr>
            <a:r>
              <a:rPr lang="cs-CZ" sz="1600" b="1" dirty="0"/>
              <a:t>V čem je navržené řešení inovativní? </a:t>
            </a:r>
            <a:endParaRPr lang="cs-CZ" sz="1600" b="1" dirty="0" smtClean="0"/>
          </a:p>
          <a:p>
            <a:pPr>
              <a:lnSpc>
                <a:spcPct val="100000"/>
              </a:lnSpc>
            </a:pPr>
            <a:r>
              <a:rPr lang="cs-CZ" sz="1600" b="1" dirty="0"/>
              <a:t>Jaká existují rizika projektu? </a:t>
            </a:r>
            <a:endParaRPr lang="cs-CZ" sz="1600" b="1" dirty="0" smtClean="0"/>
          </a:p>
          <a:p>
            <a:pPr>
              <a:lnSpc>
                <a:spcPct val="100000"/>
              </a:lnSpc>
            </a:pPr>
            <a:endParaRPr lang="cs-CZ" sz="1600" b="1" dirty="0"/>
          </a:p>
          <a:p>
            <a:pPr>
              <a:lnSpc>
                <a:spcPct val="100000"/>
              </a:lnSpc>
            </a:pPr>
            <a:endParaRPr lang="cs-CZ" sz="1600" b="1" dirty="0" smtClean="0"/>
          </a:p>
          <a:p>
            <a:pPr>
              <a:lnSpc>
                <a:spcPct val="100000"/>
              </a:lnSpc>
            </a:pPr>
            <a:endParaRPr lang="cs-CZ" sz="1600" b="1" dirty="0" smtClean="0"/>
          </a:p>
          <a:p>
            <a:pPr>
              <a:lnSpc>
                <a:spcPct val="100000"/>
              </a:lnSpc>
            </a:pPr>
            <a:endParaRPr lang="cs-CZ" sz="1600" b="1" dirty="0" smtClean="0"/>
          </a:p>
          <a:p>
            <a:pPr>
              <a:lnSpc>
                <a:spcPct val="100000"/>
              </a:lnSpc>
            </a:pPr>
            <a:endParaRPr lang="cs-CZ" sz="16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20</a:t>
            </a:fld>
            <a:endParaRPr lang="cs-CZ" dirty="0"/>
          </a:p>
        </p:txBody>
      </p:sp>
      <p:pic>
        <p:nvPicPr>
          <p:cNvPr id="1026" name="Picture 2" descr="C:\Users\michaela.sedlackova\Desktop\Popis projektu.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196752"/>
            <a:ext cx="5295417" cy="555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518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a:t>
            </a:r>
            <a:endParaRPr lang="cs-CZ" dirty="0"/>
          </a:p>
        </p:txBody>
      </p:sp>
      <p:sp>
        <p:nvSpPr>
          <p:cNvPr id="4" name="Zástupný symbol pro obsah 3"/>
          <p:cNvSpPr>
            <a:spLocks noGrp="1"/>
          </p:cNvSpPr>
          <p:nvPr>
            <p:ph idx="10"/>
          </p:nvPr>
        </p:nvSpPr>
        <p:spPr>
          <a:xfrm>
            <a:off x="6300192" y="1332349"/>
            <a:ext cx="2808312" cy="5166186"/>
          </a:xfrm>
        </p:spPr>
        <p:txBody>
          <a:bodyPr/>
          <a:lstStyle/>
          <a:p>
            <a:pPr>
              <a:lnSpc>
                <a:spcPts val="2500"/>
              </a:lnSpc>
            </a:pPr>
            <a:r>
              <a:rPr lang="cs-CZ" sz="2000" dirty="0" smtClean="0"/>
              <a:t>Indikátory aktuální pro danou výzvu se nabízí ze seznamu nebo ve výběru přes tlačítko Nový  záznam.</a:t>
            </a:r>
          </a:p>
          <a:p>
            <a:pPr>
              <a:lnSpc>
                <a:spcPts val="2500"/>
              </a:lnSpc>
            </a:pPr>
            <a:r>
              <a:rPr lang="cs-CZ" sz="2000" b="1" u="sng" dirty="0" smtClean="0"/>
              <a:t>Povinná pole:</a:t>
            </a:r>
          </a:p>
          <a:p>
            <a:pPr lvl="1">
              <a:lnSpc>
                <a:spcPts val="2500"/>
              </a:lnSpc>
              <a:spcBef>
                <a:spcPts val="0"/>
              </a:spcBef>
              <a:spcAft>
                <a:spcPts val="0"/>
              </a:spcAft>
            </a:pPr>
            <a:r>
              <a:rPr lang="cs-CZ" sz="1700" dirty="0" smtClean="0"/>
              <a:t>Cílová hodnota</a:t>
            </a:r>
          </a:p>
          <a:p>
            <a:pPr lvl="1">
              <a:lnSpc>
                <a:spcPts val="2500"/>
              </a:lnSpc>
              <a:spcBef>
                <a:spcPts val="0"/>
              </a:spcBef>
              <a:spcAft>
                <a:spcPts val="0"/>
              </a:spcAft>
            </a:pPr>
            <a:r>
              <a:rPr lang="cs-CZ" sz="1700" dirty="0" smtClean="0"/>
              <a:t>Datum cílové hodnoty</a:t>
            </a:r>
          </a:p>
          <a:p>
            <a:pPr lvl="1">
              <a:lnSpc>
                <a:spcPts val="2500"/>
              </a:lnSpc>
              <a:spcBef>
                <a:spcPts val="0"/>
              </a:spcBef>
              <a:spcAft>
                <a:spcPts val="0"/>
              </a:spcAft>
            </a:pPr>
            <a:r>
              <a:rPr lang="cs-CZ" sz="1700" dirty="0" smtClean="0"/>
              <a:t>Popis hodnoty </a:t>
            </a:r>
          </a:p>
          <a:p>
            <a:pPr lvl="1">
              <a:lnSpc>
                <a:spcPts val="2500"/>
              </a:lnSpc>
              <a:spcBef>
                <a:spcPts val="0"/>
              </a:spcBef>
              <a:spcAft>
                <a:spcPts val="0"/>
              </a:spcAft>
            </a:pPr>
            <a:r>
              <a:rPr lang="cs-CZ" sz="1700" dirty="0"/>
              <a:t>p</a:t>
            </a:r>
            <a:r>
              <a:rPr lang="cs-CZ" sz="1700" dirty="0" smtClean="0"/>
              <a:t>řípadně Výchozí hodnota</a:t>
            </a:r>
          </a:p>
          <a:p>
            <a:pPr>
              <a:lnSpc>
                <a:spcPts val="2500"/>
              </a:lnSpc>
            </a:pPr>
            <a:r>
              <a:rPr lang="cs-CZ" sz="2000" dirty="0" smtClean="0"/>
              <a:t>Každý řádek (indikátor) je nutné po vyplnění uložit!</a:t>
            </a:r>
          </a:p>
          <a:p>
            <a:pPr marL="0" indent="0">
              <a:lnSpc>
                <a:spcPts val="2500"/>
              </a:lnSpc>
              <a:buNone/>
            </a:pPr>
            <a:endParaRPr lang="cs-CZ" sz="21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21</a:t>
            </a:fld>
            <a:endParaRPr lang="cs-CZ"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15142"/>
            <a:ext cx="597666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323528" y="5944647"/>
            <a:ext cx="576064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1331640" y="4761148"/>
            <a:ext cx="1872208"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39659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 POVINNÉ K NAPLNĚNÍ</a:t>
            </a:r>
            <a:endParaRPr lang="cs-CZ" dirty="0"/>
          </a:p>
        </p:txBody>
      </p:sp>
      <p:sp>
        <p:nvSpPr>
          <p:cNvPr id="3" name="Zástupný symbol pro obsah 2"/>
          <p:cNvSpPr>
            <a:spLocks noGrp="1"/>
          </p:cNvSpPr>
          <p:nvPr>
            <p:ph idx="1"/>
          </p:nvPr>
        </p:nvSpPr>
        <p:spPr>
          <a:xfrm>
            <a:off x="540000" y="1196752"/>
            <a:ext cx="8064000" cy="4923248"/>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naplnění </a:t>
            </a:r>
            <a:r>
              <a:rPr lang="cs-CZ" sz="1800" dirty="0"/>
              <a:t>(výstupové či výsledkové</a:t>
            </a:r>
            <a:r>
              <a:rPr lang="cs-CZ" sz="1800" dirty="0" smtClean="0"/>
              <a:t>)</a:t>
            </a:r>
          </a:p>
          <a:p>
            <a:pPr marL="0" lvl="1" indent="0">
              <a:lnSpc>
                <a:spcPts val="2880"/>
              </a:lnSpc>
              <a:spcBef>
                <a:spcPts val="600"/>
              </a:spcBef>
              <a:spcAft>
                <a:spcPts val="600"/>
              </a:spcAft>
              <a:buSzPct val="100000"/>
              <a:buNone/>
            </a:pPr>
            <a:r>
              <a:rPr lang="cs-CZ" sz="1800" dirty="0" smtClean="0"/>
              <a:t>Jsou uvedeny v textu výzvy</a:t>
            </a:r>
            <a:r>
              <a:rPr lang="cs-CZ" sz="1800" dirty="0" smtClean="0"/>
              <a:t> </a:t>
            </a:r>
            <a:endParaRPr lang="cs-CZ" sz="1800" dirty="0"/>
          </a:p>
          <a:p>
            <a:pPr marL="432000" lvl="1" indent="-432000">
              <a:lnSpc>
                <a:spcPts val="2880"/>
              </a:lnSpc>
              <a:spcBef>
                <a:spcPts val="600"/>
              </a:spcBef>
              <a:spcAft>
                <a:spcPts val="600"/>
              </a:spcAft>
              <a:buSzPct val="100000"/>
              <a:buFont typeface="Wingdings" panose="05000000000000000000" pitchFamily="2" charset="2"/>
              <a:buChar char=""/>
            </a:pPr>
            <a:endParaRPr lang="cs-CZ" dirty="0" smtClean="0"/>
          </a:p>
          <a:p>
            <a:pPr marL="432000" lvl="1" indent="-432000">
              <a:lnSpc>
                <a:spcPts val="2880"/>
              </a:lnSpc>
              <a:spcBef>
                <a:spcPts val="600"/>
              </a:spcBef>
              <a:spcAft>
                <a:spcPts val="600"/>
              </a:spcAft>
              <a:buSzPct val="100000"/>
              <a:buFont typeface="Wingdings" panose="05000000000000000000" pitchFamily="2" charset="2"/>
              <a:buChar char=""/>
            </a:pPr>
            <a:endParaRPr lang="cs-CZ" dirty="0"/>
          </a:p>
          <a:p>
            <a:endParaRPr lang="cs-CZ" sz="2200" i="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22</a:t>
            </a:fld>
            <a:endParaRPr lang="cs-CZ" dirty="0"/>
          </a:p>
        </p:txBody>
      </p:sp>
      <p:sp>
        <p:nvSpPr>
          <p:cNvPr id="6" name="Rectangle 1"/>
          <p:cNvSpPr>
            <a:spLocks noChangeArrowheads="1"/>
          </p:cNvSpPr>
          <p:nvPr/>
        </p:nvSpPr>
        <p:spPr bwMode="auto">
          <a:xfrm>
            <a:off x="1698625" y="2900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12930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 povinné k vykazování</a:t>
            </a:r>
            <a:endParaRPr lang="cs-CZ" dirty="0"/>
          </a:p>
        </p:txBody>
      </p:sp>
      <p:sp>
        <p:nvSpPr>
          <p:cNvPr id="3" name="Zástupný symbol pro obsah 2"/>
          <p:cNvSpPr>
            <a:spLocks noGrp="1"/>
          </p:cNvSpPr>
          <p:nvPr>
            <p:ph idx="1"/>
          </p:nvPr>
        </p:nvSpPr>
        <p:spPr>
          <a:xfrm>
            <a:off x="540000" y="1340768"/>
            <a:ext cx="8064000" cy="4779232"/>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vykazování </a:t>
            </a:r>
            <a:r>
              <a:rPr lang="cs-CZ" sz="1800" dirty="0" smtClean="0"/>
              <a:t>(výsledkové),</a:t>
            </a:r>
            <a:r>
              <a:rPr lang="cs-CZ" sz="1800" dirty="0"/>
              <a:t> které se týkají </a:t>
            </a:r>
            <a:r>
              <a:rPr lang="cs-CZ" sz="1800" dirty="0" smtClean="0"/>
              <a:t>účastníků</a:t>
            </a:r>
          </a:p>
          <a:p>
            <a:pPr marL="0" lvl="1" indent="0">
              <a:lnSpc>
                <a:spcPts val="2880"/>
              </a:lnSpc>
              <a:spcBef>
                <a:spcPts val="600"/>
              </a:spcBef>
              <a:spcAft>
                <a:spcPts val="600"/>
              </a:spcAft>
              <a:buSzPct val="100000"/>
              <a:buNone/>
            </a:pPr>
            <a:r>
              <a:rPr lang="cs-CZ" sz="1800" dirty="0" smtClean="0"/>
              <a:t>Jsou uvedeny v textu výzvy</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23</a:t>
            </a:fld>
            <a:endParaRPr lang="cs-CZ" dirty="0"/>
          </a:p>
        </p:txBody>
      </p:sp>
    </p:spTree>
    <p:extLst>
      <p:ext uri="{BB962C8B-B14F-4D97-AF65-F5344CB8AC3E}">
        <p14:creationId xmlns:p14="http://schemas.microsoft.com/office/powerpoint/2010/main" val="301983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 povinné k vykazování</a:t>
            </a:r>
            <a:endParaRPr lang="cs-CZ" dirty="0"/>
          </a:p>
        </p:txBody>
      </p:sp>
      <p:sp>
        <p:nvSpPr>
          <p:cNvPr id="3" name="Zástupný symbol pro obsah 2"/>
          <p:cNvSpPr>
            <a:spLocks noGrp="1"/>
          </p:cNvSpPr>
          <p:nvPr>
            <p:ph idx="1"/>
          </p:nvPr>
        </p:nvSpPr>
        <p:spPr>
          <a:xfrm>
            <a:off x="540000" y="1196752"/>
            <a:ext cx="8064000" cy="4923248"/>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a:t>
            </a:r>
            <a:r>
              <a:rPr lang="cs-CZ" sz="1800" b="1" u="sng" dirty="0" smtClean="0"/>
              <a:t>vykazování </a:t>
            </a:r>
            <a:r>
              <a:rPr lang="cs-CZ" sz="1800" dirty="0" smtClean="0"/>
              <a:t>(výstupové </a:t>
            </a:r>
            <a:r>
              <a:rPr lang="cs-CZ" sz="1800" dirty="0"/>
              <a:t>či výsledkové</a:t>
            </a:r>
            <a:r>
              <a:rPr lang="cs-CZ" sz="1800" dirty="0" smtClean="0"/>
              <a:t>), </a:t>
            </a:r>
            <a:r>
              <a:rPr lang="cs-CZ" sz="1800" dirty="0"/>
              <a:t>které se </a:t>
            </a:r>
            <a:r>
              <a:rPr lang="cs-CZ" sz="1800" dirty="0" smtClean="0"/>
              <a:t>netýkají </a:t>
            </a:r>
            <a:r>
              <a:rPr lang="cs-CZ" sz="1800" dirty="0" smtClean="0"/>
              <a:t>účastníků</a:t>
            </a:r>
          </a:p>
          <a:p>
            <a:pPr marL="0" lvl="1" indent="0">
              <a:lnSpc>
                <a:spcPts val="2880"/>
              </a:lnSpc>
              <a:spcBef>
                <a:spcPts val="600"/>
              </a:spcBef>
              <a:spcAft>
                <a:spcPts val="600"/>
              </a:spcAft>
              <a:buSzPct val="100000"/>
              <a:buNone/>
            </a:pPr>
            <a:r>
              <a:rPr lang="cs-CZ" sz="1800" dirty="0" smtClean="0"/>
              <a:t>Jsou uvedeny v textu výzvy</a:t>
            </a:r>
            <a:endParaRPr lang="cs-CZ" sz="1800" dirty="0"/>
          </a:p>
          <a:p>
            <a:pPr marL="684000" lvl="2" indent="-432000">
              <a:lnSpc>
                <a:spcPts val="2880"/>
              </a:lnSpc>
              <a:spcBef>
                <a:spcPts val="600"/>
              </a:spcBef>
              <a:spcAft>
                <a:spcPts val="600"/>
              </a:spcAft>
              <a:buSzPct val="100000"/>
              <a:buFont typeface="Wingdings" panose="05000000000000000000" pitchFamily="2" charset="2"/>
              <a:buChar char=""/>
            </a:pPr>
            <a:endParaRPr lang="cs-CZ" dirty="0" smtClean="0"/>
          </a:p>
          <a:p>
            <a:pPr marL="432000" lvl="1" indent="-432000">
              <a:lnSpc>
                <a:spcPts val="2880"/>
              </a:lnSpc>
              <a:spcBef>
                <a:spcPts val="600"/>
              </a:spcBef>
              <a:spcAft>
                <a:spcPts val="600"/>
              </a:spcAft>
              <a:buSzPct val="100000"/>
              <a:buFont typeface="Wingdings" panose="05000000000000000000" pitchFamily="2" charset="2"/>
              <a:buChar char=""/>
            </a:pPr>
            <a:endParaRPr lang="cs-CZ" dirty="0" smtClean="0"/>
          </a:p>
          <a:p>
            <a:pPr marL="432000" lvl="1" indent="-432000">
              <a:lnSpc>
                <a:spcPts val="2880"/>
              </a:lnSpc>
              <a:spcBef>
                <a:spcPts val="600"/>
              </a:spcBef>
              <a:spcAft>
                <a:spcPts val="600"/>
              </a:spcAft>
              <a:buSzPct val="100000"/>
              <a:buFont typeface="Wingdings" panose="05000000000000000000" pitchFamily="2" charset="2"/>
              <a:buChar char=""/>
            </a:pPr>
            <a:endParaRPr lang="cs-CZ" dirty="0"/>
          </a:p>
          <a:p>
            <a:endParaRPr lang="cs-CZ" sz="2200" i="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24</a:t>
            </a:fld>
            <a:endParaRPr lang="cs-CZ" dirty="0"/>
          </a:p>
        </p:txBody>
      </p:sp>
      <p:sp>
        <p:nvSpPr>
          <p:cNvPr id="6" name="Rectangle 1"/>
          <p:cNvSpPr>
            <a:spLocks noChangeArrowheads="1"/>
          </p:cNvSpPr>
          <p:nvPr/>
        </p:nvSpPr>
        <p:spPr bwMode="auto">
          <a:xfrm>
            <a:off x="1698625" y="2900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00324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Horizontální principy</a:t>
            </a:r>
            <a:endParaRPr lang="cs-CZ" dirty="0"/>
          </a:p>
        </p:txBody>
      </p:sp>
      <p:sp>
        <p:nvSpPr>
          <p:cNvPr id="4" name="Zástupný symbol pro obsah 3"/>
          <p:cNvSpPr>
            <a:spLocks noGrp="1"/>
          </p:cNvSpPr>
          <p:nvPr>
            <p:ph idx="10"/>
          </p:nvPr>
        </p:nvSpPr>
        <p:spPr>
          <a:xfrm>
            <a:off x="501602" y="5373216"/>
            <a:ext cx="8064000" cy="1152128"/>
          </a:xfrm>
        </p:spPr>
        <p:txBody>
          <a:bodyPr/>
          <a:lstStyle/>
          <a:p>
            <a:pPr>
              <a:spcBef>
                <a:spcPts val="0"/>
              </a:spcBef>
              <a:spcAft>
                <a:spcPts val="0"/>
              </a:spcAft>
            </a:pPr>
            <a:r>
              <a:rPr lang="cs-CZ" sz="2000" dirty="0" smtClean="0"/>
              <a:t>Nutno vyplnit všechny tři horizontální principy výběrem ze seznamu, případně popisem a zdůvodněním.</a:t>
            </a:r>
          </a:p>
          <a:p>
            <a:pPr>
              <a:spcBef>
                <a:spcPts val="0"/>
              </a:spcBef>
              <a:spcAft>
                <a:spcPts val="0"/>
              </a:spcAft>
            </a:pPr>
            <a:r>
              <a:rPr lang="cs-CZ" sz="2000" dirty="0" smtClean="0"/>
              <a:t>Nutno průběžně ukládat jednotlivé řádky.</a:t>
            </a:r>
            <a:endParaRPr lang="cs-CZ" sz="20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25</a:t>
            </a:fld>
            <a:endParaRPr lang="cs-CZ"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748" y="1196752"/>
            <a:ext cx="828570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flipV="1">
            <a:off x="390748" y="1844824"/>
            <a:ext cx="2146953"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28725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Klíčové aktivity</a:t>
            </a:r>
            <a:endParaRPr lang="cs-CZ" dirty="0"/>
          </a:p>
        </p:txBody>
      </p:sp>
      <p:sp>
        <p:nvSpPr>
          <p:cNvPr id="3" name="Zástupný symbol pro obsah 2"/>
          <p:cNvSpPr>
            <a:spLocks noGrp="1"/>
          </p:cNvSpPr>
          <p:nvPr>
            <p:ph idx="1"/>
          </p:nvPr>
        </p:nvSpPr>
        <p:spPr/>
        <p:txBody>
          <a:bodyPr/>
          <a:lstStyle/>
          <a:p>
            <a:endParaRPr lang="cs-CZ" dirty="0"/>
          </a:p>
        </p:txBody>
      </p:sp>
      <p:sp>
        <p:nvSpPr>
          <p:cNvPr id="4" name="Zástupný symbol pro obsah 3"/>
          <p:cNvSpPr>
            <a:spLocks noGrp="1"/>
          </p:cNvSpPr>
          <p:nvPr>
            <p:ph idx="10"/>
          </p:nvPr>
        </p:nvSpPr>
        <p:spPr/>
        <p:txBody>
          <a:bodyPr/>
          <a:lstStyle/>
          <a:p>
            <a:endParaRPr lang="cs-CZ"/>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26</a:t>
            </a:fld>
            <a:endParaRPr lang="cs-CZ" dirty="0"/>
          </a:p>
        </p:txBody>
      </p:sp>
      <p:pic>
        <p:nvPicPr>
          <p:cNvPr id="1026" name="Picture 2" descr="C:\Users\michaela.sedlackova\Desktop\Klíčová aktivi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776"/>
            <a:ext cx="9144000" cy="480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78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Cílová skupina</a:t>
            </a:r>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27</a:t>
            </a:fld>
            <a:endParaRPr lang="cs-CZ" dirty="0"/>
          </a:p>
        </p:txBody>
      </p:sp>
      <p:sp>
        <p:nvSpPr>
          <p:cNvPr id="6" name="Zástupný symbol pro obsah 5"/>
          <p:cNvSpPr>
            <a:spLocks noGrp="1"/>
          </p:cNvSpPr>
          <p:nvPr>
            <p:ph idx="1"/>
          </p:nvPr>
        </p:nvSpPr>
        <p:spPr/>
        <p:txBody>
          <a:bodyPr/>
          <a:lstStyle/>
          <a:p>
            <a:endParaRPr lang="cs-CZ" dirty="0"/>
          </a:p>
        </p:txBody>
      </p:sp>
      <p:pic>
        <p:nvPicPr>
          <p:cNvPr id="7" name="Picture 2" descr="C:\Users\michaela.sedlackova\Desktop\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1" y="1484784"/>
            <a:ext cx="9067021"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284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Umístění</a:t>
            </a:r>
            <a:endParaRPr lang="cs-CZ" dirty="0"/>
          </a:p>
        </p:txBody>
      </p:sp>
      <p:sp>
        <p:nvSpPr>
          <p:cNvPr id="3" name="Zástupný symbol pro obsah 2"/>
          <p:cNvSpPr>
            <a:spLocks noGrp="1"/>
          </p:cNvSpPr>
          <p:nvPr>
            <p:ph idx="1"/>
          </p:nvPr>
        </p:nvSpPr>
        <p:spPr/>
        <p:txBody>
          <a:bodyPr/>
          <a:lstStyle/>
          <a:p>
            <a:endParaRPr lang="cs-CZ" dirty="0"/>
          </a:p>
        </p:txBody>
      </p:sp>
      <p:sp>
        <p:nvSpPr>
          <p:cNvPr id="4" name="Zástupný symbol pro obsah 3"/>
          <p:cNvSpPr>
            <a:spLocks noGrp="1"/>
          </p:cNvSpPr>
          <p:nvPr>
            <p:ph idx="10"/>
          </p:nvPr>
        </p:nvSpPr>
        <p:spPr/>
        <p:txBody>
          <a:bodyPr/>
          <a:lstStyle/>
          <a:p>
            <a:endParaRPr lang="cs-CZ"/>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28</a:t>
            </a:fld>
            <a:endParaRPr lang="cs-CZ" dirty="0"/>
          </a:p>
        </p:txBody>
      </p:sp>
      <p:pic>
        <p:nvPicPr>
          <p:cNvPr id="3074" name="Picture 2" descr="C:\Users\michaela.sedlackova\Desktop\Umístění.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51" y="1196752"/>
            <a:ext cx="8688189"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081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Subjekty projektu</a:t>
            </a:r>
            <a:endParaRPr lang="cs-CZ" dirty="0"/>
          </a:p>
        </p:txBody>
      </p:sp>
      <p:sp>
        <p:nvSpPr>
          <p:cNvPr id="6" name="Zástupný symbol pro obsah 5"/>
          <p:cNvSpPr>
            <a:spLocks noGrp="1"/>
          </p:cNvSpPr>
          <p:nvPr>
            <p:ph idx="10"/>
          </p:nvPr>
        </p:nvSpPr>
        <p:spPr>
          <a:xfrm>
            <a:off x="6300192" y="1268760"/>
            <a:ext cx="2646039" cy="5458966"/>
          </a:xfrm>
        </p:spPr>
        <p:txBody>
          <a:bodyPr/>
          <a:lstStyle/>
          <a:p>
            <a:pPr>
              <a:lnSpc>
                <a:spcPct val="100000"/>
              </a:lnSpc>
              <a:spcBef>
                <a:spcPts val="0"/>
              </a:spcBef>
            </a:pPr>
            <a:r>
              <a:rPr lang="cs-CZ" sz="1400" dirty="0"/>
              <a:t>Vybrat Typ subjektu.</a:t>
            </a:r>
          </a:p>
          <a:p>
            <a:pPr>
              <a:lnSpc>
                <a:spcPct val="100000"/>
              </a:lnSpc>
              <a:spcBef>
                <a:spcPts val="0"/>
              </a:spcBef>
            </a:pPr>
            <a:r>
              <a:rPr lang="cs-CZ" sz="1400" dirty="0" smtClean="0"/>
              <a:t>Nejdůležitější je typ </a:t>
            </a:r>
          </a:p>
          <a:p>
            <a:pPr>
              <a:lnSpc>
                <a:spcPct val="100000"/>
              </a:lnSpc>
              <a:spcBef>
                <a:spcPts val="0"/>
              </a:spcBef>
            </a:pPr>
            <a:endParaRPr lang="cs-CZ" sz="1400" dirty="0"/>
          </a:p>
          <a:p>
            <a:pPr>
              <a:lnSpc>
                <a:spcPct val="100000"/>
              </a:lnSpc>
              <a:spcBef>
                <a:spcPts val="0"/>
              </a:spcBef>
            </a:pPr>
            <a:endParaRPr lang="cs-CZ" sz="1400" dirty="0" smtClean="0"/>
          </a:p>
          <a:p>
            <a:pPr>
              <a:lnSpc>
                <a:spcPct val="100000"/>
              </a:lnSpc>
              <a:spcBef>
                <a:spcPts val="0"/>
              </a:spcBef>
            </a:pPr>
            <a:r>
              <a:rPr lang="cs-CZ" sz="1400" dirty="0" smtClean="0"/>
              <a:t>Po </a:t>
            </a:r>
            <a:r>
              <a:rPr lang="cs-CZ" sz="1400" dirty="0"/>
              <a:t>zadání subjektu typu Žadatel/příjemce se zpřístupní </a:t>
            </a:r>
            <a:r>
              <a:rPr lang="cs-CZ" sz="1400" dirty="0" smtClean="0"/>
              <a:t>záložka Rozpočet.</a:t>
            </a:r>
          </a:p>
          <a:p>
            <a:pPr>
              <a:lnSpc>
                <a:spcPct val="100000"/>
              </a:lnSpc>
              <a:spcBef>
                <a:spcPts val="0"/>
              </a:spcBef>
            </a:pPr>
            <a:r>
              <a:rPr lang="cs-CZ" sz="1400" dirty="0" smtClean="0"/>
              <a:t>Vyplnit IČ a Validovat. </a:t>
            </a:r>
          </a:p>
          <a:p>
            <a:pPr lvl="1">
              <a:lnSpc>
                <a:spcPct val="100000"/>
              </a:lnSpc>
              <a:spcBef>
                <a:spcPts val="0"/>
              </a:spcBef>
              <a:spcAft>
                <a:spcPts val="600"/>
              </a:spcAft>
            </a:pPr>
            <a:r>
              <a:rPr lang="cs-CZ" sz="1400" dirty="0"/>
              <a:t>P</a:t>
            </a:r>
            <a:r>
              <a:rPr lang="cs-CZ" sz="1400" dirty="0" smtClean="0"/>
              <a:t>o úspěšné validaci jsou data doplněna z ROS (registr osob). </a:t>
            </a:r>
          </a:p>
          <a:p>
            <a:pPr lvl="1">
              <a:lnSpc>
                <a:spcPct val="100000"/>
              </a:lnSpc>
              <a:spcBef>
                <a:spcPts val="0"/>
              </a:spcBef>
              <a:spcAft>
                <a:spcPts val="600"/>
              </a:spcAft>
            </a:pPr>
            <a:r>
              <a:rPr lang="cs-CZ" sz="1400" dirty="0"/>
              <a:t>P</a:t>
            </a:r>
            <a:r>
              <a:rPr lang="cs-CZ" sz="1400" dirty="0" smtClean="0"/>
              <a:t>okud nelze validovat, kontaktujte technickou podporu </a:t>
            </a:r>
            <a:r>
              <a:rPr lang="cs-CZ" sz="1400" dirty="0" smtClean="0">
                <a:hlinkClick r:id="rId3"/>
              </a:rPr>
              <a:t>iskp@mpsv.cz</a:t>
            </a:r>
            <a:r>
              <a:rPr lang="cs-CZ" sz="1400" dirty="0" smtClean="0"/>
              <a:t>. </a:t>
            </a:r>
          </a:p>
          <a:p>
            <a:pPr marL="432000" lvl="1" indent="-432000">
              <a:lnSpc>
                <a:spcPct val="100000"/>
              </a:lnSpc>
              <a:spcBef>
                <a:spcPts val="0"/>
              </a:spcBef>
              <a:spcAft>
                <a:spcPts val="600"/>
              </a:spcAft>
              <a:buSzPct val="100000"/>
              <a:buFont typeface="Wingdings" panose="05000000000000000000" pitchFamily="2" charset="2"/>
              <a:buChar char=""/>
            </a:pPr>
            <a:r>
              <a:rPr lang="cs-CZ" sz="1400" dirty="0"/>
              <a:t>Počet zaměstnanců </a:t>
            </a:r>
            <a:r>
              <a:rPr lang="cs-CZ" sz="1400" dirty="0" smtClean="0"/>
              <a:t/>
            </a:r>
            <a:br>
              <a:rPr lang="cs-CZ" sz="1400" dirty="0" smtClean="0"/>
            </a:br>
            <a:r>
              <a:rPr lang="cs-CZ" sz="1400" dirty="0" smtClean="0"/>
              <a:t>a </a:t>
            </a:r>
            <a:r>
              <a:rPr lang="cs-CZ" sz="1400" dirty="0"/>
              <a:t>Roční obrat – vazba </a:t>
            </a:r>
            <a:r>
              <a:rPr lang="cs-CZ" sz="1400" dirty="0" smtClean="0"/>
              <a:t/>
            </a:r>
            <a:br>
              <a:rPr lang="cs-CZ" sz="1400" dirty="0" smtClean="0"/>
            </a:br>
            <a:r>
              <a:rPr lang="cs-CZ" sz="1400" dirty="0" smtClean="0"/>
              <a:t>na </a:t>
            </a:r>
            <a:r>
              <a:rPr lang="cs-CZ" sz="1400" dirty="0"/>
              <a:t>hodnocení projektu – eliminační kritérium Ověření administrativní, finanční </a:t>
            </a:r>
            <a:r>
              <a:rPr lang="cs-CZ" sz="1400" dirty="0" smtClean="0"/>
              <a:t/>
            </a:r>
            <a:br>
              <a:rPr lang="cs-CZ" sz="1400" dirty="0" smtClean="0"/>
            </a:br>
            <a:r>
              <a:rPr lang="cs-CZ" sz="1400" dirty="0" smtClean="0"/>
              <a:t>a </a:t>
            </a:r>
            <a:r>
              <a:rPr lang="cs-CZ" sz="1400" dirty="0"/>
              <a:t>provozní kapacity </a:t>
            </a:r>
            <a:r>
              <a:rPr lang="cs-CZ" sz="1400" dirty="0" smtClean="0"/>
              <a:t>žadatele.</a:t>
            </a:r>
            <a:endParaRPr lang="cs-CZ" sz="1400" dirty="0"/>
          </a:p>
          <a:p>
            <a:pPr>
              <a:lnSpc>
                <a:spcPct val="100000"/>
              </a:lnSpc>
              <a:spcBef>
                <a:spcPts val="0"/>
              </a:spcBef>
            </a:pPr>
            <a:endParaRPr lang="cs-CZ" sz="1600" dirty="0"/>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29</a:t>
            </a:fld>
            <a:endParaRPr lang="cs-CZ" dirty="0"/>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96752"/>
            <a:ext cx="6048672"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190181" y="2996952"/>
            <a:ext cx="142949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151681" y="4149080"/>
            <a:ext cx="154962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1707837" y="4149080"/>
            <a:ext cx="95553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7780" y="1916832"/>
            <a:ext cx="1224135" cy="45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193475" y="5877272"/>
            <a:ext cx="7330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4211960" y="5900999"/>
            <a:ext cx="29968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1619671" y="4797152"/>
            <a:ext cx="2891969"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03232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Příprava žádosti o podporu</a:t>
            </a:r>
            <a:endParaRPr lang="cs-CZ" dirty="0"/>
          </a:p>
        </p:txBody>
      </p:sp>
      <p:sp>
        <p:nvSpPr>
          <p:cNvPr id="3" name="Zástupný symbol pro obsah 2"/>
          <p:cNvSpPr>
            <a:spLocks noGrp="1"/>
          </p:cNvSpPr>
          <p:nvPr>
            <p:ph idx="1"/>
          </p:nvPr>
        </p:nvSpPr>
        <p:spPr>
          <a:xfrm>
            <a:off x="540000" y="1340768"/>
            <a:ext cx="8064000" cy="5184576"/>
          </a:xfrm>
        </p:spPr>
        <p:txBody>
          <a:bodyPr/>
          <a:lstStyle/>
          <a:p>
            <a:pPr marL="0" indent="0">
              <a:buNone/>
            </a:pPr>
            <a:r>
              <a:rPr lang="cs-CZ" sz="1800" b="1" u="sng" cap="all" dirty="0"/>
              <a:t>PROJEKTOVÝ </a:t>
            </a:r>
            <a:r>
              <a:rPr lang="cs-CZ" sz="1800" b="1" u="sng" cap="all" dirty="0" smtClean="0"/>
              <a:t>ZÁMĚR</a:t>
            </a:r>
          </a:p>
          <a:p>
            <a:pPr marL="900000" indent="-342900" hangingPunct="0">
              <a:lnSpc>
                <a:spcPct val="100000"/>
              </a:lnSpc>
              <a:buFont typeface="+mj-lt"/>
              <a:buAutoNum type="arabicPeriod"/>
            </a:pPr>
            <a:r>
              <a:rPr lang="cs-CZ" sz="1600" b="1" cap="all" dirty="0"/>
              <a:t>Co chceme a můžeme změnit? </a:t>
            </a:r>
          </a:p>
          <a:p>
            <a:pPr marL="900000" indent="-342900" hangingPunct="0">
              <a:lnSpc>
                <a:spcPct val="100000"/>
              </a:lnSpc>
              <a:buFont typeface="+mj-lt"/>
              <a:buAutoNum type="arabicPeriod"/>
            </a:pPr>
            <a:r>
              <a:rPr lang="cs-CZ" sz="1600" b="1" cap="all" dirty="0"/>
              <a:t>Jak toho chceme dosáhnout?</a:t>
            </a:r>
          </a:p>
          <a:p>
            <a:pPr marL="900000" indent="-342900" hangingPunct="0">
              <a:lnSpc>
                <a:spcPct val="100000"/>
              </a:lnSpc>
              <a:spcAft>
                <a:spcPts val="1200"/>
              </a:spcAft>
              <a:buFont typeface="+mj-lt"/>
              <a:buAutoNum type="arabicPeriod"/>
            </a:pPr>
            <a:r>
              <a:rPr lang="cs-CZ" sz="1600" b="1" cap="all" dirty="0"/>
              <a:t>Jak ověříme, že jsme byli úspěšní</a:t>
            </a:r>
            <a:r>
              <a:rPr lang="cs-CZ" sz="1600" b="1" cap="all" dirty="0" smtClean="0"/>
              <a:t>?</a:t>
            </a:r>
            <a:endParaRPr lang="cs-CZ" sz="1600" b="1" cap="all" dirty="0"/>
          </a:p>
          <a:p>
            <a:pPr marL="0" indent="0">
              <a:buNone/>
            </a:pPr>
            <a:r>
              <a:rPr lang="cs-CZ" sz="1800" b="1" u="sng" cap="all" dirty="0" smtClean="0"/>
              <a:t>1. Co </a:t>
            </a:r>
            <a:r>
              <a:rPr lang="cs-CZ" sz="1800" b="1" u="sng" cap="all" dirty="0"/>
              <a:t>chceme a můžeme změnit? </a:t>
            </a:r>
          </a:p>
          <a:p>
            <a:pPr lvl="1">
              <a:lnSpc>
                <a:spcPct val="100000"/>
              </a:lnSpc>
              <a:spcBef>
                <a:spcPts val="0"/>
              </a:spcBef>
            </a:pPr>
            <a:r>
              <a:rPr lang="cs-CZ" sz="1600" dirty="0" smtClean="0"/>
              <a:t>Definování </a:t>
            </a:r>
            <a:r>
              <a:rPr lang="cs-CZ" sz="1600" dirty="0"/>
              <a:t>konkrétních problémů (</a:t>
            </a:r>
            <a:r>
              <a:rPr lang="cs-CZ" sz="1600" b="1" dirty="0"/>
              <a:t>identifikování potřeb</a:t>
            </a:r>
            <a:r>
              <a:rPr lang="cs-CZ" sz="1600" dirty="0"/>
              <a:t> </a:t>
            </a:r>
            <a:r>
              <a:rPr lang="cs-CZ" sz="1600" b="1" dirty="0"/>
              <a:t>cílové skupiny</a:t>
            </a:r>
            <a:r>
              <a:rPr lang="cs-CZ" sz="1600" dirty="0"/>
              <a:t>), </a:t>
            </a:r>
            <a:r>
              <a:rPr lang="cs-CZ" sz="1600" dirty="0" smtClean="0"/>
              <a:t/>
            </a:r>
            <a:br>
              <a:rPr lang="cs-CZ" sz="1600" dirty="0" smtClean="0"/>
            </a:br>
            <a:r>
              <a:rPr lang="cs-CZ" sz="1600" dirty="0" smtClean="0"/>
              <a:t>které </a:t>
            </a:r>
            <a:r>
              <a:rPr lang="cs-CZ" sz="1600" dirty="0"/>
              <a:t>chceme a jsme schopni projektem </a:t>
            </a:r>
            <a:r>
              <a:rPr lang="cs-CZ" sz="1600" dirty="0" smtClean="0"/>
              <a:t>změnit.</a:t>
            </a:r>
          </a:p>
          <a:p>
            <a:pPr marL="0" indent="0" hangingPunct="0">
              <a:lnSpc>
                <a:spcPct val="100000"/>
              </a:lnSpc>
              <a:buNone/>
            </a:pPr>
            <a:r>
              <a:rPr lang="cs-CZ" sz="1600" b="1" dirty="0"/>
              <a:t>Doporučení:</a:t>
            </a:r>
          </a:p>
          <a:p>
            <a:pPr lvl="0" algn="just" hangingPunct="0">
              <a:lnSpc>
                <a:spcPct val="100000"/>
              </a:lnSpc>
              <a:spcBef>
                <a:spcPts val="0"/>
              </a:spcBef>
              <a:spcAft>
                <a:spcPts val="0"/>
              </a:spcAft>
            </a:pPr>
            <a:r>
              <a:rPr lang="cs-CZ" sz="1600" dirty="0"/>
              <a:t>jedna z nejdůležitějších částí žádosti, neodbývejte </a:t>
            </a:r>
            <a:r>
              <a:rPr lang="cs-CZ" sz="1600" dirty="0" smtClean="0"/>
              <a:t>ji,</a:t>
            </a:r>
            <a:endParaRPr lang="cs-CZ" sz="1600" dirty="0"/>
          </a:p>
          <a:p>
            <a:pPr lvl="0" algn="just" hangingPunct="0">
              <a:lnSpc>
                <a:spcPct val="100000"/>
              </a:lnSpc>
              <a:spcBef>
                <a:spcPts val="0"/>
              </a:spcBef>
              <a:spcAft>
                <a:spcPts val="0"/>
              </a:spcAft>
            </a:pPr>
            <a:r>
              <a:rPr lang="cs-CZ" sz="1600" dirty="0"/>
              <a:t>nemudrujte, nefilosofujte, nebásněte, buďte konkrétní a exaktní: čísla, </a:t>
            </a:r>
            <a:r>
              <a:rPr lang="cs-CZ" sz="1600" dirty="0" smtClean="0"/>
              <a:t>data,</a:t>
            </a:r>
            <a:endParaRPr lang="cs-CZ" sz="1600" dirty="0"/>
          </a:p>
          <a:p>
            <a:pPr lvl="0" algn="just" hangingPunct="0">
              <a:lnSpc>
                <a:spcPct val="100000"/>
              </a:lnSpc>
              <a:spcBef>
                <a:spcPts val="0"/>
              </a:spcBef>
              <a:spcAft>
                <a:spcPts val="0"/>
              </a:spcAft>
            </a:pPr>
            <a:r>
              <a:rPr lang="cs-CZ" sz="1600" dirty="0"/>
              <a:t>soustřeďte se na ty potřeby, které korespondují s cíli a aktivitami projektu, </a:t>
            </a:r>
            <a:br>
              <a:rPr lang="cs-CZ" sz="1600" dirty="0"/>
            </a:br>
            <a:r>
              <a:rPr lang="cs-CZ" sz="1600" dirty="0" smtClean="0"/>
              <a:t>a </a:t>
            </a:r>
            <a:r>
              <a:rPr lang="cs-CZ" sz="1600" dirty="0"/>
              <a:t>tuto vazbu </a:t>
            </a:r>
            <a:r>
              <a:rPr lang="cs-CZ" sz="1600" dirty="0" smtClean="0"/>
              <a:t>prokažte,</a:t>
            </a:r>
            <a:endParaRPr lang="cs-CZ" sz="1600" dirty="0"/>
          </a:p>
          <a:p>
            <a:pPr lvl="0" algn="just" hangingPunct="0">
              <a:lnSpc>
                <a:spcPct val="100000"/>
              </a:lnSpc>
              <a:spcBef>
                <a:spcPts val="0"/>
              </a:spcBef>
              <a:spcAft>
                <a:spcPts val="0"/>
              </a:spcAft>
            </a:pPr>
            <a:r>
              <a:rPr lang="cs-CZ" sz="1600" dirty="0"/>
              <a:t>držte se cílové skupiny/cílových </a:t>
            </a:r>
            <a:r>
              <a:rPr lang="cs-CZ" sz="1600" dirty="0" smtClean="0"/>
              <a:t>skupin,</a:t>
            </a:r>
            <a:endParaRPr lang="cs-CZ" sz="1600" dirty="0"/>
          </a:p>
          <a:p>
            <a:pPr lvl="0" algn="just" hangingPunct="0">
              <a:lnSpc>
                <a:spcPct val="100000"/>
              </a:lnSpc>
              <a:spcBef>
                <a:spcPts val="0"/>
              </a:spcBef>
              <a:spcAft>
                <a:spcPts val="0"/>
              </a:spcAft>
            </a:pPr>
            <a:r>
              <a:rPr lang="cs-CZ" sz="1600" dirty="0"/>
              <a:t>odvolejte se na analytické materiály, dejte je do </a:t>
            </a:r>
            <a:r>
              <a:rPr lang="cs-CZ" sz="1600" dirty="0" smtClean="0"/>
              <a:t>přílohy,</a:t>
            </a:r>
            <a:endParaRPr lang="cs-CZ" sz="1600" dirty="0"/>
          </a:p>
          <a:p>
            <a:pPr lvl="0" algn="just" hangingPunct="0">
              <a:lnSpc>
                <a:spcPct val="100000"/>
              </a:lnSpc>
              <a:spcBef>
                <a:spcPts val="0"/>
              </a:spcBef>
              <a:spcAft>
                <a:spcPts val="0"/>
              </a:spcAft>
            </a:pPr>
            <a:r>
              <a:rPr lang="cs-CZ" sz="1600" dirty="0"/>
              <a:t>odvolejte se na strategické dokumenty, dejte je do </a:t>
            </a:r>
            <a:r>
              <a:rPr lang="cs-CZ" sz="1600" dirty="0" smtClean="0"/>
              <a:t>přílohy.</a:t>
            </a:r>
            <a:endParaRPr lang="cs-CZ" sz="1600" dirty="0"/>
          </a:p>
          <a:p>
            <a:pPr lvl="1">
              <a:lnSpc>
                <a:spcPct val="100000"/>
              </a:lnSpc>
              <a:spcBef>
                <a:spcPts val="0"/>
              </a:spcBef>
            </a:pPr>
            <a:endParaRPr lang="cs-CZ" sz="1600" dirty="0"/>
          </a:p>
          <a:p>
            <a:pPr marL="342900" indent="-342900">
              <a:spcAft>
                <a:spcPts val="1200"/>
              </a:spcAft>
              <a:buAutoNum type="arabicParenR"/>
            </a:pPr>
            <a:endParaRPr lang="cs-CZ" sz="1800" b="1" u="sng" cap="all" dirty="0"/>
          </a:p>
          <a:p>
            <a:endParaRPr lang="cs-CZ" sz="1800" b="1" u="sng" cap="all"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a:t>
            </a:fld>
            <a:endParaRPr lang="cs-CZ" dirty="0"/>
          </a:p>
        </p:txBody>
      </p:sp>
    </p:spTree>
    <p:extLst>
      <p:ext uri="{BB962C8B-B14F-4D97-AF65-F5344CB8AC3E}">
        <p14:creationId xmlns:p14="http://schemas.microsoft.com/office/powerpoint/2010/main" val="3295033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osoby subjektu</a:t>
            </a:r>
            <a:endParaRPr lang="cs-CZ" dirty="0"/>
          </a:p>
        </p:txBody>
      </p:sp>
      <p:sp>
        <p:nvSpPr>
          <p:cNvPr id="4" name="Zástupný symbol pro obsah 3"/>
          <p:cNvSpPr>
            <a:spLocks noGrp="1"/>
          </p:cNvSpPr>
          <p:nvPr>
            <p:ph idx="10"/>
          </p:nvPr>
        </p:nvSpPr>
        <p:spPr>
          <a:xfrm>
            <a:off x="276402" y="5428078"/>
            <a:ext cx="8486816" cy="1080120"/>
          </a:xfrm>
        </p:spPr>
        <p:txBody>
          <a:bodyPr/>
          <a:lstStyle/>
          <a:p>
            <a:pPr algn="just">
              <a:spcBef>
                <a:spcPts val="0"/>
              </a:spcBef>
              <a:spcAft>
                <a:spcPts val="0"/>
              </a:spcAft>
            </a:pPr>
            <a:r>
              <a:rPr lang="cs-CZ" sz="2000" dirty="0" smtClean="0"/>
              <a:t>Nutno vložit hlavní kontaktní osobu a minimálně jednoho statutárního zástupce (rozlišit zaškrtnutím </a:t>
            </a:r>
            <a:r>
              <a:rPr lang="cs-CZ" sz="2000" dirty="0" err="1" smtClean="0"/>
              <a:t>checkboxu</a:t>
            </a:r>
            <a:r>
              <a:rPr lang="cs-CZ" sz="2000" dirty="0" smtClean="0"/>
              <a:t>).</a:t>
            </a:r>
          </a:p>
          <a:p>
            <a:pPr algn="just">
              <a:spcBef>
                <a:spcPts val="0"/>
              </a:spcBef>
              <a:spcAft>
                <a:spcPts val="0"/>
              </a:spcAft>
            </a:pPr>
            <a:r>
              <a:rPr lang="cs-CZ" sz="2000" dirty="0" smtClean="0"/>
              <a:t>Každá další osoba je vložena pomocí Nový záznam.</a:t>
            </a:r>
            <a:endParaRPr lang="cs-CZ" sz="2000" dirty="0"/>
          </a:p>
        </p:txBody>
      </p:sp>
      <p:sp>
        <p:nvSpPr>
          <p:cNvPr id="5" name="Zástupný symbol pro číslo snímku 4"/>
          <p:cNvSpPr>
            <a:spLocks noGrp="1"/>
          </p:cNvSpPr>
          <p:nvPr>
            <p:ph type="sldNum" sz="quarter" idx="13"/>
          </p:nvPr>
        </p:nvSpPr>
        <p:spPr>
          <a:xfrm>
            <a:off x="8586472" y="6453336"/>
            <a:ext cx="468000" cy="180000"/>
          </a:xfrm>
        </p:spPr>
        <p:txBody>
          <a:bodyPr/>
          <a:lstStyle/>
          <a:p>
            <a:r>
              <a:rPr lang="cs-CZ" dirty="0" smtClean="0"/>
              <a:t>36</a:t>
            </a:r>
            <a:endParaRPr lang="cs-CZ" dirty="0"/>
          </a:p>
        </p:txBody>
      </p:sp>
      <p:sp>
        <p:nvSpPr>
          <p:cNvPr id="3" name="Obdélník 2"/>
          <p:cNvSpPr/>
          <p:nvPr/>
        </p:nvSpPr>
        <p:spPr>
          <a:xfrm>
            <a:off x="2561644" y="3933532"/>
            <a:ext cx="86409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3573568" y="3933056"/>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2" y="1196751"/>
            <a:ext cx="8544070" cy="423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323528" y="5061908"/>
            <a:ext cx="3384376"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5143933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ÚČTY SUBJEKTU, ÚČETNÍ OBDOBÍ, KATEGORIE INTERVENCÍ </a:t>
            </a:r>
            <a:endParaRPr lang="cs-CZ" dirty="0"/>
          </a:p>
        </p:txBody>
      </p:sp>
      <p:sp>
        <p:nvSpPr>
          <p:cNvPr id="4" name="Zástupný symbol pro obsah 3"/>
          <p:cNvSpPr>
            <a:spLocks noGrp="1"/>
          </p:cNvSpPr>
          <p:nvPr>
            <p:ph idx="10"/>
          </p:nvPr>
        </p:nvSpPr>
        <p:spPr>
          <a:xfrm>
            <a:off x="2771800" y="1484784"/>
            <a:ext cx="6048672" cy="4824536"/>
          </a:xfrm>
        </p:spPr>
        <p:txBody>
          <a:bodyPr/>
          <a:lstStyle/>
          <a:p>
            <a:pPr algn="just">
              <a:lnSpc>
                <a:spcPct val="100000"/>
              </a:lnSpc>
              <a:spcBef>
                <a:spcPts val="0"/>
              </a:spcBef>
              <a:spcAft>
                <a:spcPts val="0"/>
              </a:spcAft>
            </a:pPr>
            <a:r>
              <a:rPr lang="cs-CZ" sz="1800" dirty="0" smtClean="0"/>
              <a:t>Záložky Účty subjektu, Účetní období a Kategorie intervencí se v žádosti o finanční podporu nevyplňují, </a:t>
            </a:r>
            <a:r>
              <a:rPr lang="cs-CZ" sz="1800" b="1" dirty="0" smtClean="0"/>
              <a:t>jsou </a:t>
            </a:r>
            <a:r>
              <a:rPr lang="cs-CZ" sz="1800" b="1" dirty="0" err="1" smtClean="0"/>
              <a:t>NEeditovatelné</a:t>
            </a:r>
            <a:r>
              <a:rPr lang="cs-CZ" sz="1800" b="1" dirty="0" smtClean="0"/>
              <a:t>!!!</a:t>
            </a:r>
          </a:p>
          <a:p>
            <a:pPr marL="0" indent="0" algn="just">
              <a:lnSpc>
                <a:spcPct val="100000"/>
              </a:lnSpc>
              <a:spcBef>
                <a:spcPts val="0"/>
              </a:spcBef>
              <a:spcAft>
                <a:spcPts val="0"/>
              </a:spcAft>
              <a:buNone/>
            </a:pPr>
            <a:endParaRPr lang="cs-CZ" sz="1800" dirty="0" smtClean="0"/>
          </a:p>
          <a:p>
            <a:pPr algn="just">
              <a:lnSpc>
                <a:spcPct val="100000"/>
              </a:lnSpc>
              <a:spcBef>
                <a:spcPts val="0"/>
              </a:spcBef>
              <a:spcAft>
                <a:spcPts val="0"/>
              </a:spcAft>
            </a:pPr>
            <a:r>
              <a:rPr lang="cs-CZ" sz="1800" dirty="0" smtClean="0"/>
              <a:t>Žadatel vyplňuje až před přípravou právního aktu na vyzvání poskytovatele podpory.</a:t>
            </a:r>
          </a:p>
          <a:p>
            <a:pPr algn="just">
              <a:lnSpc>
                <a:spcPct val="100000"/>
              </a:lnSpc>
              <a:spcBef>
                <a:spcPts val="0"/>
              </a:spcBef>
              <a:spcAft>
                <a:spcPts val="0"/>
              </a:spcAft>
            </a:pPr>
            <a:endParaRPr lang="cs-CZ" sz="1800" dirty="0"/>
          </a:p>
          <a:p>
            <a:pPr algn="just">
              <a:lnSpc>
                <a:spcPct val="100000"/>
              </a:lnSpc>
              <a:spcBef>
                <a:spcPts val="0"/>
              </a:spcBef>
              <a:spcAft>
                <a:spcPts val="0"/>
              </a:spcAft>
            </a:pPr>
            <a:r>
              <a:rPr lang="cs-CZ" sz="1800" b="1" dirty="0">
                <a:hlinkClick r:id="rId3"/>
              </a:rPr>
              <a:t>Pokyny k doplnění žádosti o podporu v IS KP14+ před vydáním právního </a:t>
            </a:r>
            <a:r>
              <a:rPr lang="cs-CZ" sz="1800" b="1" dirty="0" smtClean="0">
                <a:hlinkClick r:id="rId3"/>
              </a:rPr>
              <a:t>aktu</a:t>
            </a:r>
            <a:r>
              <a:rPr lang="cs-CZ" sz="1800" b="1" dirty="0" smtClean="0"/>
              <a:t> </a:t>
            </a:r>
            <a:r>
              <a:rPr lang="cs-CZ" sz="1800" dirty="0" smtClean="0"/>
              <a:t>(v aktuálním vydání).</a:t>
            </a:r>
          </a:p>
          <a:p>
            <a:pPr marL="0" indent="0" algn="just">
              <a:lnSpc>
                <a:spcPct val="100000"/>
              </a:lnSpc>
              <a:spcBef>
                <a:spcPts val="0"/>
              </a:spcBef>
              <a:spcAft>
                <a:spcPts val="0"/>
              </a:spcAft>
              <a:buNone/>
            </a:pPr>
            <a:endParaRPr lang="cs-CZ" sz="1800" dirty="0"/>
          </a:p>
          <a:p>
            <a:pPr lvl="1">
              <a:lnSpc>
                <a:spcPct val="100000"/>
              </a:lnSpc>
              <a:spcBef>
                <a:spcPts val="0"/>
              </a:spcBef>
              <a:spcAft>
                <a:spcPts val="600"/>
              </a:spcAft>
            </a:pPr>
            <a:r>
              <a:rPr lang="cs-CZ" sz="1400" dirty="0"/>
              <a:t>https://www.esfcr.cz/formulare-pro-uzavreni-pravniho-aktu-a-vzory-pravnich-aktu-o-poskytnuti-podpory-na-projekt-opz/-/dokument/798824</a:t>
            </a:r>
          </a:p>
          <a:p>
            <a:pPr algn="just">
              <a:lnSpc>
                <a:spcPct val="100000"/>
              </a:lnSpc>
              <a:spcBef>
                <a:spcPts val="0"/>
              </a:spcBef>
              <a:spcAft>
                <a:spcPts val="0"/>
              </a:spcAft>
            </a:pPr>
            <a:endParaRPr lang="cs-CZ" sz="1400" dirty="0"/>
          </a:p>
          <a:p>
            <a:pPr algn="just">
              <a:lnSpc>
                <a:spcPct val="100000"/>
              </a:lnSpc>
              <a:spcBef>
                <a:spcPts val="0"/>
              </a:spcBef>
              <a:spcAft>
                <a:spcPts val="0"/>
              </a:spcAft>
            </a:pPr>
            <a:endParaRPr lang="cs-CZ" sz="2000" dirty="0" smtClean="0"/>
          </a:p>
          <a:p>
            <a:pPr algn="just">
              <a:lnSpc>
                <a:spcPct val="100000"/>
              </a:lnSpc>
              <a:spcBef>
                <a:spcPts val="0"/>
              </a:spcBef>
              <a:spcAft>
                <a:spcPts val="0"/>
              </a:spcAft>
            </a:pPr>
            <a:endParaRPr lang="cs-CZ" sz="2000" dirty="0"/>
          </a:p>
          <a:p>
            <a:pPr algn="just">
              <a:lnSpc>
                <a:spcPct val="100000"/>
              </a:lnSpc>
              <a:spcBef>
                <a:spcPts val="0"/>
              </a:spcBef>
              <a:spcAft>
                <a:spcPts val="0"/>
              </a:spcAft>
            </a:pPr>
            <a:endParaRPr lang="cs-CZ" sz="20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31</a:t>
            </a:fld>
            <a:endParaRPr lang="cs-CZ" dirty="0"/>
          </a:p>
        </p:txBody>
      </p:sp>
      <p:sp>
        <p:nvSpPr>
          <p:cNvPr id="3" name="Obdélník 2"/>
          <p:cNvSpPr/>
          <p:nvPr/>
        </p:nvSpPr>
        <p:spPr>
          <a:xfrm>
            <a:off x="323528" y="5022994"/>
            <a:ext cx="1512168" cy="3502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894" y="1484784"/>
            <a:ext cx="237172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467544" y="3140968"/>
            <a:ext cx="1080120" cy="6964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344734" y="5385838"/>
            <a:ext cx="1368152"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717839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Rozpočet jednotkový </a:t>
            </a:r>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32</a:t>
            </a:fld>
            <a:endParaRPr lang="cs-CZ" dirty="0"/>
          </a:p>
        </p:txBody>
      </p:sp>
      <p:sp>
        <p:nvSpPr>
          <p:cNvPr id="7" name="Zástupný symbol pro obsah 6"/>
          <p:cNvSpPr>
            <a:spLocks noGrp="1"/>
          </p:cNvSpPr>
          <p:nvPr>
            <p:ph idx="13"/>
          </p:nvPr>
        </p:nvSpPr>
        <p:spPr>
          <a:xfrm>
            <a:off x="5724128" y="1916832"/>
            <a:ext cx="3168352" cy="4356484"/>
          </a:xfrm>
        </p:spPr>
        <p:txBody>
          <a:bodyPr/>
          <a:lstStyle/>
          <a:p>
            <a:pPr>
              <a:lnSpc>
                <a:spcPct val="100000"/>
              </a:lnSpc>
              <a:spcBef>
                <a:spcPts val="0"/>
              </a:spcBef>
              <a:spcAft>
                <a:spcPts val="1200"/>
              </a:spcAft>
              <a:buFont typeface="Wingdings" panose="05000000000000000000" pitchFamily="2" charset="2"/>
              <a:buChar char=""/>
            </a:pPr>
            <a:r>
              <a:rPr lang="cs-CZ" sz="1800" dirty="0" smtClean="0"/>
              <a:t>Přímá editace nákladů.</a:t>
            </a:r>
          </a:p>
          <a:p>
            <a:pPr>
              <a:lnSpc>
                <a:spcPct val="100000"/>
              </a:lnSpc>
              <a:spcBef>
                <a:spcPts val="0"/>
              </a:spcBef>
              <a:spcAft>
                <a:spcPts val="1200"/>
              </a:spcAft>
              <a:buFont typeface="Wingdings" panose="05000000000000000000" pitchFamily="2" charset="2"/>
              <a:buChar char=""/>
            </a:pPr>
            <a:r>
              <a:rPr lang="cs-CZ" sz="1800" b="1" dirty="0" smtClean="0"/>
              <a:t>Editovat vše </a:t>
            </a:r>
            <a:r>
              <a:rPr lang="cs-CZ" sz="1800" dirty="0" smtClean="0"/>
              <a:t>(tlačítko </a:t>
            </a:r>
            <a:br>
              <a:rPr lang="cs-CZ" sz="1800" dirty="0" smtClean="0"/>
            </a:br>
            <a:r>
              <a:rPr lang="cs-CZ" sz="1800" dirty="0" smtClean="0"/>
              <a:t>pod rozpočtem) – umožňuje přímé vpisování nákladů do  rozpočtu. </a:t>
            </a:r>
            <a:br>
              <a:rPr lang="cs-CZ" sz="1800" dirty="0" smtClean="0"/>
            </a:br>
            <a:r>
              <a:rPr lang="cs-CZ" sz="1800" dirty="0" smtClean="0"/>
              <a:t>Po vyplnění celého rozpočtu stačí zmáčknout </a:t>
            </a:r>
            <a:r>
              <a:rPr lang="cs-CZ" sz="1800" b="1" dirty="0" smtClean="0"/>
              <a:t>Uložit vše</a:t>
            </a:r>
            <a:r>
              <a:rPr lang="cs-CZ" sz="1800" dirty="0" smtClean="0"/>
              <a:t>.</a:t>
            </a:r>
            <a:r>
              <a:rPr lang="cs-CZ" sz="1800" b="1" dirty="0" smtClean="0"/>
              <a:t> </a:t>
            </a:r>
            <a:endParaRPr lang="cs-CZ" sz="1800" b="1" dirty="0"/>
          </a:p>
          <a:p>
            <a:pPr>
              <a:lnSpc>
                <a:spcPct val="100000"/>
              </a:lnSpc>
              <a:spcBef>
                <a:spcPts val="0"/>
              </a:spcBef>
              <a:spcAft>
                <a:spcPts val="1200"/>
              </a:spcAft>
              <a:buFont typeface="Wingdings" panose="05000000000000000000" pitchFamily="2" charset="2"/>
              <a:buChar char=""/>
            </a:pPr>
            <a:r>
              <a:rPr lang="cs-CZ" sz="1800" b="1" u="sng" dirty="0"/>
              <a:t>Možno exportovat </a:t>
            </a:r>
            <a:r>
              <a:rPr lang="cs-CZ" sz="1800" b="1" u="sng" dirty="0" smtClean="0"/>
              <a:t/>
            </a:r>
            <a:br>
              <a:rPr lang="cs-CZ" sz="1800" b="1" u="sng" dirty="0" smtClean="0"/>
            </a:br>
            <a:r>
              <a:rPr lang="cs-CZ" sz="1800" b="1" u="sng" dirty="0" smtClean="0"/>
              <a:t>do Excelu!!!</a:t>
            </a:r>
            <a:endParaRPr lang="cs-CZ" sz="1800" b="1" u="sng"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23339"/>
            <a:ext cx="5178856" cy="521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2195736" y="6390953"/>
            <a:ext cx="15841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067874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Rozpočet </a:t>
            </a:r>
            <a:r>
              <a:rPr lang="cs-CZ" dirty="0" smtClean="0"/>
              <a:t>jednotkový </a:t>
            </a:r>
            <a:endParaRPr lang="cs-CZ" dirty="0"/>
          </a:p>
        </p:txBody>
      </p:sp>
      <p:sp>
        <p:nvSpPr>
          <p:cNvPr id="6" name="Zástupný symbol pro obsah 5"/>
          <p:cNvSpPr>
            <a:spLocks noGrp="1"/>
          </p:cNvSpPr>
          <p:nvPr>
            <p:ph idx="10"/>
          </p:nvPr>
        </p:nvSpPr>
        <p:spPr>
          <a:xfrm>
            <a:off x="514494" y="4941168"/>
            <a:ext cx="8064000" cy="1490110"/>
          </a:xfrm>
        </p:spPr>
        <p:txBody>
          <a:bodyPr/>
          <a:lstStyle/>
          <a:p>
            <a:pPr algn="just">
              <a:lnSpc>
                <a:spcPct val="100000"/>
              </a:lnSpc>
              <a:spcBef>
                <a:spcPts val="0"/>
              </a:spcBef>
            </a:pPr>
            <a:r>
              <a:rPr lang="cs-CZ" sz="1800" dirty="0" smtClean="0"/>
              <a:t>Editace po jednotlivých řádcích.</a:t>
            </a:r>
          </a:p>
          <a:p>
            <a:pPr algn="just">
              <a:lnSpc>
                <a:spcPct val="100000"/>
              </a:lnSpc>
              <a:spcBef>
                <a:spcPts val="0"/>
              </a:spcBef>
            </a:pPr>
            <a:r>
              <a:rPr lang="cs-CZ" sz="1800" dirty="0" smtClean="0"/>
              <a:t>Aktivní řádek možno editovat přímo </a:t>
            </a:r>
            <a:r>
              <a:rPr lang="cs-CZ" sz="1800" u="sng" dirty="0" smtClean="0"/>
              <a:t>pod</a:t>
            </a:r>
            <a:r>
              <a:rPr lang="cs-CZ" sz="1800" dirty="0" smtClean="0"/>
              <a:t> rozpočtem.</a:t>
            </a:r>
          </a:p>
          <a:p>
            <a:pPr algn="just">
              <a:lnSpc>
                <a:spcPct val="100000"/>
              </a:lnSpc>
              <a:spcBef>
                <a:spcPts val="0"/>
              </a:spcBef>
            </a:pPr>
            <a:r>
              <a:rPr lang="cs-CZ" sz="1800" dirty="0" smtClean="0"/>
              <a:t>U položek označených zelenou fajfkou, je možno vytvářet podpoložky – přes tlačítko Nový záznam.</a:t>
            </a:r>
          </a:p>
          <a:p>
            <a:pPr algn="just">
              <a:lnSpc>
                <a:spcPct val="100000"/>
              </a:lnSpc>
              <a:spcBef>
                <a:spcPts val="0"/>
              </a:spcBef>
            </a:pPr>
            <a:r>
              <a:rPr lang="cs-CZ" sz="1800" dirty="0" smtClean="0"/>
              <a:t>Každou vyplněnou/založenou položku je potřeba ULOŽIT!!!</a:t>
            </a:r>
            <a:endParaRPr lang="cs-CZ" sz="1800" dirty="0"/>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33</a:t>
            </a:fld>
            <a:endParaRPr lang="cs-CZ"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27037"/>
            <a:ext cx="7873930" cy="349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514494" y="3789040"/>
            <a:ext cx="7081842"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150824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Přehled zdrojů financování</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34</a:t>
            </a:fld>
            <a:endParaRPr lang="cs-CZ" dirty="0"/>
          </a:p>
        </p:txBody>
      </p:sp>
      <p:sp>
        <p:nvSpPr>
          <p:cNvPr id="5" name="Zástupný symbol pro obsah 4"/>
          <p:cNvSpPr>
            <a:spLocks noGrp="1"/>
          </p:cNvSpPr>
          <p:nvPr>
            <p:ph idx="13"/>
          </p:nvPr>
        </p:nvSpPr>
        <p:spPr>
          <a:xfrm>
            <a:off x="388902" y="5121188"/>
            <a:ext cx="5256584" cy="1368152"/>
          </a:xfrm>
        </p:spPr>
        <p:txBody>
          <a:bodyPr/>
          <a:lstStyle/>
          <a:p>
            <a:pPr algn="just">
              <a:lnSpc>
                <a:spcPct val="100000"/>
              </a:lnSpc>
              <a:spcBef>
                <a:spcPts val="0"/>
              </a:spcBef>
              <a:buFont typeface="Wingdings" panose="05000000000000000000" pitchFamily="2" charset="2"/>
              <a:buChar char=""/>
            </a:pPr>
            <a:r>
              <a:rPr lang="cs-CZ" sz="1800" dirty="0" smtClean="0"/>
              <a:t>Rozpad zdrojů financování pomocí tlačítka Rozpad financí.</a:t>
            </a:r>
          </a:p>
          <a:p>
            <a:pPr algn="just">
              <a:lnSpc>
                <a:spcPct val="100000"/>
              </a:lnSpc>
              <a:spcBef>
                <a:spcPts val="0"/>
              </a:spcBef>
              <a:buFont typeface="Wingdings" panose="05000000000000000000" pitchFamily="2" charset="2"/>
              <a:buChar char=""/>
            </a:pPr>
            <a:r>
              <a:rPr lang="cs-CZ" sz="1800" dirty="0" smtClean="0"/>
              <a:t>Po </a:t>
            </a:r>
            <a:r>
              <a:rPr lang="cs-CZ" sz="1800" dirty="0"/>
              <a:t>každé změně </a:t>
            </a:r>
            <a:r>
              <a:rPr lang="cs-CZ" sz="1800" dirty="0" smtClean="0"/>
              <a:t>rozpočtu nutno provést rozpad financí znovu.</a:t>
            </a:r>
          </a:p>
          <a:p>
            <a:pPr marL="0" indent="0" algn="just">
              <a:lnSpc>
                <a:spcPct val="100000"/>
              </a:lnSpc>
              <a:spcBef>
                <a:spcPts val="0"/>
              </a:spcBef>
              <a:spcAft>
                <a:spcPts val="0"/>
              </a:spcAft>
              <a:buNone/>
            </a:pPr>
            <a:endParaRPr lang="cs-CZ" sz="2000"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02" y="1250853"/>
            <a:ext cx="7344816" cy="37394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438669" y="3727613"/>
            <a:ext cx="125301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609671"/>
            <a:ext cx="3206071" cy="23762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1695034" y="3284984"/>
            <a:ext cx="24449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 name="Přímá spojnice se šipkou 6"/>
          <p:cNvCxnSpPr/>
          <p:nvPr/>
        </p:nvCxnSpPr>
        <p:spPr>
          <a:xfrm>
            <a:off x="3851920" y="3727613"/>
            <a:ext cx="1872208" cy="78150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3" name="Obdélník 2"/>
          <p:cNvSpPr/>
          <p:nvPr/>
        </p:nvSpPr>
        <p:spPr>
          <a:xfrm>
            <a:off x="5580112" y="2780928"/>
            <a:ext cx="122413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727647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Finanční plán</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35</a:t>
            </a:fld>
            <a:endParaRPr lang="cs-CZ" dirty="0"/>
          </a:p>
        </p:txBody>
      </p:sp>
      <p:sp>
        <p:nvSpPr>
          <p:cNvPr id="5" name="Zástupný symbol pro obsah 4"/>
          <p:cNvSpPr>
            <a:spLocks noGrp="1"/>
          </p:cNvSpPr>
          <p:nvPr>
            <p:ph idx="13"/>
          </p:nvPr>
        </p:nvSpPr>
        <p:spPr>
          <a:xfrm>
            <a:off x="431540" y="5373216"/>
            <a:ext cx="8208912" cy="1152128"/>
          </a:xfrm>
        </p:spPr>
        <p:txBody>
          <a:bodyPr/>
          <a:lstStyle/>
          <a:p>
            <a:pPr algn="just">
              <a:lnSpc>
                <a:spcPct val="100000"/>
              </a:lnSpc>
              <a:spcBef>
                <a:spcPts val="0"/>
              </a:spcBef>
              <a:buFont typeface="Wingdings" panose="05000000000000000000" pitchFamily="2" charset="2"/>
              <a:buChar char=""/>
            </a:pPr>
            <a:r>
              <a:rPr lang="cs-CZ" sz="1800" dirty="0" smtClean="0"/>
              <a:t>Finanční </a:t>
            </a:r>
            <a:r>
              <a:rPr lang="cs-CZ" sz="1800" dirty="0"/>
              <a:t>plán se generuje automaticky, ale žadatel ho může ručně </a:t>
            </a:r>
            <a:r>
              <a:rPr lang="cs-CZ" sz="1800" dirty="0" smtClean="0"/>
              <a:t>upravit.</a:t>
            </a:r>
          </a:p>
          <a:p>
            <a:pPr algn="just">
              <a:lnSpc>
                <a:spcPct val="100000"/>
              </a:lnSpc>
              <a:spcBef>
                <a:spcPts val="0"/>
              </a:spcBef>
              <a:buFont typeface="Wingdings" panose="05000000000000000000" pitchFamily="2" charset="2"/>
              <a:buChar char=""/>
            </a:pPr>
            <a:r>
              <a:rPr lang="cs-CZ" sz="1800" dirty="0" smtClean="0"/>
              <a:t>Automatické </a:t>
            </a:r>
            <a:r>
              <a:rPr lang="cs-CZ" sz="1800" dirty="0"/>
              <a:t>generování FP je převzato z nastavení Výzvy ŘO do výzev MAS</a:t>
            </a:r>
            <a:r>
              <a:rPr lang="cs-CZ" sz="1800" dirty="0" smtClean="0"/>
              <a:t>.</a:t>
            </a:r>
            <a:endParaRPr lang="cs-CZ" sz="1800" dirty="0"/>
          </a:p>
          <a:p>
            <a:pPr algn="just">
              <a:lnSpc>
                <a:spcPct val="100000"/>
              </a:lnSpc>
              <a:spcBef>
                <a:spcPts val="0"/>
              </a:spcBef>
              <a:buFont typeface="Wingdings" panose="05000000000000000000" pitchFamily="2" charset="2"/>
              <a:buChar char=""/>
            </a:pPr>
            <a:r>
              <a:rPr lang="cs-CZ" sz="1800" dirty="0"/>
              <a:t>Kontrola shody částek finančního plánu a </a:t>
            </a:r>
            <a:r>
              <a:rPr lang="cs-CZ" sz="1800" dirty="0" smtClean="0"/>
              <a:t>rozpočtu.</a:t>
            </a:r>
            <a:endParaRPr lang="cs-CZ" sz="1800" dirty="0"/>
          </a:p>
          <a:p>
            <a:pPr algn="just">
              <a:lnSpc>
                <a:spcPct val="100000"/>
              </a:lnSpc>
              <a:spcBef>
                <a:spcPts val="0"/>
              </a:spcBef>
              <a:buFont typeface="Wingdings" panose="05000000000000000000" pitchFamily="2" charset="2"/>
              <a:buChar char=""/>
            </a:pPr>
            <a:endParaRPr lang="cs-CZ" sz="1800"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96752"/>
            <a:ext cx="8424936"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4211960" y="4869160"/>
            <a:ext cx="1800200" cy="410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865598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VEŘEJNÉ ZAKÁZKY</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36</a:t>
            </a:fld>
            <a:endParaRPr lang="cs-CZ" dirty="0"/>
          </a:p>
        </p:txBody>
      </p:sp>
      <p:pic>
        <p:nvPicPr>
          <p:cNvPr id="1029" name="Picture 5" descr="C:\Users\michaela.sedlackova\Desktop\Printscreeny_IS KP14+\veřejné zakázky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196752"/>
            <a:ext cx="8624829" cy="25227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ela.sedlackova\Desktop\Printscreeny_IS KP14+\Veřejné zakázky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231" y="3212976"/>
            <a:ext cx="2160240" cy="20422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chaela.sedlackova\Desktop\Printscreeny_IS KP14+\veřejné zakázky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4662458"/>
            <a:ext cx="2531237" cy="201622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p:cNvSpPr>
            <a:spLocks noGrp="1"/>
          </p:cNvSpPr>
          <p:nvPr>
            <p:ph idx="13"/>
          </p:nvPr>
        </p:nvSpPr>
        <p:spPr>
          <a:xfrm>
            <a:off x="395536" y="3789040"/>
            <a:ext cx="5184576" cy="2880320"/>
          </a:xfrm>
        </p:spPr>
        <p:txBody>
          <a:bodyPr/>
          <a:lstStyle/>
          <a:p>
            <a:pPr>
              <a:lnSpc>
                <a:spcPct val="100000"/>
              </a:lnSpc>
              <a:spcBef>
                <a:spcPts val="0"/>
              </a:spcBef>
              <a:buFont typeface="Wingdings" panose="05000000000000000000" pitchFamily="2" charset="2"/>
              <a:buChar char=""/>
            </a:pPr>
            <a:r>
              <a:rPr lang="cs-CZ" sz="1600" dirty="0" smtClean="0"/>
              <a:t>Záložka Projekt </a:t>
            </a:r>
            <a:br>
              <a:rPr lang="cs-CZ" sz="1600" dirty="0" smtClean="0"/>
            </a:br>
            <a:r>
              <a:rPr lang="cs-CZ" sz="1600" dirty="0" smtClean="0"/>
              <a:t>(</a:t>
            </a:r>
            <a:r>
              <a:rPr lang="cs-CZ" sz="1600" dirty="0"/>
              <a:t>sekce Identifikace projektu</a:t>
            </a:r>
            <a:r>
              <a:rPr lang="cs-CZ" sz="1600" dirty="0" smtClean="0"/>
              <a:t>)</a:t>
            </a:r>
          </a:p>
          <a:p>
            <a:pPr algn="just">
              <a:lnSpc>
                <a:spcPct val="100000"/>
              </a:lnSpc>
              <a:spcBef>
                <a:spcPts val="0"/>
              </a:spcBef>
              <a:buFont typeface="Wingdings" panose="05000000000000000000" pitchFamily="2" charset="2"/>
              <a:buChar char=""/>
            </a:pPr>
            <a:r>
              <a:rPr lang="cs-CZ" sz="1600" dirty="0" smtClean="0"/>
              <a:t>Záložka Veřejné zakázky </a:t>
            </a:r>
          </a:p>
          <a:p>
            <a:pPr>
              <a:lnSpc>
                <a:spcPct val="100000"/>
              </a:lnSpc>
              <a:spcBef>
                <a:spcPts val="0"/>
              </a:spcBef>
              <a:buFont typeface="Wingdings" panose="05000000000000000000" pitchFamily="2" charset="2"/>
              <a:buChar char=""/>
            </a:pPr>
            <a:r>
              <a:rPr lang="cs-CZ" sz="1600" b="1" dirty="0"/>
              <a:t>Zjednodušeně se jedná o zakázky </a:t>
            </a:r>
            <a:r>
              <a:rPr lang="cs-CZ" sz="1600" b="1" dirty="0" smtClean="0"/>
              <a:t/>
            </a:r>
            <a:br>
              <a:rPr lang="cs-CZ" sz="1600" b="1" dirty="0" smtClean="0"/>
            </a:br>
            <a:r>
              <a:rPr lang="cs-CZ" sz="1600" b="1" dirty="0" smtClean="0"/>
              <a:t>s </a:t>
            </a:r>
            <a:r>
              <a:rPr lang="cs-CZ" sz="1600" b="1" dirty="0"/>
              <a:t>předpokládanou hodnotou dosahující či vyšší než 400.000 Kč bez DPH nebo s přepokládanou hodnotou dosahující či vyšší než 500.000 Kč </a:t>
            </a:r>
            <a:r>
              <a:rPr lang="cs-CZ" sz="1600" b="1" dirty="0" smtClean="0"/>
              <a:t/>
            </a:r>
            <a:br>
              <a:rPr lang="cs-CZ" sz="1600" b="1" dirty="0" smtClean="0"/>
            </a:br>
            <a:r>
              <a:rPr lang="cs-CZ" sz="1600" b="1" dirty="0" smtClean="0"/>
              <a:t>bez </a:t>
            </a:r>
            <a:r>
              <a:rPr lang="cs-CZ" sz="1600" b="1" dirty="0"/>
              <a:t>DPH </a:t>
            </a:r>
            <a:r>
              <a:rPr lang="cs-CZ" sz="1400" dirty="0"/>
              <a:t>v případě, že zadavatel nepatří mezi veřejné </a:t>
            </a:r>
            <a:r>
              <a:rPr lang="cs-CZ" sz="1400" dirty="0" smtClean="0"/>
              <a:t/>
            </a:r>
            <a:br>
              <a:rPr lang="cs-CZ" sz="1400" dirty="0" smtClean="0"/>
            </a:br>
            <a:r>
              <a:rPr lang="cs-CZ" sz="1400" dirty="0" smtClean="0"/>
              <a:t>či </a:t>
            </a:r>
            <a:r>
              <a:rPr lang="cs-CZ" sz="1400" dirty="0"/>
              <a:t>sektorové zadavatele podle § 2 odst. 2 a 6 zákona </a:t>
            </a:r>
            <a:r>
              <a:rPr lang="cs-CZ" sz="1400" dirty="0" smtClean="0"/>
              <a:t/>
            </a:r>
            <a:br>
              <a:rPr lang="cs-CZ" sz="1400" dirty="0" smtClean="0"/>
            </a:br>
            <a:r>
              <a:rPr lang="cs-CZ" sz="1400" dirty="0" smtClean="0"/>
              <a:t>č</a:t>
            </a:r>
            <a:r>
              <a:rPr lang="cs-CZ" sz="1400" dirty="0"/>
              <a:t>. 137/2006 Sb., o veřejných zakázkách, a zároveň podpora poskytovaná na tuto zakázku není vyšší než 50 %.</a:t>
            </a:r>
          </a:p>
          <a:p>
            <a:pPr algn="just">
              <a:lnSpc>
                <a:spcPct val="100000"/>
              </a:lnSpc>
              <a:spcBef>
                <a:spcPts val="0"/>
              </a:spcBef>
              <a:buFont typeface="Wingdings" panose="05000000000000000000" pitchFamily="2" charset="2"/>
              <a:buChar char=""/>
            </a:pPr>
            <a:endParaRPr lang="cs-CZ" sz="1800" dirty="0"/>
          </a:p>
        </p:txBody>
      </p:sp>
    </p:spTree>
    <p:extLst>
      <p:ext uri="{BB962C8B-B14F-4D97-AF65-F5344CB8AC3E}">
        <p14:creationId xmlns:p14="http://schemas.microsoft.com/office/powerpoint/2010/main" val="1722158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Veřejné zakázky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37</a:t>
            </a:fld>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2157727695"/>
              </p:ext>
            </p:extLst>
          </p:nvPr>
        </p:nvGraphicFramePr>
        <p:xfrm>
          <a:off x="633605" y="1294240"/>
          <a:ext cx="7881917" cy="4953744"/>
        </p:xfrm>
        <a:graphic>
          <a:graphicData uri="http://schemas.openxmlformats.org/drawingml/2006/table">
            <a:tbl>
              <a:tblPr firstRow="1" bandRow="1">
                <a:tableStyleId>{5C22544A-7EE6-4342-B048-85BDC9FD1C3A}</a:tableStyleId>
              </a:tblPr>
              <a:tblGrid>
                <a:gridCol w="2688167"/>
                <a:gridCol w="2688167"/>
                <a:gridCol w="2505583"/>
              </a:tblGrid>
              <a:tr h="606734">
                <a:tc>
                  <a:txBody>
                    <a:bodyPr/>
                    <a:lstStyle/>
                    <a:p>
                      <a:r>
                        <a:rPr lang="cs-CZ" dirty="0" smtClean="0"/>
                        <a:t>Méně než 400/500</a:t>
                      </a:r>
                      <a:r>
                        <a:rPr lang="cs-CZ" baseline="0" dirty="0" smtClean="0"/>
                        <a:t> tis. Kč bez DPH</a:t>
                      </a:r>
                      <a:endParaRPr lang="cs-CZ" dirty="0"/>
                    </a:p>
                  </a:txBody>
                  <a:tcPr/>
                </a:tc>
                <a:tc>
                  <a:txBody>
                    <a:bodyPr/>
                    <a:lstStyle/>
                    <a:p>
                      <a:r>
                        <a:rPr lang="cs-CZ" dirty="0" smtClean="0"/>
                        <a:t>Od 400/500 tis. Kč do 2mil./6mil. Kč bez DPH</a:t>
                      </a:r>
                      <a:endParaRPr lang="cs-CZ" dirty="0"/>
                    </a:p>
                  </a:txBody>
                  <a:tcPr/>
                </a:tc>
                <a:tc>
                  <a:txBody>
                    <a:bodyPr/>
                    <a:lstStyle/>
                    <a:p>
                      <a:r>
                        <a:rPr lang="cs-CZ" dirty="0" smtClean="0"/>
                        <a:t>Od 2 mil./6mil. Kč bez DPH</a:t>
                      </a:r>
                      <a:endParaRPr lang="cs-CZ" dirty="0"/>
                    </a:p>
                  </a:txBody>
                  <a:tcPr/>
                </a:tc>
              </a:tr>
              <a:tr h="65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Neprovádí se výběrové řízení</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Výběr dodavatele je vázán na VŘ</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Výběr</a:t>
                      </a:r>
                      <a:r>
                        <a:rPr lang="cs-CZ" b="1" baseline="0" dirty="0" smtClean="0"/>
                        <a:t> dodavatele je vázán na VŘ</a:t>
                      </a:r>
                    </a:p>
                  </a:txBody>
                  <a:tcPr/>
                </a:tc>
              </a:tr>
              <a:tr h="3207023">
                <a:tc>
                  <a:txBody>
                    <a:bodyPr/>
                    <a:lstStyle/>
                    <a:p>
                      <a:pPr marL="285750" indent="-285750" algn="l">
                        <a:buFont typeface="Arial" panose="020B0604020202020204" pitchFamily="34" charset="0"/>
                        <a:buChar char="•"/>
                      </a:pPr>
                      <a:r>
                        <a:rPr lang="cs-CZ" sz="1800" b="0" dirty="0" smtClean="0"/>
                        <a:t>Rozhodnutí </a:t>
                      </a:r>
                      <a:br>
                        <a:rPr lang="cs-CZ" sz="1800" b="0" dirty="0" smtClean="0"/>
                      </a:br>
                      <a:r>
                        <a:rPr lang="cs-CZ" sz="1800" b="0" dirty="0" smtClean="0"/>
                        <a:t>o dodavateli vychází z dříve získaných</a:t>
                      </a:r>
                      <a:r>
                        <a:rPr lang="cs-CZ" sz="1800" b="0" baseline="0" dirty="0" smtClean="0"/>
                        <a:t> informací na trhu (resp. cenách) nebo průzkumu trhu</a:t>
                      </a:r>
                    </a:p>
                    <a:p>
                      <a:pPr marL="285750" indent="-285750" algn="l">
                        <a:buFont typeface="Arial" panose="020B0604020202020204" pitchFamily="34" charset="0"/>
                        <a:buChar char="•"/>
                      </a:pPr>
                      <a:r>
                        <a:rPr lang="cs-CZ" sz="1800" b="0" baseline="0" dirty="0" smtClean="0"/>
                        <a:t>Doložení účetního dokladu – zřejmý předmět zakázky, množství plnění </a:t>
                      </a:r>
                      <a:br>
                        <a:rPr lang="cs-CZ" sz="1800" b="0" baseline="0" dirty="0" smtClean="0"/>
                      </a:br>
                      <a:r>
                        <a:rPr lang="cs-CZ" sz="1800" b="0" baseline="0" dirty="0" smtClean="0"/>
                        <a:t>a cena</a:t>
                      </a:r>
                      <a:endParaRPr lang="cs-CZ" sz="1800" b="0" dirty="0" smtClean="0"/>
                    </a:p>
                    <a:p>
                      <a:pPr marL="285750" indent="-285750" algn="l">
                        <a:buFont typeface="Arial" panose="020B0604020202020204" pitchFamily="34" charset="0"/>
                        <a:buChar char="•"/>
                      </a:pPr>
                      <a:endParaRPr lang="cs-CZ" sz="1800" dirty="0"/>
                    </a:p>
                  </a:txBody>
                  <a:tcPr/>
                </a:tc>
                <a:tc>
                  <a:txBody>
                    <a:bodyPr/>
                    <a:lstStyle/>
                    <a:p>
                      <a:pPr marL="285750" indent="-285750" algn="l">
                        <a:buFont typeface="Arial" panose="020B0604020202020204" pitchFamily="34" charset="0"/>
                        <a:buChar char="•"/>
                      </a:pPr>
                      <a:r>
                        <a:rPr lang="cs-CZ" sz="1800" b="0" dirty="0" smtClean="0"/>
                        <a:t>Povinnost zveřejnit výzvu na esfcr.cz </a:t>
                      </a:r>
                    </a:p>
                    <a:p>
                      <a:pPr marL="285750" indent="-285750" algn="l">
                        <a:buFont typeface="Arial" panose="020B0604020202020204" pitchFamily="34" charset="0"/>
                        <a:buChar char="•"/>
                      </a:pPr>
                      <a:r>
                        <a:rPr lang="cs-CZ" sz="1800" b="0" dirty="0" smtClean="0"/>
                        <a:t>Zápis o hodnocení nabídek</a:t>
                      </a:r>
                    </a:p>
                    <a:p>
                      <a:pPr marL="285750" indent="-285750" algn="l">
                        <a:buFont typeface="Arial" panose="020B0604020202020204" pitchFamily="34" charset="0"/>
                        <a:buChar char="•"/>
                      </a:pPr>
                      <a:r>
                        <a:rPr lang="cs-CZ" sz="1800" b="0" dirty="0" smtClean="0"/>
                        <a:t>Písemná smlouva </a:t>
                      </a:r>
                      <a:br>
                        <a:rPr lang="cs-CZ" sz="1800" b="0" dirty="0" smtClean="0"/>
                      </a:br>
                      <a:r>
                        <a:rPr lang="cs-CZ" sz="1800" b="0" dirty="0" smtClean="0"/>
                        <a:t>s dodavatelem (alespoň ve formě písemné potvrzené objednávky</a:t>
                      </a:r>
                      <a:r>
                        <a:rPr lang="cs-CZ" sz="1800" b="0" baseline="0" dirty="0" smtClean="0"/>
                        <a:t> dodavatelem)</a:t>
                      </a:r>
                      <a:endParaRPr lang="cs-CZ" sz="1800" b="0" dirty="0"/>
                    </a:p>
                  </a:txBody>
                  <a:tcPr/>
                </a:tc>
                <a:tc>
                  <a:txBody>
                    <a:bodyPr/>
                    <a:lstStyle/>
                    <a:p>
                      <a:pPr marL="0" indent="0" algn="l">
                        <a:buFont typeface="Arial" panose="020B0604020202020204" pitchFamily="34" charset="0"/>
                        <a:buNone/>
                      </a:pPr>
                      <a:r>
                        <a:rPr lang="cs-CZ" sz="1800" b="1" baseline="0" dirty="0" smtClean="0"/>
                        <a:t>Dle zákona č.137/2006 Sb., </a:t>
                      </a:r>
                      <a:br>
                        <a:rPr lang="cs-CZ" sz="1800" b="1" baseline="0" dirty="0" smtClean="0"/>
                      </a:br>
                      <a:r>
                        <a:rPr lang="cs-CZ" sz="1800" b="1" baseline="0" dirty="0" smtClean="0"/>
                        <a:t>o veřejných zakázkách</a:t>
                      </a:r>
                    </a:p>
                    <a:p>
                      <a:pPr marL="285750" indent="-285750" algn="l" defTabSz="914400" rtl="0" eaLnBrk="1" latinLnBrk="0" hangingPunct="1">
                        <a:buFont typeface="Arial" panose="020B0604020202020204" pitchFamily="34" charset="0"/>
                        <a:buChar char="•"/>
                      </a:pPr>
                      <a:r>
                        <a:rPr lang="cs-CZ" sz="1800" b="0" kern="1200" dirty="0" smtClean="0">
                          <a:solidFill>
                            <a:schemeClr val="dk1"/>
                          </a:solidFill>
                          <a:latin typeface="+mn-lt"/>
                          <a:ea typeface="+mn-ea"/>
                          <a:cs typeface="+mn-cs"/>
                        </a:rPr>
                        <a:t>Povinnost zveřejnění </a:t>
                      </a:r>
                    </a:p>
                    <a:p>
                      <a:pPr marL="285750" indent="-285750" algn="l" defTabSz="914400" rtl="0" eaLnBrk="1" latinLnBrk="0" hangingPunct="1">
                        <a:buFont typeface="Arial" panose="020B0604020202020204" pitchFamily="34" charset="0"/>
                        <a:buChar char="•"/>
                      </a:pPr>
                      <a:r>
                        <a:rPr lang="cs-CZ" sz="1800" b="0" kern="1200" dirty="0" smtClean="0">
                          <a:solidFill>
                            <a:schemeClr val="dk1"/>
                          </a:solidFill>
                          <a:latin typeface="+mn-lt"/>
                          <a:ea typeface="+mn-ea"/>
                          <a:cs typeface="+mn-cs"/>
                        </a:rPr>
                        <a:t>Zápis o posouzení a hodnocení nabídek</a:t>
                      </a:r>
                    </a:p>
                    <a:p>
                      <a:pPr marL="285750" indent="-285750" algn="l" defTabSz="914400" rtl="0" eaLnBrk="1" latinLnBrk="0" hangingPunct="1">
                        <a:buFont typeface="Arial" panose="020B0604020202020204" pitchFamily="34" charset="0"/>
                        <a:buChar char="•"/>
                      </a:pPr>
                      <a:r>
                        <a:rPr lang="cs-CZ" sz="1800" b="0" kern="1200" dirty="0" smtClean="0">
                          <a:solidFill>
                            <a:schemeClr val="dk1"/>
                          </a:solidFill>
                          <a:latin typeface="+mn-lt"/>
                          <a:ea typeface="+mn-ea"/>
                          <a:cs typeface="+mn-cs"/>
                        </a:rPr>
                        <a:t>Písemná smlouva </a:t>
                      </a:r>
                      <a:br>
                        <a:rPr lang="cs-CZ" sz="1800" b="0" kern="1200" dirty="0" smtClean="0">
                          <a:solidFill>
                            <a:schemeClr val="dk1"/>
                          </a:solidFill>
                          <a:latin typeface="+mn-lt"/>
                          <a:ea typeface="+mn-ea"/>
                          <a:cs typeface="+mn-cs"/>
                        </a:rPr>
                      </a:br>
                      <a:r>
                        <a:rPr lang="cs-CZ" sz="1800" b="0" kern="1200" dirty="0" smtClean="0">
                          <a:solidFill>
                            <a:schemeClr val="dk1"/>
                          </a:solidFill>
                          <a:latin typeface="+mn-lt"/>
                          <a:ea typeface="+mn-ea"/>
                          <a:cs typeface="+mn-cs"/>
                        </a:rPr>
                        <a:t>s dodavatelem (nepostačuje objednávka)</a:t>
                      </a:r>
                    </a:p>
                  </a:txBody>
                  <a:tcPr/>
                </a:tc>
              </a:tr>
            </a:tbl>
          </a:graphicData>
        </a:graphic>
      </p:graphicFrame>
      <p:sp>
        <p:nvSpPr>
          <p:cNvPr id="3" name="TextovéPole 2"/>
          <p:cNvSpPr txBox="1"/>
          <p:nvPr/>
        </p:nvSpPr>
        <p:spPr>
          <a:xfrm>
            <a:off x="434104" y="6247984"/>
            <a:ext cx="8280920" cy="369332"/>
          </a:xfrm>
          <a:prstGeom prst="rect">
            <a:avLst/>
          </a:prstGeom>
          <a:noFill/>
        </p:spPr>
        <p:txBody>
          <a:bodyPr wrap="square" rtlCol="0">
            <a:spAutoFit/>
          </a:bodyPr>
          <a:lstStyle/>
          <a:p>
            <a:pPr marL="285750" indent="-285750">
              <a:buFont typeface="Arial" panose="020B0604020202020204" pitchFamily="34" charset="0"/>
              <a:buChar char="•"/>
            </a:pPr>
            <a:r>
              <a:rPr lang="cs-CZ" b="1" dirty="0" smtClean="0"/>
              <a:t>ÚČELOVÉ DĚLENÍ PŘEDMĚTU VZ JE NEPŘÍPUSTNÉ !!!</a:t>
            </a:r>
            <a:endParaRPr lang="cs-CZ" b="1" dirty="0"/>
          </a:p>
        </p:txBody>
      </p:sp>
    </p:spTree>
    <p:extLst>
      <p:ext uri="{BB962C8B-B14F-4D97-AF65-F5344CB8AC3E}">
        <p14:creationId xmlns:p14="http://schemas.microsoft.com/office/powerpoint/2010/main" val="31141049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čestné prohlášení</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38</a:t>
            </a:fld>
            <a:endParaRPr lang="cs-CZ" dirty="0"/>
          </a:p>
        </p:txBody>
      </p:sp>
      <p:sp>
        <p:nvSpPr>
          <p:cNvPr id="5" name="Zástupný symbol pro obsah 4"/>
          <p:cNvSpPr>
            <a:spLocks noGrp="1"/>
          </p:cNvSpPr>
          <p:nvPr>
            <p:ph idx="13"/>
          </p:nvPr>
        </p:nvSpPr>
        <p:spPr>
          <a:xfrm>
            <a:off x="539552" y="5661248"/>
            <a:ext cx="8064896" cy="1008112"/>
          </a:xfrm>
        </p:spPr>
        <p:txBody>
          <a:bodyPr/>
          <a:lstStyle/>
          <a:p>
            <a:pPr algn="just">
              <a:lnSpc>
                <a:spcPct val="100000"/>
              </a:lnSpc>
              <a:spcBef>
                <a:spcPts val="0"/>
              </a:spcBef>
              <a:buFont typeface="Wingdings" panose="05000000000000000000" pitchFamily="2" charset="2"/>
              <a:buChar char=""/>
            </a:pPr>
            <a:r>
              <a:rPr lang="cs-CZ" sz="1600" dirty="0"/>
              <a:t>Z</a:t>
            </a:r>
            <a:r>
              <a:rPr lang="cs-CZ" sz="1600" dirty="0" smtClean="0"/>
              <a:t>aškrtnout </a:t>
            </a:r>
            <a:r>
              <a:rPr lang="cs-CZ" sz="1600" dirty="0" err="1" smtClean="0"/>
              <a:t>check</a:t>
            </a:r>
            <a:r>
              <a:rPr lang="cs-CZ" sz="1600" dirty="0" err="1"/>
              <a:t>b</a:t>
            </a:r>
            <a:r>
              <a:rPr lang="cs-CZ" sz="1600" dirty="0" err="1" smtClean="0"/>
              <a:t>ox</a:t>
            </a:r>
            <a:r>
              <a:rPr lang="cs-CZ" sz="1600" dirty="0" smtClean="0"/>
              <a:t> u požadovaných </a:t>
            </a:r>
            <a:r>
              <a:rPr lang="cs-CZ" sz="1600" dirty="0"/>
              <a:t>čestných </a:t>
            </a:r>
            <a:r>
              <a:rPr lang="cs-CZ" sz="1600" dirty="0" smtClean="0"/>
              <a:t>prohlášení a každý řádek uložit.</a:t>
            </a:r>
          </a:p>
          <a:p>
            <a:pPr algn="just">
              <a:lnSpc>
                <a:spcPct val="100000"/>
              </a:lnSpc>
              <a:spcBef>
                <a:spcPts val="0"/>
              </a:spcBef>
              <a:buFont typeface="Wingdings" panose="05000000000000000000" pitchFamily="2" charset="2"/>
              <a:buChar char=""/>
            </a:pPr>
            <a:r>
              <a:rPr lang="cs-CZ" sz="1600" dirty="0"/>
              <a:t>Editace se omezuje na vyznačení souhlasu s textem prohlášení, textové pole </a:t>
            </a:r>
            <a:r>
              <a:rPr lang="cs-CZ" sz="1600" dirty="0" smtClean="0"/>
              <a:t/>
            </a:r>
            <a:br>
              <a:rPr lang="cs-CZ" sz="1600" dirty="0" smtClean="0"/>
            </a:br>
            <a:r>
              <a:rPr lang="cs-CZ" sz="1600" dirty="0" smtClean="0"/>
              <a:t>s </a:t>
            </a:r>
            <a:r>
              <a:rPr lang="cs-CZ" sz="1600" dirty="0"/>
              <a:t>obsahem prohlášení nelze editovat.</a:t>
            </a:r>
          </a:p>
          <a:p>
            <a:pPr algn="just">
              <a:lnSpc>
                <a:spcPct val="100000"/>
              </a:lnSpc>
              <a:spcBef>
                <a:spcPts val="0"/>
              </a:spcBef>
              <a:spcAft>
                <a:spcPts val="0"/>
              </a:spcAft>
              <a:buFont typeface="Wingdings" panose="05000000000000000000" pitchFamily="2" charset="2"/>
              <a:buChar char=""/>
            </a:pPr>
            <a:endParaRPr lang="cs-CZ" sz="2000" dirty="0" smtClean="0"/>
          </a:p>
          <a:p>
            <a:pPr algn="just">
              <a:lnSpc>
                <a:spcPct val="100000"/>
              </a:lnSpc>
              <a:spcBef>
                <a:spcPts val="0"/>
              </a:spcBef>
              <a:spcAft>
                <a:spcPts val="0"/>
              </a:spcAft>
              <a:buFont typeface="Wingdings" panose="05000000000000000000" pitchFamily="2" charset="2"/>
              <a:buChar char=""/>
            </a:pPr>
            <a:endParaRPr lang="cs-CZ" sz="2000" dirty="0"/>
          </a:p>
        </p:txBody>
      </p:sp>
      <p:pic>
        <p:nvPicPr>
          <p:cNvPr id="2050" name="Picture 2" descr="C:\Users\michaela.sedlackova\Desktop\Č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196752"/>
            <a:ext cx="7210302" cy="4306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5700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dokumenty</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39</a:t>
            </a:fld>
            <a:endParaRPr lang="cs-CZ" dirty="0"/>
          </a:p>
        </p:txBody>
      </p:sp>
      <p:sp>
        <p:nvSpPr>
          <p:cNvPr id="5" name="Zástupný symbol pro obsah 4"/>
          <p:cNvSpPr>
            <a:spLocks noGrp="1"/>
          </p:cNvSpPr>
          <p:nvPr>
            <p:ph idx="13"/>
          </p:nvPr>
        </p:nvSpPr>
        <p:spPr>
          <a:xfrm>
            <a:off x="395536" y="5661248"/>
            <a:ext cx="8352928" cy="1008112"/>
          </a:xfrm>
        </p:spPr>
        <p:txBody>
          <a:bodyPr/>
          <a:lstStyle/>
          <a:p>
            <a:pPr algn="just">
              <a:lnSpc>
                <a:spcPct val="100000"/>
              </a:lnSpc>
              <a:spcBef>
                <a:spcPts val="0"/>
              </a:spcBef>
              <a:spcAft>
                <a:spcPts val="0"/>
              </a:spcAft>
              <a:buFont typeface="Wingdings" panose="05000000000000000000" pitchFamily="2" charset="2"/>
              <a:buChar char=""/>
            </a:pPr>
            <a:r>
              <a:rPr lang="cs-CZ" sz="1600" dirty="0"/>
              <a:t>Požadované dokumenty jsou uvedeny v textu </a:t>
            </a:r>
            <a:r>
              <a:rPr lang="cs-CZ" sz="1600" dirty="0" smtClean="0"/>
              <a:t>výzvy MAS/ŘO.</a:t>
            </a:r>
            <a:endParaRPr lang="cs-CZ" sz="1600" dirty="0"/>
          </a:p>
          <a:p>
            <a:pPr algn="just">
              <a:lnSpc>
                <a:spcPct val="100000"/>
              </a:lnSpc>
              <a:spcBef>
                <a:spcPts val="0"/>
              </a:spcBef>
              <a:spcAft>
                <a:spcPts val="0"/>
              </a:spcAft>
              <a:buFont typeface="Wingdings" panose="05000000000000000000" pitchFamily="2" charset="2"/>
              <a:buChar char=""/>
            </a:pPr>
            <a:r>
              <a:rPr lang="cs-CZ" sz="1600" dirty="0" smtClean="0"/>
              <a:t>Předdefinovaný </a:t>
            </a:r>
            <a:r>
              <a:rPr lang="cs-CZ" sz="1600" u="sng" dirty="0" smtClean="0"/>
              <a:t>vzor/formulář</a:t>
            </a:r>
            <a:r>
              <a:rPr lang="cs-CZ" sz="1600" dirty="0" smtClean="0"/>
              <a:t> přílohy stáhnete přes tlačítko Stáhnout soubor dokumentu.</a:t>
            </a:r>
          </a:p>
          <a:p>
            <a:pPr algn="just">
              <a:lnSpc>
                <a:spcPct val="100000"/>
              </a:lnSpc>
              <a:spcBef>
                <a:spcPts val="0"/>
              </a:spcBef>
              <a:spcAft>
                <a:spcPts val="0"/>
              </a:spcAft>
              <a:buFont typeface="Wingdings" panose="05000000000000000000" pitchFamily="2" charset="2"/>
              <a:buChar char=""/>
            </a:pPr>
            <a:r>
              <a:rPr lang="cs-CZ" sz="1600" dirty="0" smtClean="0"/>
              <a:t>Tlačítkem Připojit fyzický soubor připojíte a záznam uložte.</a:t>
            </a:r>
            <a:endParaRPr lang="cs-CZ" sz="1600" dirty="0"/>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92334"/>
            <a:ext cx="7632848" cy="432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6115636" y="3391107"/>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174973" y="4883418"/>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664318" y="5176442"/>
            <a:ext cx="15841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20766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064000" cy="5184576"/>
          </a:xfrm>
        </p:spPr>
        <p:txBody>
          <a:bodyPr/>
          <a:lstStyle/>
          <a:p>
            <a:pPr marL="0" indent="0">
              <a:buNone/>
            </a:pPr>
            <a:r>
              <a:rPr lang="cs-CZ" sz="1800" b="1" u="sng" cap="all" dirty="0"/>
              <a:t>1. Co chceme a můžeme změnit? </a:t>
            </a:r>
          </a:p>
          <a:p>
            <a:pPr lvl="1">
              <a:lnSpc>
                <a:spcPct val="100000"/>
              </a:lnSpc>
              <a:spcBef>
                <a:spcPts val="0"/>
              </a:spcBef>
            </a:pPr>
            <a:r>
              <a:rPr lang="cs-CZ" sz="1600" dirty="0" smtClean="0"/>
              <a:t>Součástí </a:t>
            </a:r>
            <a:r>
              <a:rPr lang="cs-CZ" sz="1600" dirty="0"/>
              <a:t>definice problému </a:t>
            </a:r>
            <a:r>
              <a:rPr lang="cs-CZ" sz="1600" dirty="0" smtClean="0"/>
              <a:t>je vždy </a:t>
            </a:r>
            <a:r>
              <a:rPr lang="cs-CZ" sz="1600" dirty="0"/>
              <a:t>také </a:t>
            </a:r>
            <a:r>
              <a:rPr lang="cs-CZ" sz="1600" b="1" dirty="0"/>
              <a:t>specifikace cílové skupiny projektu</a:t>
            </a:r>
            <a:r>
              <a:rPr lang="cs-CZ" sz="1600" dirty="0"/>
              <a:t>, </a:t>
            </a:r>
            <a:r>
              <a:rPr lang="cs-CZ" sz="1600" dirty="0" smtClean="0"/>
              <a:t/>
            </a:r>
            <a:br>
              <a:rPr lang="cs-CZ" sz="1600" dirty="0" smtClean="0"/>
            </a:br>
            <a:r>
              <a:rPr lang="cs-CZ" sz="1600" dirty="0" smtClean="0"/>
              <a:t>tj</a:t>
            </a:r>
            <a:r>
              <a:rPr lang="cs-CZ" sz="1600" dirty="0"/>
              <a:t>. osob, kterých se problém týká.</a:t>
            </a:r>
          </a:p>
          <a:p>
            <a:pPr marL="0" lvl="1" indent="0">
              <a:lnSpc>
                <a:spcPts val="288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smtClean="0"/>
              <a:t>vymezení </a:t>
            </a:r>
            <a:r>
              <a:rPr lang="cs-CZ" sz="1600" dirty="0"/>
              <a:t>a charakteristika CS: vymezená věkem, pohlavím, etnicitou, územím, kulturou, socioekonomickým postavením, jinak definovanou skupinovou příslušností, jako je např. dlouhodobá </a:t>
            </a:r>
            <a:r>
              <a:rPr lang="cs-CZ" sz="1600" dirty="0" smtClean="0"/>
              <a:t>nezaměstnanost,</a:t>
            </a:r>
            <a:endParaRPr lang="cs-CZ" sz="1600" dirty="0"/>
          </a:p>
          <a:p>
            <a:pPr algn="just" hangingPunct="0">
              <a:lnSpc>
                <a:spcPct val="100000"/>
              </a:lnSpc>
              <a:spcBef>
                <a:spcPts val="0"/>
              </a:spcBef>
              <a:spcAft>
                <a:spcPts val="0"/>
              </a:spcAft>
            </a:pPr>
            <a:r>
              <a:rPr lang="cs-CZ" sz="1600" dirty="0"/>
              <a:t>čím ostřeji vymezená, tím lépe (bezbřehost napovídá, že nevíte pořádně, co chcete, a tak chcete dělat všechno pro všechny</a:t>
            </a:r>
            <a:r>
              <a:rPr lang="cs-CZ" sz="1600" dirty="0" smtClean="0"/>
              <a:t>),</a:t>
            </a:r>
            <a:endParaRPr lang="cs-CZ" sz="1600" dirty="0"/>
          </a:p>
          <a:p>
            <a:pPr algn="just" hangingPunct="0">
              <a:lnSpc>
                <a:spcPct val="100000"/>
              </a:lnSpc>
              <a:spcBef>
                <a:spcPts val="0"/>
              </a:spcBef>
              <a:spcAft>
                <a:spcPts val="0"/>
              </a:spcAft>
            </a:pPr>
            <a:r>
              <a:rPr lang="cs-CZ" sz="1600" dirty="0"/>
              <a:t>projekt může mít více CS, pak ale u každé je třeba zvlášť popsat </a:t>
            </a:r>
            <a:r>
              <a:rPr lang="cs-CZ" sz="1600" dirty="0" smtClean="0"/>
              <a:t>potřeby,</a:t>
            </a:r>
            <a:endParaRPr lang="cs-CZ" sz="1600" dirty="0"/>
          </a:p>
          <a:p>
            <a:pPr algn="just" hangingPunct="0">
              <a:lnSpc>
                <a:spcPct val="100000"/>
              </a:lnSpc>
              <a:spcBef>
                <a:spcPts val="0"/>
              </a:spcBef>
              <a:spcAft>
                <a:spcPts val="0"/>
              </a:spcAft>
            </a:pPr>
            <a:r>
              <a:rPr lang="cs-CZ" sz="1600" dirty="0"/>
              <a:t>charakteristika selektivní: znaky, trendy, problémy, jež chcete řešit v </a:t>
            </a:r>
            <a:r>
              <a:rPr lang="cs-CZ" sz="1600" dirty="0" smtClean="0"/>
              <a:t>projektu vazba </a:t>
            </a:r>
            <a:r>
              <a:rPr lang="cs-CZ" sz="1600" dirty="0"/>
              <a:t>na potřeby </a:t>
            </a:r>
            <a:r>
              <a:rPr lang="cs-CZ" sz="1600" dirty="0" smtClean="0"/>
              <a:t>CS,</a:t>
            </a:r>
            <a:endParaRPr lang="cs-CZ" sz="1600" dirty="0"/>
          </a:p>
          <a:p>
            <a:pPr algn="just" hangingPunct="0">
              <a:lnSpc>
                <a:spcPct val="100000"/>
              </a:lnSpc>
              <a:spcBef>
                <a:spcPts val="0"/>
              </a:spcBef>
              <a:spcAft>
                <a:spcPts val="0"/>
              </a:spcAft>
            </a:pPr>
            <a:r>
              <a:rPr lang="cs-CZ" sz="1600" dirty="0"/>
              <a:t>projekt musí prokazatelně korespondovat s potřebami CS, na kterou je zaměřen = ideálně vyjmenujte potřeby CS a ke každé přiřaďte aktivitu projektu, kterou chcete danou potřebu </a:t>
            </a:r>
            <a:r>
              <a:rPr lang="cs-CZ" sz="1600" dirty="0" smtClean="0"/>
              <a:t>naplnit,</a:t>
            </a:r>
            <a:endParaRPr lang="cs-CZ" sz="1600" dirty="0"/>
          </a:p>
          <a:p>
            <a:pPr algn="just" hangingPunct="0">
              <a:lnSpc>
                <a:spcPct val="100000"/>
              </a:lnSpc>
              <a:spcBef>
                <a:spcPts val="0"/>
              </a:spcBef>
              <a:spcAft>
                <a:spcPts val="0"/>
              </a:spcAft>
            </a:pPr>
            <a:r>
              <a:rPr lang="cs-CZ" sz="1600" dirty="0"/>
              <a:t>jmenujte jen ty potřeby CS, které projektem hodláte naplňovat (ostatní potřeby můžete také zmínit, ale s vysvětlením, proč je projekt neřeší, případně že je řešíte </a:t>
            </a:r>
            <a:r>
              <a:rPr lang="cs-CZ" sz="1600" dirty="0" smtClean="0"/>
              <a:t/>
            </a:r>
            <a:br>
              <a:rPr lang="cs-CZ" sz="1600" dirty="0" smtClean="0"/>
            </a:br>
            <a:r>
              <a:rPr lang="cs-CZ" sz="1600" dirty="0" smtClean="0"/>
              <a:t>v </a:t>
            </a:r>
            <a:r>
              <a:rPr lang="cs-CZ" sz="1600" dirty="0"/>
              <a:t>projektu jiném</a:t>
            </a:r>
            <a:r>
              <a:rPr lang="cs-CZ" sz="1600" dirty="0" smtClean="0"/>
              <a:t>).</a:t>
            </a:r>
            <a:endParaRPr lang="cs-CZ" sz="1600" dirty="0"/>
          </a:p>
          <a:p>
            <a:pPr marL="0" lvl="1" indent="0">
              <a:lnSpc>
                <a:spcPts val="2880"/>
              </a:lnSpc>
              <a:spcBef>
                <a:spcPts val="600"/>
              </a:spcBef>
              <a:spcAft>
                <a:spcPts val="600"/>
              </a:spcAft>
              <a:buSzPct val="100000"/>
              <a:buNone/>
            </a:pPr>
            <a:r>
              <a:rPr lang="cs-CZ" sz="1600" dirty="0" smtClean="0"/>
              <a:t>.</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a:t>
            </a:fld>
            <a:endParaRPr lang="cs-CZ" dirty="0"/>
          </a:p>
        </p:txBody>
      </p:sp>
    </p:spTree>
    <p:extLst>
      <p:ext uri="{BB962C8B-B14F-4D97-AF65-F5344CB8AC3E}">
        <p14:creationId xmlns:p14="http://schemas.microsoft.com/office/powerpoint/2010/main" val="42403998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Operace se žádostí</a:t>
            </a:r>
            <a:endParaRPr lang="cs-CZ" dirty="0"/>
          </a:p>
        </p:txBody>
      </p:sp>
      <p:sp>
        <p:nvSpPr>
          <p:cNvPr id="3" name="Zástupný symbol pro obsah 2"/>
          <p:cNvSpPr>
            <a:spLocks noGrp="1"/>
          </p:cNvSpPr>
          <p:nvPr>
            <p:ph idx="1"/>
          </p:nvPr>
        </p:nvSpPr>
        <p:spPr>
          <a:xfrm>
            <a:off x="540000" y="1484784"/>
            <a:ext cx="8064000" cy="2403216"/>
          </a:xfrm>
        </p:spPr>
        <p:txBody>
          <a:bodyPr/>
          <a:lstStyle/>
          <a:p>
            <a:r>
              <a:rPr lang="cs-CZ" dirty="0" smtClean="0"/>
              <a:t>Horní příkazový řádek obsahuje:</a:t>
            </a:r>
          </a:p>
          <a:p>
            <a:pPr lvl="1"/>
            <a:r>
              <a:rPr lang="cs-CZ" dirty="0" smtClean="0">
                <a:solidFill>
                  <a:schemeClr val="accent6"/>
                </a:solidFill>
              </a:rPr>
              <a:t>Přístup k projektu</a:t>
            </a:r>
          </a:p>
          <a:p>
            <a:pPr lvl="1"/>
            <a:r>
              <a:rPr lang="cs-CZ" dirty="0" smtClean="0"/>
              <a:t>Plné moci</a:t>
            </a:r>
          </a:p>
          <a:p>
            <a:pPr lvl="1"/>
            <a:r>
              <a:rPr lang="cs-CZ" dirty="0" smtClean="0"/>
              <a:t>Kopírovat</a:t>
            </a:r>
          </a:p>
          <a:p>
            <a:pPr lvl="1"/>
            <a:r>
              <a:rPr lang="cs-CZ" dirty="0" smtClean="0"/>
              <a:t>Vymazat žádost</a:t>
            </a:r>
          </a:p>
          <a:p>
            <a:pPr lvl="1"/>
            <a:r>
              <a:rPr lang="cs-CZ" dirty="0" smtClean="0">
                <a:solidFill>
                  <a:schemeClr val="accent6"/>
                </a:solidFill>
              </a:rPr>
              <a:t>Kontrola</a:t>
            </a:r>
          </a:p>
          <a:p>
            <a:pPr lvl="1"/>
            <a:r>
              <a:rPr lang="cs-CZ" dirty="0" smtClean="0">
                <a:solidFill>
                  <a:schemeClr val="accent6"/>
                </a:solidFill>
              </a:rPr>
              <a:t>Finalizace</a:t>
            </a:r>
          </a:p>
          <a:p>
            <a:pPr lvl="1"/>
            <a:r>
              <a:rPr lang="cs-CZ" dirty="0"/>
              <a:t>T</a:t>
            </a:r>
            <a:r>
              <a:rPr lang="cs-CZ" dirty="0" smtClean="0"/>
              <a:t>isk</a:t>
            </a:r>
          </a:p>
          <a:p>
            <a:pPr lvl="1"/>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40</a:t>
            </a:fld>
            <a:endParaRPr lang="cs-CZ" dirty="0"/>
          </a:p>
        </p:txBody>
      </p:sp>
      <p:pic>
        <p:nvPicPr>
          <p:cNvPr id="12290" name="Picture 2"/>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539552" y="4941168"/>
            <a:ext cx="8064500" cy="93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5170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Přístup k projektu </a:t>
            </a:r>
            <a:endParaRPr lang="cs-CZ" dirty="0"/>
          </a:p>
        </p:txBody>
      </p:sp>
      <p:sp>
        <p:nvSpPr>
          <p:cNvPr id="3" name="Zástupný symbol pro obsah 2"/>
          <p:cNvSpPr>
            <a:spLocks noGrp="1"/>
          </p:cNvSpPr>
          <p:nvPr>
            <p:ph idx="1"/>
          </p:nvPr>
        </p:nvSpPr>
        <p:spPr>
          <a:xfrm>
            <a:off x="595329" y="1268760"/>
            <a:ext cx="8064000" cy="4824056"/>
          </a:xfrm>
        </p:spPr>
        <p:txBody>
          <a:bodyPr/>
          <a:lstStyle/>
          <a:p>
            <a:pPr algn="just"/>
            <a:r>
              <a:rPr lang="cs-CZ" sz="1800" dirty="0" smtClean="0"/>
              <a:t>Uživatel, který žádost založil se automaticky stává </a:t>
            </a:r>
            <a:r>
              <a:rPr lang="cs-CZ" sz="1800" u="sng" dirty="0"/>
              <a:t>S</a:t>
            </a:r>
            <a:r>
              <a:rPr lang="cs-CZ" sz="1800" u="sng" dirty="0" smtClean="0"/>
              <a:t>právcem přístupů.</a:t>
            </a:r>
          </a:p>
          <a:p>
            <a:pPr marL="0" indent="0" algn="just">
              <a:buNone/>
            </a:pPr>
            <a:endParaRPr lang="cs-CZ" u="sng" dirty="0" smtClean="0"/>
          </a:p>
          <a:p>
            <a:pPr marL="0" indent="0" algn="just">
              <a:buNone/>
            </a:pPr>
            <a:endParaRPr lang="cs-CZ" u="sng" dirty="0"/>
          </a:p>
          <a:p>
            <a:pPr algn="just">
              <a:spcBef>
                <a:spcPts val="0"/>
              </a:spcBef>
              <a:spcAft>
                <a:spcPts val="0"/>
              </a:spcAft>
            </a:pPr>
            <a:endParaRPr lang="cs-CZ" dirty="0" smtClean="0"/>
          </a:p>
          <a:p>
            <a:pPr algn="just">
              <a:spcBef>
                <a:spcPts val="0"/>
              </a:spcBef>
              <a:spcAft>
                <a:spcPts val="0"/>
              </a:spcAft>
            </a:pPr>
            <a:r>
              <a:rPr lang="cs-CZ" sz="1800" dirty="0" smtClean="0"/>
              <a:t>Možno zpřístupnit žádost dalším uživatelům, včetně pracovníků technické podpory </a:t>
            </a:r>
            <a:r>
              <a:rPr lang="cs-CZ" sz="1800" dirty="0" smtClean="0">
                <a:hlinkClick r:id="rId3"/>
              </a:rPr>
              <a:t>iskp@mpsv.cz</a:t>
            </a:r>
            <a:r>
              <a:rPr lang="cs-CZ" sz="1800" dirty="0" smtClean="0"/>
              <a:t>. </a:t>
            </a:r>
          </a:p>
          <a:p>
            <a:pPr algn="just"/>
            <a:r>
              <a:rPr lang="cs-CZ" sz="1800" u="sng" dirty="0" smtClean="0"/>
              <a:t>Nastavit práva uživatelů:</a:t>
            </a:r>
          </a:p>
          <a:p>
            <a:pPr lvl="1" algn="just"/>
            <a:r>
              <a:rPr lang="cs-CZ" sz="1800" dirty="0" smtClean="0"/>
              <a:t>Čtenář</a:t>
            </a:r>
          </a:p>
          <a:p>
            <a:pPr lvl="1" algn="just"/>
            <a:r>
              <a:rPr lang="cs-CZ" sz="1800" dirty="0" smtClean="0"/>
              <a:t>Editor</a:t>
            </a:r>
          </a:p>
          <a:p>
            <a:pPr lvl="1" algn="just"/>
            <a:r>
              <a:rPr lang="cs-CZ" sz="1800" dirty="0" smtClean="0"/>
              <a:t>Signatář</a:t>
            </a:r>
          </a:p>
          <a:p>
            <a:pPr lvl="1" algn="just"/>
            <a:r>
              <a:rPr lang="cs-CZ" sz="1800" dirty="0" smtClean="0"/>
              <a:t>Správce přístupů</a:t>
            </a:r>
          </a:p>
          <a:p>
            <a:pPr lvl="1" algn="just"/>
            <a:r>
              <a:rPr lang="cs-CZ" sz="1800" dirty="0" smtClean="0"/>
              <a:t>Zástupce správce přístupů</a:t>
            </a:r>
          </a:p>
          <a:p>
            <a:pPr marL="414000" lvl="1" indent="0">
              <a:buNone/>
            </a:pPr>
            <a:endParaRPr lang="cs-CZ" dirty="0"/>
          </a:p>
          <a:p>
            <a:pPr marL="414000" lvl="1" indent="0">
              <a:buNone/>
            </a:pPr>
            <a:endParaRPr lang="cs-CZ" dirty="0" smtClean="0"/>
          </a:p>
          <a:p>
            <a:pPr lvl="1"/>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41</a:t>
            </a:fld>
            <a:endParaRPr lang="cs-CZ"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947" y="1646134"/>
            <a:ext cx="784887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5"/>
          <p:cNvSpPr/>
          <p:nvPr/>
        </p:nvSpPr>
        <p:spPr>
          <a:xfrm>
            <a:off x="2424095" y="2247248"/>
            <a:ext cx="648072" cy="6596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704682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Přístup k projektu </a:t>
            </a:r>
            <a:endParaRPr lang="cs-CZ" dirty="0"/>
          </a:p>
        </p:txBody>
      </p:sp>
      <p:sp>
        <p:nvSpPr>
          <p:cNvPr id="3" name="Zástupný symbol pro obsah 2"/>
          <p:cNvSpPr>
            <a:spLocks noGrp="1"/>
          </p:cNvSpPr>
          <p:nvPr>
            <p:ph idx="1"/>
          </p:nvPr>
        </p:nvSpPr>
        <p:spPr>
          <a:xfrm>
            <a:off x="540000" y="1484784"/>
            <a:ext cx="8064000" cy="1512168"/>
          </a:xfrm>
        </p:spPr>
        <p:txBody>
          <a:bodyPr/>
          <a:lstStyle/>
          <a:p>
            <a:pPr algn="just">
              <a:spcBef>
                <a:spcPts val="0"/>
              </a:spcBef>
              <a:spcAft>
                <a:spcPts val="0"/>
              </a:spcAft>
              <a:buFont typeface="Wingdings" panose="05000000000000000000" pitchFamily="2" charset="2"/>
              <a:buChar char=""/>
            </a:pPr>
            <a:r>
              <a:rPr lang="cs-CZ" sz="1800" dirty="0"/>
              <a:t>Přidělení přístupu novému uživateli pomocí tlačítka Nový </a:t>
            </a:r>
            <a:r>
              <a:rPr lang="cs-CZ" sz="1800" dirty="0" smtClean="0"/>
              <a:t>záznam.</a:t>
            </a:r>
            <a:endParaRPr lang="cs-CZ" sz="1800" dirty="0"/>
          </a:p>
          <a:p>
            <a:pPr algn="just">
              <a:spcBef>
                <a:spcPts val="0"/>
              </a:spcBef>
              <a:spcAft>
                <a:spcPts val="0"/>
              </a:spcAft>
              <a:buFont typeface="Wingdings" panose="05000000000000000000" pitchFamily="2" charset="2"/>
              <a:buChar char=""/>
            </a:pPr>
            <a:r>
              <a:rPr lang="cs-CZ" sz="1800" dirty="0"/>
              <a:t>Změna práv stávajících uživatelů – Změnit nastavení </a:t>
            </a:r>
            <a:r>
              <a:rPr lang="cs-CZ" sz="1800" dirty="0" smtClean="0"/>
              <a:t>přístupů.</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42</a:t>
            </a:fld>
            <a:endParaRPr lang="cs-CZ" dirty="0"/>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970" y="3429000"/>
            <a:ext cx="829406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délník 11"/>
          <p:cNvSpPr/>
          <p:nvPr/>
        </p:nvSpPr>
        <p:spPr>
          <a:xfrm>
            <a:off x="6607474" y="5209950"/>
            <a:ext cx="194421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467544" y="3501008"/>
            <a:ext cx="13681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762558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Přístup k projektu  </a:t>
            </a:r>
            <a:endParaRPr lang="cs-CZ" dirty="0"/>
          </a:p>
        </p:txBody>
      </p:sp>
      <p:sp>
        <p:nvSpPr>
          <p:cNvPr id="3" name="Zástupný symbol pro obsah 2"/>
          <p:cNvSpPr>
            <a:spLocks noGrp="1"/>
          </p:cNvSpPr>
          <p:nvPr>
            <p:ph idx="1"/>
          </p:nvPr>
        </p:nvSpPr>
        <p:spPr>
          <a:xfrm>
            <a:off x="540000" y="1340768"/>
            <a:ext cx="8064000" cy="1656184"/>
          </a:xfrm>
        </p:spPr>
        <p:txBody>
          <a:bodyPr/>
          <a:lstStyle/>
          <a:p>
            <a:pPr algn="just">
              <a:lnSpc>
                <a:spcPct val="100000"/>
              </a:lnSpc>
              <a:spcBef>
                <a:spcPts val="0"/>
              </a:spcBef>
              <a:spcAft>
                <a:spcPts val="0"/>
              </a:spcAft>
              <a:buFont typeface="Wingdings" panose="05000000000000000000" pitchFamily="2" charset="2"/>
              <a:buChar char=""/>
            </a:pPr>
            <a:r>
              <a:rPr lang="cs-CZ" sz="1800" dirty="0" smtClean="0"/>
              <a:t>Pokud má aplikace ISKP14+ umožnit signatáři podepsat žádost, musí mu být přidělena </a:t>
            </a:r>
            <a:r>
              <a:rPr lang="cs-CZ" sz="1800" b="1" dirty="0" smtClean="0"/>
              <a:t>Úloha</a:t>
            </a:r>
            <a:r>
              <a:rPr lang="cs-CZ" sz="1800" dirty="0" smtClean="0"/>
              <a:t> k podpisu. </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43</a:t>
            </a:fld>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60848"/>
            <a:ext cx="6908863" cy="432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395536" y="2427606"/>
            <a:ext cx="2520280" cy="2081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491427" y="5013176"/>
            <a:ext cx="10081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Zástupný symbol pro obsah 2"/>
          <p:cNvSpPr>
            <a:spLocks noGrp="1"/>
          </p:cNvSpPr>
          <p:nvPr>
            <p:ph idx="1"/>
          </p:nvPr>
        </p:nvSpPr>
        <p:spPr>
          <a:xfrm>
            <a:off x="6839791" y="5129320"/>
            <a:ext cx="2304256" cy="1367898"/>
          </a:xfrm>
        </p:spPr>
        <p:txBody>
          <a:bodyPr/>
          <a:lstStyle/>
          <a:p>
            <a:pPr marL="0" indent="0">
              <a:spcBef>
                <a:spcPts val="0"/>
              </a:spcBef>
              <a:spcAft>
                <a:spcPts val="0"/>
              </a:spcAft>
              <a:buNone/>
            </a:pPr>
            <a:r>
              <a:rPr lang="cs-CZ" sz="1800" dirty="0" smtClean="0"/>
              <a:t>Úlohu lze přidat pomocí tlačítka </a:t>
            </a:r>
            <a:br>
              <a:rPr lang="cs-CZ" sz="1800" dirty="0" smtClean="0"/>
            </a:br>
            <a:r>
              <a:rPr lang="cs-CZ" sz="1800" dirty="0" smtClean="0"/>
              <a:t>Nový záznam. </a:t>
            </a:r>
            <a:endParaRPr lang="cs-CZ" sz="1800" dirty="0"/>
          </a:p>
        </p:txBody>
      </p:sp>
      <p:cxnSp>
        <p:nvCxnSpPr>
          <p:cNvPr id="16" name="Přímá spojnice se šipkou 15"/>
          <p:cNvCxnSpPr/>
          <p:nvPr/>
        </p:nvCxnSpPr>
        <p:spPr>
          <a:xfrm flipH="1" flipV="1">
            <a:off x="1499539" y="5263067"/>
            <a:ext cx="5160693" cy="14401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316874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Plné moci</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44</a:t>
            </a:fld>
            <a:endParaRPr lang="cs-CZ"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8157729"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5884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Kontrola</a:t>
            </a:r>
            <a:endParaRPr lang="cs-CZ" dirty="0"/>
          </a:p>
        </p:txBody>
      </p:sp>
      <p:sp>
        <p:nvSpPr>
          <p:cNvPr id="3" name="Zástupný symbol pro obsah 2"/>
          <p:cNvSpPr>
            <a:spLocks noGrp="1"/>
          </p:cNvSpPr>
          <p:nvPr>
            <p:ph idx="1"/>
          </p:nvPr>
        </p:nvSpPr>
        <p:spPr>
          <a:xfrm>
            <a:off x="539552" y="1556792"/>
            <a:ext cx="8064000" cy="5184576"/>
          </a:xfrm>
        </p:spPr>
        <p:txBody>
          <a:bodyPr/>
          <a:lstStyle/>
          <a:p>
            <a:pPr algn="just">
              <a:lnSpc>
                <a:spcPct val="100000"/>
              </a:lnSpc>
            </a:pPr>
            <a:r>
              <a:rPr lang="cs-CZ" sz="1800" dirty="0" smtClean="0"/>
              <a:t>Provádíme zpravidla po vyplnění všech záložek (celé žádosti). </a:t>
            </a:r>
          </a:p>
          <a:p>
            <a:pPr algn="just">
              <a:lnSpc>
                <a:spcPct val="100000"/>
              </a:lnSpc>
            </a:pPr>
            <a:r>
              <a:rPr lang="cs-CZ" sz="1800" dirty="0" smtClean="0"/>
              <a:t>Můžeme využít i průběžně jako nápovědu jak správně dané pole vyplnit.</a:t>
            </a:r>
          </a:p>
          <a:p>
            <a:pPr algn="just">
              <a:lnSpc>
                <a:spcPct val="100000"/>
              </a:lnSpc>
            </a:pPr>
            <a:r>
              <a:rPr lang="cs-CZ" sz="1800" dirty="0" smtClean="0"/>
              <a:t>Všechny červené chybové hlášky nutno odstranit.</a:t>
            </a:r>
          </a:p>
          <a:p>
            <a:endParaRPr lang="cs-CZ" dirty="0" smtClean="0"/>
          </a:p>
          <a:p>
            <a:endParaRPr lang="cs-CZ" dirty="0"/>
          </a:p>
          <a:p>
            <a:endParaRPr lang="cs-CZ" dirty="0" smtClean="0"/>
          </a:p>
          <a:p>
            <a:endParaRPr lang="cs-CZ" dirty="0" smtClean="0"/>
          </a:p>
          <a:p>
            <a:r>
              <a:rPr lang="cs-CZ" sz="1800" dirty="0" smtClean="0"/>
              <a:t>Kontrola proběhla v pořádku = možnost finalizovat!</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45</a:t>
            </a:fld>
            <a:endParaRPr lang="cs-CZ"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501" y="2780928"/>
            <a:ext cx="626469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2093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Finalizace</a:t>
            </a:r>
            <a:endParaRPr lang="cs-CZ" dirty="0"/>
          </a:p>
        </p:txBody>
      </p:sp>
      <p:sp>
        <p:nvSpPr>
          <p:cNvPr id="3" name="Zástupný symbol pro obsah 2"/>
          <p:cNvSpPr>
            <a:spLocks noGrp="1"/>
          </p:cNvSpPr>
          <p:nvPr>
            <p:ph idx="1"/>
          </p:nvPr>
        </p:nvSpPr>
        <p:spPr>
          <a:xfrm>
            <a:off x="540000" y="1628800"/>
            <a:ext cx="8064000" cy="4680520"/>
          </a:xfrm>
        </p:spPr>
        <p:txBody>
          <a:bodyPr/>
          <a:lstStyle/>
          <a:p>
            <a:r>
              <a:rPr lang="cs-CZ" sz="1800" dirty="0" smtClean="0"/>
              <a:t>Nutno v nastavení přístupů (záložka Přístup k žádosti) uvést/zatrhnout Signatáře.</a:t>
            </a:r>
          </a:p>
          <a:p>
            <a:r>
              <a:rPr lang="cs-CZ" sz="1800" dirty="0" smtClean="0"/>
              <a:t>I po finalizaci žádosti o podporu možno provést změny.</a:t>
            </a:r>
          </a:p>
          <a:p>
            <a:r>
              <a:rPr lang="cs-CZ" sz="1800" dirty="0" smtClean="0"/>
              <a:t>V PŘÍKAZOVÉM ŘÁDKU se objeví tlačítko STORNO FINALIZACE.</a:t>
            </a:r>
          </a:p>
          <a:p>
            <a:r>
              <a:rPr lang="cs-CZ" sz="1800" dirty="0" smtClean="0"/>
              <a:t>Poté opět nutno finalizovat.</a:t>
            </a:r>
          </a:p>
          <a:p>
            <a:r>
              <a:rPr lang="cs-CZ" sz="1800" dirty="0" smtClean="0"/>
              <a:t>POZOR!!!</a:t>
            </a:r>
          </a:p>
          <a:p>
            <a:pPr marL="414000" lvl="1" indent="0" algn="just">
              <a:buNone/>
            </a:pPr>
            <a:r>
              <a:rPr lang="cs-CZ" sz="1800" dirty="0" smtClean="0"/>
              <a:t>U </a:t>
            </a:r>
            <a:r>
              <a:rPr lang="cs-CZ" sz="1800" dirty="0" err="1" smtClean="0"/>
              <a:t>finalizované</a:t>
            </a:r>
            <a:r>
              <a:rPr lang="cs-CZ" sz="1800" dirty="0" smtClean="0"/>
              <a:t> žádosti nelze provádět změny v přístupech k projektu. Pokud je nutné změnu provést, musíte zmáčknout Storno finalizace </a:t>
            </a:r>
            <a:br>
              <a:rPr lang="cs-CZ" sz="1800" dirty="0" smtClean="0"/>
            </a:br>
            <a:r>
              <a:rPr lang="cs-CZ" sz="1800" dirty="0" smtClean="0"/>
              <a:t>na horní liště .</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46</a:t>
            </a:fld>
            <a:endParaRPr lang="cs-CZ"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5654999"/>
            <a:ext cx="1689301" cy="2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5096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podpis </a:t>
            </a:r>
            <a:r>
              <a:rPr lang="cs-CZ" dirty="0" smtClean="0"/>
              <a:t>a podání žádosti</a:t>
            </a:r>
            <a:endParaRPr lang="cs-CZ" dirty="0"/>
          </a:p>
        </p:txBody>
      </p:sp>
      <p:sp>
        <p:nvSpPr>
          <p:cNvPr id="3" name="Zástupný symbol pro obsah 2"/>
          <p:cNvSpPr>
            <a:spLocks noGrp="1"/>
          </p:cNvSpPr>
          <p:nvPr>
            <p:ph idx="1"/>
          </p:nvPr>
        </p:nvSpPr>
        <p:spPr>
          <a:xfrm>
            <a:off x="539552" y="1556792"/>
            <a:ext cx="4536056" cy="2403216"/>
          </a:xfrm>
        </p:spPr>
        <p:txBody>
          <a:bodyPr/>
          <a:lstStyle/>
          <a:p>
            <a:r>
              <a:rPr lang="cs-CZ" sz="1600" b="1" u="sng" dirty="0" smtClean="0"/>
              <a:t>PODPIS ŽÁDOSTI</a:t>
            </a:r>
          </a:p>
          <a:p>
            <a:pPr lvl="1">
              <a:lnSpc>
                <a:spcPct val="100000"/>
              </a:lnSpc>
            </a:pPr>
            <a:r>
              <a:rPr lang="cs-CZ" sz="1600" dirty="0" smtClean="0"/>
              <a:t>Poslední záložka v levém menu.</a:t>
            </a:r>
          </a:p>
          <a:p>
            <a:pPr lvl="1">
              <a:lnSpc>
                <a:spcPct val="100000"/>
              </a:lnSpc>
            </a:pPr>
            <a:r>
              <a:rPr lang="cs-CZ" sz="1600" b="1" u="sng" dirty="0" smtClean="0"/>
              <a:t>Zaktivní se až po úspěšné finalizaci.</a:t>
            </a:r>
            <a:endParaRPr lang="cs-CZ" sz="1600" b="1" u="sng" dirty="0"/>
          </a:p>
          <a:p>
            <a:pPr lvl="1">
              <a:lnSpc>
                <a:spcPct val="100000"/>
              </a:lnSpc>
            </a:pPr>
            <a:r>
              <a:rPr lang="cs-CZ" sz="1600" dirty="0"/>
              <a:t>Podepisuje jeden či více </a:t>
            </a:r>
            <a:r>
              <a:rPr lang="cs-CZ" sz="1600" dirty="0" smtClean="0"/>
              <a:t>signatářů (dle volby na záložce Identifikace operace </a:t>
            </a:r>
            <a:r>
              <a:rPr lang="cs-CZ" sz="1600" dirty="0" smtClean="0">
                <a:sym typeface="Wingdings" pitchFamily="2" charset="2"/>
              </a:rPr>
              <a:t> pole Způsob jednání</a:t>
            </a:r>
            <a:r>
              <a:rPr lang="cs-CZ" sz="1600" dirty="0" smtClean="0"/>
              <a:t>).</a:t>
            </a:r>
          </a:p>
          <a:p>
            <a:pPr lvl="1">
              <a:lnSpc>
                <a:spcPct val="100000"/>
              </a:lnSpc>
            </a:pPr>
            <a:r>
              <a:rPr lang="cs-CZ" sz="1600" dirty="0" smtClean="0"/>
              <a:t>Nutný </a:t>
            </a:r>
            <a:r>
              <a:rPr lang="cs-CZ" sz="1600" dirty="0"/>
              <a:t>elektronický </a:t>
            </a:r>
            <a:r>
              <a:rPr lang="cs-CZ" sz="1600" dirty="0" smtClean="0"/>
              <a:t>podpis (osobní kvalifikovaný certifikát).</a:t>
            </a:r>
            <a:endParaRPr lang="cs-CZ" sz="1600" dirty="0"/>
          </a:p>
          <a:p>
            <a:endParaRPr lang="cs-CZ" sz="1600" dirty="0"/>
          </a:p>
        </p:txBody>
      </p:sp>
      <p:sp>
        <p:nvSpPr>
          <p:cNvPr id="4" name="Zástupný symbol pro obsah 3"/>
          <p:cNvSpPr>
            <a:spLocks noGrp="1"/>
          </p:cNvSpPr>
          <p:nvPr>
            <p:ph idx="10"/>
          </p:nvPr>
        </p:nvSpPr>
        <p:spPr>
          <a:xfrm>
            <a:off x="539552" y="4293096"/>
            <a:ext cx="5112568" cy="1970920"/>
          </a:xfrm>
        </p:spPr>
        <p:txBody>
          <a:bodyPr/>
          <a:lstStyle/>
          <a:p>
            <a:r>
              <a:rPr lang="cs-CZ" sz="1600" b="1" u="sng" dirty="0"/>
              <a:t>PODÁNÍ ŽÁDOSTI</a:t>
            </a:r>
          </a:p>
          <a:p>
            <a:pPr lvl="1" algn="just">
              <a:lnSpc>
                <a:spcPct val="100000"/>
              </a:lnSpc>
            </a:pPr>
            <a:r>
              <a:rPr lang="cs-CZ" sz="1600" dirty="0" smtClean="0"/>
              <a:t>Určeno na první záložce Identifikace operace (pole Typ podání) při vyplňování žádosti.</a:t>
            </a:r>
          </a:p>
          <a:p>
            <a:pPr lvl="1" algn="just">
              <a:lnSpc>
                <a:spcPct val="100000"/>
              </a:lnSpc>
            </a:pPr>
            <a:r>
              <a:rPr lang="cs-CZ" sz="1600" dirty="0" smtClean="0"/>
              <a:t>Automaticky (nastaveno defaultně) x Ručně. </a:t>
            </a:r>
          </a:p>
          <a:p>
            <a:pPr lvl="1" algn="just">
              <a:lnSpc>
                <a:spcPct val="100000"/>
              </a:lnSpc>
            </a:pPr>
            <a:r>
              <a:rPr lang="cs-CZ" sz="1600" dirty="0" smtClean="0"/>
              <a:t>Žádost podána současně s podpisem x Žádost ručně podána.</a:t>
            </a:r>
            <a:r>
              <a:rPr lang="cs-CZ" dirty="0" smtClean="0"/>
              <a:t>									</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47</a:t>
            </a:fld>
            <a:endParaRPr lang="cs-CZ" dirty="0"/>
          </a:p>
        </p:txBody>
      </p:sp>
      <p:pic>
        <p:nvPicPr>
          <p:cNvPr id="1027" name="Picture 3" descr="C:\Users\michaela.sedlackova\Desktop\Podpis žádos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412776"/>
            <a:ext cx="2868360" cy="508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6945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podpis žádosti </a:t>
            </a:r>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48</a:t>
            </a:fld>
            <a:endParaRPr lang="cs-CZ" dirty="0"/>
          </a:p>
        </p:txBody>
      </p:sp>
      <p:sp>
        <p:nvSpPr>
          <p:cNvPr id="4" name="Zástupný symbol pro obsah 3"/>
          <p:cNvSpPr>
            <a:spLocks noGrp="1"/>
          </p:cNvSpPr>
          <p:nvPr>
            <p:ph idx="10"/>
          </p:nvPr>
        </p:nvSpPr>
        <p:spPr>
          <a:xfrm>
            <a:off x="683568" y="4437112"/>
            <a:ext cx="8064000" cy="936104"/>
          </a:xfrm>
        </p:spPr>
        <p:txBody>
          <a:bodyPr/>
          <a:lstStyle/>
          <a:p>
            <a:pPr algn="just"/>
            <a:r>
              <a:rPr lang="cs-CZ" sz="1800" dirty="0" smtClean="0"/>
              <a:t>Na záložce </a:t>
            </a:r>
            <a:r>
              <a:rPr lang="cs-CZ" sz="1800" dirty="0"/>
              <a:t>Podpis žádosti </a:t>
            </a:r>
            <a:r>
              <a:rPr lang="cs-CZ" sz="1800" dirty="0" smtClean="0"/>
              <a:t>klikněte na </a:t>
            </a:r>
            <a:r>
              <a:rPr lang="cs-CZ" sz="1800" dirty="0"/>
              <a:t>ikonu </a:t>
            </a:r>
            <a:r>
              <a:rPr lang="cs-CZ" sz="1800" dirty="0" smtClean="0"/>
              <a:t>pečeti.</a:t>
            </a:r>
          </a:p>
          <a:p>
            <a:pPr algn="just"/>
            <a:r>
              <a:rPr lang="cs-CZ" sz="1800" dirty="0" smtClean="0"/>
              <a:t>Po úspěšném podepsání tiskové verze žádosti se černá ikona pečeti změní na zelenou. </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84784"/>
            <a:ext cx="758974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délník 11"/>
          <p:cNvSpPr/>
          <p:nvPr/>
        </p:nvSpPr>
        <p:spPr>
          <a:xfrm>
            <a:off x="981225" y="2617662"/>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5373216"/>
            <a:ext cx="504056"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841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podpis žádosti </a:t>
            </a:r>
            <a:endParaRPr lang="cs-CZ" dirty="0"/>
          </a:p>
        </p:txBody>
      </p:sp>
      <p:sp>
        <p:nvSpPr>
          <p:cNvPr id="4" name="Zástupný symbol pro obsah 3"/>
          <p:cNvSpPr>
            <a:spLocks noGrp="1"/>
          </p:cNvSpPr>
          <p:nvPr>
            <p:ph idx="10"/>
          </p:nvPr>
        </p:nvSpPr>
        <p:spPr>
          <a:xfrm>
            <a:off x="581697" y="4653136"/>
            <a:ext cx="8064000" cy="1872208"/>
          </a:xfrm>
        </p:spPr>
        <p:txBody>
          <a:bodyPr/>
          <a:lstStyle/>
          <a:p>
            <a:pPr algn="just">
              <a:lnSpc>
                <a:spcPct val="100000"/>
              </a:lnSpc>
            </a:pPr>
            <a:r>
              <a:rPr lang="cs-CZ" sz="1800" dirty="0" smtClean="0"/>
              <a:t>Označíte </a:t>
            </a:r>
            <a:r>
              <a:rPr lang="cs-CZ" sz="1800" dirty="0" err="1" smtClean="0"/>
              <a:t>checkbox</a:t>
            </a:r>
            <a:r>
              <a:rPr lang="cs-CZ" sz="1800" dirty="0" smtClean="0"/>
              <a:t> Soubory.</a:t>
            </a:r>
          </a:p>
          <a:p>
            <a:pPr algn="just">
              <a:lnSpc>
                <a:spcPct val="100000"/>
              </a:lnSpc>
            </a:pPr>
            <a:r>
              <a:rPr lang="cs-CZ" sz="1800" dirty="0" smtClean="0"/>
              <a:t>Přes tlačítko Vybrat vložíte soubor s elektronickým podpisem výběrem </a:t>
            </a:r>
            <a:br>
              <a:rPr lang="cs-CZ" sz="1800" dirty="0" smtClean="0"/>
            </a:br>
            <a:r>
              <a:rPr lang="cs-CZ" sz="1800" dirty="0" smtClean="0"/>
              <a:t>z adresářů vašeho počítače.</a:t>
            </a:r>
          </a:p>
          <a:p>
            <a:pPr algn="just">
              <a:lnSpc>
                <a:spcPct val="100000"/>
              </a:lnSpc>
            </a:pPr>
            <a:r>
              <a:rPr lang="cs-CZ" sz="1800" dirty="0" smtClean="0"/>
              <a:t>Vložíte Heslo. </a:t>
            </a:r>
          </a:p>
          <a:p>
            <a:pPr algn="just">
              <a:lnSpc>
                <a:spcPct val="100000"/>
              </a:lnSpc>
            </a:pPr>
            <a:r>
              <a:rPr lang="cs-CZ" sz="1800" dirty="0" smtClean="0"/>
              <a:t>Stisknete tlačítko Dokončit.</a:t>
            </a:r>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49</a:t>
            </a:fld>
            <a:endParaRPr lang="cs-CZ"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025" y="1268760"/>
            <a:ext cx="6541344" cy="324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076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208912" cy="5184576"/>
          </a:xfrm>
        </p:spPr>
        <p:txBody>
          <a:bodyPr/>
          <a:lstStyle/>
          <a:p>
            <a:pPr marL="0" indent="0">
              <a:spcAft>
                <a:spcPts val="1200"/>
              </a:spcAft>
              <a:buNone/>
            </a:pPr>
            <a:r>
              <a:rPr lang="cs-CZ" sz="1800" b="1" u="sng" cap="all" dirty="0" smtClean="0"/>
              <a:t>1. Co </a:t>
            </a:r>
            <a:r>
              <a:rPr lang="cs-CZ" sz="1800" b="1" u="sng" cap="all" dirty="0"/>
              <a:t>chceme a můžeme změnit? </a:t>
            </a:r>
          </a:p>
          <a:p>
            <a:pPr lvl="1">
              <a:lnSpc>
                <a:spcPct val="100000"/>
              </a:lnSpc>
              <a:spcBef>
                <a:spcPts val="0"/>
              </a:spcBef>
              <a:spcAft>
                <a:spcPts val="0"/>
              </a:spcAft>
            </a:pPr>
            <a:r>
              <a:rPr lang="cs-CZ" sz="1600" b="1" dirty="0" smtClean="0"/>
              <a:t>Cíl </a:t>
            </a:r>
            <a:r>
              <a:rPr lang="cs-CZ" sz="1600" b="1" dirty="0"/>
              <a:t>projektu musí být:</a:t>
            </a:r>
          </a:p>
          <a:p>
            <a:pPr marL="414000" lvl="1" indent="0">
              <a:lnSpc>
                <a:spcPct val="100000"/>
              </a:lnSpc>
              <a:spcBef>
                <a:spcPts val="0"/>
              </a:spcBef>
              <a:buNone/>
            </a:pPr>
            <a:r>
              <a:rPr lang="cs-CZ" sz="1600" dirty="0" smtClean="0"/>
              <a:t>	</a:t>
            </a:r>
            <a:r>
              <a:rPr lang="cs-CZ" sz="1600" b="1" dirty="0" smtClean="0"/>
              <a:t>1)</a:t>
            </a:r>
            <a:r>
              <a:rPr lang="cs-CZ" sz="1600" dirty="0" smtClean="0"/>
              <a:t> </a:t>
            </a:r>
            <a:r>
              <a:rPr lang="cs-CZ" sz="1600" b="1" dirty="0" smtClean="0"/>
              <a:t>reálně </a:t>
            </a:r>
            <a:r>
              <a:rPr lang="cs-CZ" sz="1600" b="1" dirty="0"/>
              <a:t>dosažitelný </a:t>
            </a:r>
            <a:r>
              <a:rPr lang="cs-CZ" sz="1600" dirty="0"/>
              <a:t>v daném čase a za daných podmínek,</a:t>
            </a:r>
          </a:p>
          <a:p>
            <a:pPr marL="414000" lvl="1" indent="0">
              <a:lnSpc>
                <a:spcPct val="100000"/>
              </a:lnSpc>
              <a:spcBef>
                <a:spcPts val="0"/>
              </a:spcBef>
              <a:buNone/>
            </a:pPr>
            <a:r>
              <a:rPr lang="cs-CZ" sz="1600" dirty="0" smtClean="0"/>
              <a:t>	</a:t>
            </a:r>
            <a:r>
              <a:rPr lang="cs-CZ" sz="1600" b="1" dirty="0" smtClean="0"/>
              <a:t>2) měřitelný</a:t>
            </a:r>
            <a:r>
              <a:rPr lang="cs-CZ" sz="1600" dirty="0"/>
              <a:t>, aby bylo možné po ukončení projektu prokázat jeho naplnění </a:t>
            </a:r>
            <a:r>
              <a:rPr lang="cs-CZ" sz="1600" dirty="0" smtClean="0"/>
              <a:t>	    pomocí </a:t>
            </a:r>
            <a:r>
              <a:rPr lang="cs-CZ" sz="1600" dirty="0"/>
              <a:t>kvantifikovaných údajů</a:t>
            </a:r>
            <a:r>
              <a:rPr lang="cs-CZ" sz="1600" dirty="0" smtClean="0"/>
              <a:t>.</a:t>
            </a:r>
          </a:p>
          <a:p>
            <a:pPr lvl="1">
              <a:lnSpc>
                <a:spcPct val="100000"/>
              </a:lnSpc>
              <a:spcBef>
                <a:spcPts val="0"/>
              </a:spcBef>
            </a:pPr>
            <a:r>
              <a:rPr lang="cs-CZ" sz="1600" b="1" dirty="0"/>
              <a:t>Cíle projektu dělíme na:</a:t>
            </a:r>
          </a:p>
          <a:p>
            <a:pPr marL="0" indent="0" hangingPunct="0">
              <a:lnSpc>
                <a:spcPct val="100000"/>
              </a:lnSpc>
              <a:spcBef>
                <a:spcPts val="0"/>
              </a:spcBef>
              <a:spcAft>
                <a:spcPts val="0"/>
              </a:spcAft>
              <a:buNone/>
            </a:pPr>
            <a:r>
              <a:rPr lang="cs-CZ" sz="1600" b="1" dirty="0" smtClean="0"/>
              <a:t>	1</a:t>
            </a:r>
            <a:r>
              <a:rPr lang="cs-CZ" sz="1600" b="1" dirty="0"/>
              <a:t>) </a:t>
            </a:r>
            <a:r>
              <a:rPr lang="cs-CZ" sz="1600" b="1" dirty="0" smtClean="0"/>
              <a:t>Hlavní </a:t>
            </a:r>
            <a:r>
              <a:rPr lang="cs-CZ" sz="1600" dirty="0" smtClean="0"/>
              <a:t>= </a:t>
            </a:r>
            <a:r>
              <a:rPr lang="cs-CZ" sz="1600" dirty="0"/>
              <a:t>“globální změna“, ke které projekt přispívá </a:t>
            </a:r>
            <a:r>
              <a:rPr lang="cs-CZ" sz="1600" dirty="0" smtClean="0"/>
              <a:t>- formulován obecněji, </a:t>
            </a:r>
            <a:endParaRPr lang="cs-CZ" sz="1600" dirty="0"/>
          </a:p>
          <a:p>
            <a:pPr marL="0" lvl="0" indent="0" hangingPunct="0">
              <a:lnSpc>
                <a:spcPct val="100000"/>
              </a:lnSpc>
              <a:spcBef>
                <a:spcPts val="0"/>
              </a:spcBef>
              <a:spcAft>
                <a:spcPts val="0"/>
              </a:spcAft>
              <a:buNone/>
            </a:pPr>
            <a:r>
              <a:rPr lang="cs-CZ" sz="1600" dirty="0" smtClean="0"/>
              <a:t>	</a:t>
            </a:r>
            <a:r>
              <a:rPr lang="cs-CZ" sz="1600" b="1" dirty="0" smtClean="0"/>
              <a:t>2</a:t>
            </a:r>
            <a:r>
              <a:rPr lang="cs-CZ" sz="1600" b="1" dirty="0"/>
              <a:t>) </a:t>
            </a:r>
            <a:r>
              <a:rPr lang="cs-CZ" sz="1600" b="1" dirty="0" smtClean="0"/>
              <a:t>Specifické </a:t>
            </a:r>
            <a:r>
              <a:rPr lang="cs-CZ" sz="1600" dirty="0" smtClean="0"/>
              <a:t>= </a:t>
            </a:r>
            <a:r>
              <a:rPr lang="cs-CZ" sz="1600" dirty="0"/>
              <a:t>konkrétní změny, které projekt </a:t>
            </a:r>
            <a:r>
              <a:rPr lang="cs-CZ" sz="1600" dirty="0" smtClean="0"/>
              <a:t>přinese (SMART).</a:t>
            </a:r>
          </a:p>
          <a:p>
            <a:pPr marL="0" lvl="0" indent="0" hangingPunct="0">
              <a:lnSpc>
                <a:spcPct val="100000"/>
              </a:lnSpc>
              <a:spcBef>
                <a:spcPts val="0"/>
              </a:spcBef>
              <a:spcAft>
                <a:spcPts val="0"/>
              </a:spcAft>
              <a:buNone/>
            </a:pPr>
            <a:endParaRPr lang="cs-CZ" sz="1600" dirty="0"/>
          </a:p>
          <a:p>
            <a:pPr marL="0" lvl="1" indent="0">
              <a:lnSpc>
                <a:spcPts val="2880"/>
              </a:lnSpc>
              <a:spcBef>
                <a:spcPts val="600"/>
              </a:spcBef>
              <a:spcAft>
                <a:spcPts val="600"/>
              </a:spcAft>
              <a:buSzPct val="100000"/>
              <a:buNone/>
            </a:pPr>
            <a:r>
              <a:rPr lang="cs-CZ" sz="1600" b="1" dirty="0" smtClean="0"/>
              <a:t>Doporučení:</a:t>
            </a:r>
            <a:endParaRPr lang="cs-CZ" sz="1600" dirty="0"/>
          </a:p>
          <a:p>
            <a:pPr lvl="0" algn="just" hangingPunct="0">
              <a:lnSpc>
                <a:spcPct val="100000"/>
              </a:lnSpc>
              <a:spcBef>
                <a:spcPts val="0"/>
              </a:spcBef>
              <a:spcAft>
                <a:spcPts val="0"/>
              </a:spcAft>
            </a:pPr>
            <a:r>
              <a:rPr lang="cs-CZ" sz="1600" dirty="0"/>
              <a:t>při vytyčování cílů vycházejte z potřeb (inverzně: problémů), které jste si předem definovali: splnění vytyčeného cíle = naplnění definované potřeby (= odstranění popsaného problému</a:t>
            </a:r>
            <a:r>
              <a:rPr lang="cs-CZ" sz="1600" dirty="0" smtClean="0"/>
              <a:t>),</a:t>
            </a:r>
            <a:endParaRPr lang="cs-CZ" sz="1600" dirty="0"/>
          </a:p>
          <a:p>
            <a:pPr lvl="0" algn="just" hangingPunct="0">
              <a:lnSpc>
                <a:spcPct val="100000"/>
              </a:lnSpc>
              <a:spcBef>
                <a:spcPts val="0"/>
              </a:spcBef>
              <a:spcAft>
                <a:spcPts val="0"/>
              </a:spcAft>
            </a:pPr>
            <a:r>
              <a:rPr lang="cs-CZ" sz="1600" dirty="0"/>
              <a:t>dbejte na dosažitelnost cílů (již při vytyčování cílů musíte mít představu </a:t>
            </a:r>
            <a:r>
              <a:rPr lang="cs-CZ" sz="1600" dirty="0" smtClean="0"/>
              <a:t>o </a:t>
            </a:r>
            <a:r>
              <a:rPr lang="cs-CZ" sz="1600" dirty="0"/>
              <a:t>aktivitách</a:t>
            </a:r>
            <a:r>
              <a:rPr lang="cs-CZ" sz="1600" dirty="0" smtClean="0"/>
              <a:t>),</a:t>
            </a:r>
            <a:endParaRPr lang="cs-CZ" sz="1600" dirty="0"/>
          </a:p>
          <a:p>
            <a:pPr lvl="0" algn="just" hangingPunct="0">
              <a:lnSpc>
                <a:spcPct val="100000"/>
              </a:lnSpc>
              <a:spcBef>
                <a:spcPts val="0"/>
              </a:spcBef>
              <a:spcAft>
                <a:spcPts val="0"/>
              </a:spcAft>
            </a:pPr>
            <a:r>
              <a:rPr lang="cs-CZ" sz="1600" dirty="0"/>
              <a:t>dbejte na měřitelnost cílů (při formulaci cílů se ptejte, zda splnění takto formulovaného cíle lze nějak prokázat/změřit</a:t>
            </a:r>
            <a:r>
              <a:rPr lang="cs-CZ" sz="1600" dirty="0" smtClean="0"/>
              <a:t>).</a:t>
            </a:r>
            <a:endParaRPr lang="cs-CZ" sz="1600"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a:t>
            </a:fld>
            <a:endParaRPr lang="cs-CZ" dirty="0"/>
          </a:p>
        </p:txBody>
      </p:sp>
    </p:spTree>
    <p:extLst>
      <p:ext uri="{BB962C8B-B14F-4D97-AF65-F5344CB8AC3E}">
        <p14:creationId xmlns:p14="http://schemas.microsoft.com/office/powerpoint/2010/main" val="11453027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Stav žádosti </a:t>
            </a:r>
            <a:endParaRPr lang="cs-CZ" dirty="0"/>
          </a:p>
        </p:txBody>
      </p:sp>
      <p:sp>
        <p:nvSpPr>
          <p:cNvPr id="4" name="Zástupný symbol pro obsah 3"/>
          <p:cNvSpPr>
            <a:spLocks noGrp="1"/>
          </p:cNvSpPr>
          <p:nvPr>
            <p:ph idx="10"/>
          </p:nvPr>
        </p:nvSpPr>
        <p:spPr>
          <a:xfrm>
            <a:off x="507716" y="4718763"/>
            <a:ext cx="8064000" cy="2160240"/>
          </a:xfrm>
        </p:spPr>
        <p:txBody>
          <a:bodyPr/>
          <a:lstStyle/>
          <a:p>
            <a:pPr algn="just">
              <a:lnSpc>
                <a:spcPct val="100000"/>
              </a:lnSpc>
            </a:pPr>
            <a:r>
              <a:rPr lang="cs-CZ" sz="1800" dirty="0" smtClean="0"/>
              <a:t>Datum a čas jednotlivých operací se žádostí od jejího založení </a:t>
            </a:r>
            <a:br>
              <a:rPr lang="cs-CZ" sz="1800" dirty="0" smtClean="0"/>
            </a:br>
            <a:r>
              <a:rPr lang="cs-CZ" sz="1800" dirty="0" smtClean="0"/>
              <a:t>až po podání.</a:t>
            </a:r>
          </a:p>
          <a:p>
            <a:pPr algn="just">
              <a:lnSpc>
                <a:spcPct val="100000"/>
              </a:lnSpc>
            </a:pPr>
            <a:r>
              <a:rPr lang="cs-CZ" sz="1800" dirty="0" smtClean="0"/>
              <a:t>Možno sledovat stav podané žádosti během její administrace v systému ŘO OPZ (CSSF14+).</a:t>
            </a:r>
          </a:p>
          <a:p>
            <a:pPr algn="just">
              <a:lnSpc>
                <a:spcPct val="100000"/>
              </a:lnSpc>
            </a:pPr>
            <a:r>
              <a:rPr lang="cs-CZ" sz="1800" dirty="0" smtClean="0"/>
              <a:t>Pokud je žádost správně podána, je doplněno </a:t>
            </a:r>
            <a:r>
              <a:rPr lang="cs-CZ" sz="1800" b="1" dirty="0"/>
              <a:t>r</a:t>
            </a:r>
            <a:r>
              <a:rPr lang="cs-CZ" sz="1800" b="1" dirty="0" smtClean="0"/>
              <a:t>egistrační číslo projektu.</a:t>
            </a:r>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50</a:t>
            </a:fld>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734" y="1430778"/>
            <a:ext cx="726536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1054261" y="2498723"/>
            <a:ext cx="351876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5322805" y="2138683"/>
            <a:ext cx="286352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5306008" y="2729301"/>
            <a:ext cx="2880320" cy="828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2114638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691680" y="3140968"/>
            <a:ext cx="7272000" cy="648072"/>
          </a:xfrm>
        </p:spPr>
        <p:txBody>
          <a:bodyPr/>
          <a:lstStyle/>
          <a:p>
            <a:r>
              <a:rPr lang="cs-CZ" dirty="0"/>
              <a:t>Způsobilost výdajů</a:t>
            </a: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37520245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95536" y="1484784"/>
            <a:ext cx="8568952" cy="4824536"/>
          </a:xfrm>
        </p:spPr>
        <p:txBody>
          <a:bodyPr/>
          <a:lstStyle/>
          <a:p>
            <a:pPr marL="0" indent="0">
              <a:lnSpc>
                <a:spcPct val="150000"/>
              </a:lnSpc>
              <a:spcBef>
                <a:spcPts val="0"/>
              </a:spcBef>
              <a:spcAft>
                <a:spcPts val="0"/>
              </a:spcAft>
              <a:buNone/>
            </a:pPr>
            <a:r>
              <a:rPr lang="cs-CZ" sz="2000" b="1" dirty="0"/>
              <a:t>Způsobilý </a:t>
            </a:r>
            <a:r>
              <a:rPr lang="cs-CZ" sz="2000" b="1" dirty="0" smtClean="0"/>
              <a:t>výdaj: </a:t>
            </a:r>
            <a:endParaRPr lang="cs-CZ" sz="2000" b="1" dirty="0"/>
          </a:p>
          <a:p>
            <a:pPr marL="432000" lvl="1" indent="-432000" algn="just">
              <a:lnSpc>
                <a:spcPct val="150000"/>
              </a:lnSpc>
              <a:spcBef>
                <a:spcPts val="0"/>
              </a:spcBef>
              <a:spcAft>
                <a:spcPts val="0"/>
              </a:spcAft>
              <a:buSzPct val="100000"/>
              <a:buFont typeface="Wingdings" panose="05000000000000000000" pitchFamily="2" charset="2"/>
              <a:buChar char=""/>
            </a:pPr>
            <a:r>
              <a:rPr lang="cs-CZ" dirty="0"/>
              <a:t>je v souladu s právními předpisy (zejména legislativou EU a ČR</a:t>
            </a:r>
            <a:r>
              <a:rPr lang="cs-CZ" dirty="0" smtClean="0"/>
              <a:t>) </a:t>
            </a:r>
            <a:endParaRPr lang="cs-CZ" dirty="0"/>
          </a:p>
          <a:p>
            <a:pPr marL="432000" lvl="1" indent="-432000" algn="just">
              <a:lnSpc>
                <a:spcPct val="150000"/>
              </a:lnSpc>
              <a:spcBef>
                <a:spcPts val="0"/>
              </a:spcBef>
              <a:spcAft>
                <a:spcPts val="0"/>
              </a:spcAft>
              <a:buSzPct val="100000"/>
              <a:buFont typeface="Wingdings" panose="05000000000000000000" pitchFamily="2" charset="2"/>
              <a:buChar char=""/>
            </a:pPr>
            <a:r>
              <a:rPr lang="pl-PL" dirty="0"/>
              <a:t>je v souladu s pravidly programu a s podmínkami poskytnutí </a:t>
            </a:r>
            <a:r>
              <a:rPr lang="pl-PL" dirty="0" smtClean="0"/>
              <a:t>podpory </a:t>
            </a:r>
            <a:endParaRPr lang="pl-PL" dirty="0"/>
          </a:p>
          <a:p>
            <a:pPr marL="432000" lvl="1" indent="-432000" algn="just">
              <a:lnSpc>
                <a:spcPct val="150000"/>
              </a:lnSpc>
              <a:spcBef>
                <a:spcPts val="0"/>
              </a:spcBef>
              <a:spcAft>
                <a:spcPts val="0"/>
              </a:spcAft>
              <a:buSzPct val="100000"/>
              <a:buFont typeface="Wingdings" panose="05000000000000000000" pitchFamily="2" charset="2"/>
              <a:buChar char=""/>
            </a:pPr>
            <a:r>
              <a:rPr lang="cs-CZ" dirty="0"/>
              <a:t>je přiměřený (viz kapitola 6.1 Specifické části pravidel pro žadatele </a:t>
            </a:r>
            <a:r>
              <a:rPr lang="cs-CZ" dirty="0" smtClean="0"/>
              <a:t/>
            </a:r>
            <a:br>
              <a:rPr lang="cs-CZ" dirty="0" smtClean="0"/>
            </a:br>
            <a:r>
              <a:rPr lang="cs-CZ" dirty="0" smtClean="0"/>
              <a:t>a </a:t>
            </a:r>
            <a:r>
              <a:rPr lang="cs-CZ" dirty="0"/>
              <a:t>příjemce</a:t>
            </a:r>
            <a:r>
              <a:rPr lang="cs-CZ" dirty="0" smtClean="0"/>
              <a:t>)</a:t>
            </a:r>
            <a:endParaRPr lang="cs-CZ" dirty="0"/>
          </a:p>
          <a:p>
            <a:pPr marL="432000" lvl="1" indent="-432000" algn="just">
              <a:lnSpc>
                <a:spcPct val="150000"/>
              </a:lnSpc>
              <a:spcBef>
                <a:spcPts val="0"/>
              </a:spcBef>
              <a:spcAft>
                <a:spcPts val="0"/>
              </a:spcAft>
              <a:buSzPct val="100000"/>
              <a:buFont typeface="Wingdings" panose="05000000000000000000" pitchFamily="2" charset="2"/>
              <a:buChar char=""/>
            </a:pPr>
            <a:r>
              <a:rPr lang="cs-CZ" dirty="0"/>
              <a:t>vznikl v době realizace projektu a byl uhrazen nejpozději do okamžiku ukončení administrace závěrečné </a:t>
            </a:r>
            <a:r>
              <a:rPr lang="cs-CZ" dirty="0" smtClean="0"/>
              <a:t>zprávy o </a:t>
            </a:r>
            <a:r>
              <a:rPr lang="cs-CZ" dirty="0"/>
              <a:t>realizaci </a:t>
            </a:r>
            <a:r>
              <a:rPr lang="cs-CZ" dirty="0" smtClean="0"/>
              <a:t>projektu</a:t>
            </a:r>
            <a:endParaRPr lang="cs-CZ" dirty="0"/>
          </a:p>
          <a:p>
            <a:pPr marL="432000" lvl="1" indent="-432000" algn="just">
              <a:lnSpc>
                <a:spcPct val="150000"/>
              </a:lnSpc>
              <a:spcBef>
                <a:spcPts val="0"/>
              </a:spcBef>
              <a:spcAft>
                <a:spcPts val="0"/>
              </a:spcAft>
              <a:buSzPct val="100000"/>
              <a:buFont typeface="Wingdings" panose="05000000000000000000" pitchFamily="2" charset="2"/>
              <a:buChar char=""/>
            </a:pPr>
            <a:r>
              <a:rPr lang="cs-CZ" dirty="0"/>
              <a:t>váže se na aktivity projektu, které jsou územně </a:t>
            </a:r>
            <a:r>
              <a:rPr lang="cs-CZ" dirty="0" smtClean="0"/>
              <a:t>způsobilé</a:t>
            </a:r>
            <a:endParaRPr lang="cs-CZ" dirty="0"/>
          </a:p>
          <a:p>
            <a:pPr marL="432000" lvl="1" indent="-432000" algn="just">
              <a:lnSpc>
                <a:spcPct val="150000"/>
              </a:lnSpc>
              <a:spcBef>
                <a:spcPts val="0"/>
              </a:spcBef>
              <a:spcAft>
                <a:spcPts val="0"/>
              </a:spcAft>
              <a:buSzPct val="100000"/>
              <a:buFont typeface="Wingdings" panose="05000000000000000000" pitchFamily="2" charset="2"/>
              <a:buChar char=""/>
            </a:pPr>
            <a:r>
              <a:rPr lang="cs-CZ" dirty="0"/>
              <a:t>je řádně identifikovatelný, prokazatelný a </a:t>
            </a:r>
            <a:r>
              <a:rPr lang="cs-CZ" dirty="0" smtClean="0"/>
              <a:t>doložitelný</a:t>
            </a:r>
            <a:endParaRPr lang="cs-CZ" b="1" dirty="0" smtClean="0"/>
          </a:p>
          <a:p>
            <a:pPr marL="0" lvl="1" indent="0">
              <a:lnSpc>
                <a:spcPct val="100000"/>
              </a:lnSpc>
              <a:spcBef>
                <a:spcPts val="0"/>
              </a:spcBef>
              <a:spcAft>
                <a:spcPts val="0"/>
              </a:spcAft>
              <a:buSzPct val="100000"/>
              <a:buNone/>
            </a:pPr>
            <a:endParaRPr lang="cs-CZ" sz="1600" b="1" u="sng" dirty="0" smtClean="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52</a:t>
            </a:fld>
            <a:endParaRPr lang="cs-CZ" dirty="0"/>
          </a:p>
        </p:txBody>
      </p:sp>
    </p:spTree>
    <p:extLst>
      <p:ext uri="{BB962C8B-B14F-4D97-AF65-F5344CB8AC3E}">
        <p14:creationId xmlns:p14="http://schemas.microsoft.com/office/powerpoint/2010/main" val="1349372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95536" y="1268760"/>
            <a:ext cx="8568952" cy="5472608"/>
          </a:xfrm>
        </p:spPr>
        <p:txBody>
          <a:bodyPr/>
          <a:lstStyle/>
          <a:p>
            <a:pPr marL="0" lvl="1" indent="0">
              <a:lnSpc>
                <a:spcPct val="100000"/>
              </a:lnSpc>
              <a:spcBef>
                <a:spcPts val="0"/>
              </a:spcBef>
              <a:spcAft>
                <a:spcPts val="0"/>
              </a:spcAft>
              <a:buSzPct val="100000"/>
              <a:buNone/>
            </a:pPr>
            <a:endParaRPr lang="cs-CZ" sz="1600" b="1" u="sng" dirty="0" smtClean="0"/>
          </a:p>
          <a:p>
            <a:pPr marL="0" lvl="1" indent="0">
              <a:lnSpc>
                <a:spcPct val="150000"/>
              </a:lnSpc>
              <a:spcBef>
                <a:spcPts val="0"/>
              </a:spcBef>
              <a:spcAft>
                <a:spcPts val="0"/>
              </a:spcAft>
              <a:buSzPct val="100000"/>
              <a:buNone/>
            </a:pPr>
            <a:r>
              <a:rPr lang="cs-CZ" b="1" dirty="0" smtClean="0"/>
              <a:t>Kategorie </a:t>
            </a:r>
            <a:r>
              <a:rPr lang="cs-CZ" b="1" dirty="0"/>
              <a:t>způsobilých výdajů OPZ</a:t>
            </a:r>
          </a:p>
          <a:p>
            <a:pPr marL="0" lvl="1" indent="0" algn="ctr">
              <a:lnSpc>
                <a:spcPct val="100000"/>
              </a:lnSpc>
              <a:spcBef>
                <a:spcPts val="0"/>
              </a:spcBef>
              <a:spcAft>
                <a:spcPts val="0"/>
              </a:spcAft>
              <a:buSzPct val="100000"/>
              <a:buNone/>
            </a:pPr>
            <a:endParaRPr lang="cs-CZ" b="1" dirty="0"/>
          </a:p>
          <a:p>
            <a:pPr>
              <a:lnSpc>
                <a:spcPct val="100000"/>
              </a:lnSpc>
              <a:spcBef>
                <a:spcPts val="0"/>
              </a:spcBef>
              <a:spcAft>
                <a:spcPts val="0"/>
              </a:spcAft>
              <a:defRPr/>
            </a:pPr>
            <a:r>
              <a:rPr lang="cs-CZ" altLang="cs-CZ" sz="2000" b="1" dirty="0"/>
              <a:t>1. Celkové způsobilé výdaje</a:t>
            </a:r>
          </a:p>
          <a:p>
            <a:pPr lvl="1">
              <a:lnSpc>
                <a:spcPct val="100000"/>
              </a:lnSpc>
              <a:spcBef>
                <a:spcPts val="0"/>
              </a:spcBef>
              <a:spcAft>
                <a:spcPts val="0"/>
              </a:spcAft>
              <a:defRPr/>
            </a:pPr>
            <a:r>
              <a:rPr lang="cs-CZ" altLang="cs-CZ" b="1" dirty="0"/>
              <a:t>1.1 Přímé náklady</a:t>
            </a:r>
            <a:r>
              <a:rPr lang="cs-CZ" altLang="cs-CZ" dirty="0"/>
              <a:t>		</a:t>
            </a:r>
          </a:p>
          <a:p>
            <a:pPr lvl="2">
              <a:lnSpc>
                <a:spcPct val="80000"/>
              </a:lnSpc>
              <a:buFont typeface="Wingdings" pitchFamily="2" charset="2"/>
              <a:buChar char="Ø"/>
              <a:defRPr/>
            </a:pPr>
            <a:r>
              <a:rPr lang="cs-CZ" altLang="cs-CZ" dirty="0"/>
              <a:t>1.1.1  Osobní náklady  </a:t>
            </a:r>
          </a:p>
          <a:p>
            <a:pPr lvl="2">
              <a:lnSpc>
                <a:spcPct val="80000"/>
              </a:lnSpc>
              <a:buFont typeface="Wingdings" pitchFamily="2" charset="2"/>
              <a:buChar char="Ø"/>
              <a:defRPr/>
            </a:pPr>
            <a:r>
              <a:rPr lang="cs-CZ" altLang="cs-CZ" dirty="0"/>
              <a:t>1.1.2  Cestovné</a:t>
            </a:r>
          </a:p>
          <a:p>
            <a:pPr lvl="2">
              <a:lnSpc>
                <a:spcPct val="80000"/>
              </a:lnSpc>
              <a:buFont typeface="Wingdings" pitchFamily="2" charset="2"/>
              <a:buChar char="Ø"/>
              <a:defRPr/>
            </a:pPr>
            <a:r>
              <a:rPr lang="cs-CZ" altLang="cs-CZ" dirty="0"/>
              <a:t>1.1.3  </a:t>
            </a:r>
            <a:r>
              <a:rPr lang="cs-CZ" altLang="cs-CZ" dirty="0" smtClean="0"/>
              <a:t>Zařízení, vybavení a </a:t>
            </a:r>
            <a:r>
              <a:rPr lang="cs-CZ" altLang="cs-CZ" dirty="0"/>
              <a:t>spotřební materiál</a:t>
            </a:r>
          </a:p>
          <a:p>
            <a:pPr lvl="2">
              <a:lnSpc>
                <a:spcPct val="80000"/>
              </a:lnSpc>
              <a:buFont typeface="Wingdings" pitchFamily="2" charset="2"/>
              <a:buChar char="Ø"/>
              <a:defRPr/>
            </a:pPr>
            <a:r>
              <a:rPr lang="cs-CZ" altLang="cs-CZ" dirty="0"/>
              <a:t>1.1.4  Nákup služeb </a:t>
            </a:r>
          </a:p>
          <a:p>
            <a:pPr lvl="2">
              <a:lnSpc>
                <a:spcPct val="80000"/>
              </a:lnSpc>
              <a:buFont typeface="Wingdings" pitchFamily="2" charset="2"/>
              <a:buChar char="Ø"/>
              <a:defRPr/>
            </a:pPr>
            <a:r>
              <a:rPr lang="cs-CZ" altLang="cs-CZ" dirty="0"/>
              <a:t>1.1.5  Drobné stavební úpravy (do 40 tis. Kč)</a:t>
            </a:r>
          </a:p>
          <a:p>
            <a:pPr lvl="2">
              <a:lnSpc>
                <a:spcPct val="80000"/>
              </a:lnSpc>
              <a:buFont typeface="Wingdings" pitchFamily="2" charset="2"/>
              <a:buChar char="Ø"/>
              <a:defRPr/>
            </a:pPr>
            <a:r>
              <a:rPr lang="cs-CZ" altLang="cs-CZ" dirty="0"/>
              <a:t>1.1.6  Přímá podpora CS </a:t>
            </a:r>
          </a:p>
          <a:p>
            <a:pPr lvl="2">
              <a:lnSpc>
                <a:spcPct val="80000"/>
              </a:lnSpc>
              <a:buFont typeface="Wingdings" pitchFamily="2" charset="2"/>
              <a:buChar char="Ø"/>
              <a:defRPr/>
            </a:pPr>
            <a:endParaRPr lang="cs-CZ" altLang="cs-CZ" dirty="0"/>
          </a:p>
          <a:p>
            <a:pPr lvl="1">
              <a:lnSpc>
                <a:spcPct val="100000"/>
              </a:lnSpc>
              <a:spcBef>
                <a:spcPts val="0"/>
              </a:spcBef>
              <a:spcAft>
                <a:spcPts val="0"/>
              </a:spcAft>
              <a:defRPr/>
            </a:pPr>
            <a:r>
              <a:rPr lang="cs-CZ" b="1" dirty="0"/>
              <a:t>1.2 Nepřímé náklady </a:t>
            </a:r>
            <a:endParaRPr lang="cs-CZ" b="1" dirty="0" smtClean="0"/>
          </a:p>
          <a:p>
            <a:pPr>
              <a:lnSpc>
                <a:spcPct val="100000"/>
              </a:lnSpc>
              <a:spcBef>
                <a:spcPts val="0"/>
              </a:spcBef>
              <a:spcAft>
                <a:spcPts val="0"/>
              </a:spcAft>
              <a:defRPr/>
            </a:pPr>
            <a:endParaRPr lang="cs-CZ" sz="2000" b="1" dirty="0"/>
          </a:p>
          <a:p>
            <a:pPr>
              <a:lnSpc>
                <a:spcPct val="100000"/>
              </a:lnSpc>
              <a:spcBef>
                <a:spcPts val="0"/>
              </a:spcBef>
              <a:spcAft>
                <a:spcPts val="0"/>
              </a:spcAft>
              <a:defRPr/>
            </a:pPr>
            <a:r>
              <a:rPr lang="cs-CZ" sz="2000" b="1" dirty="0"/>
              <a:t>2. Celkové nezpůsobilé výdaje</a:t>
            </a:r>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53</a:t>
            </a:fld>
            <a:endParaRPr lang="cs-CZ" dirty="0"/>
          </a:p>
        </p:txBody>
      </p:sp>
    </p:spTree>
    <p:extLst>
      <p:ext uri="{BB962C8B-B14F-4D97-AF65-F5344CB8AC3E}">
        <p14:creationId xmlns:p14="http://schemas.microsoft.com/office/powerpoint/2010/main" val="11997369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smtClean="0"/>
              <a:t>Věcná způsobilost výdajů </a:t>
            </a:r>
            <a:endParaRPr lang="cs-CZ" dirty="0"/>
          </a:p>
        </p:txBody>
      </p:sp>
      <p:sp>
        <p:nvSpPr>
          <p:cNvPr id="3" name="Zástupný symbol pro obsah 2"/>
          <p:cNvSpPr>
            <a:spLocks noGrp="1"/>
          </p:cNvSpPr>
          <p:nvPr>
            <p:ph idx="1"/>
          </p:nvPr>
        </p:nvSpPr>
        <p:spPr>
          <a:xfrm>
            <a:off x="251520" y="1484784"/>
            <a:ext cx="8568952" cy="4680520"/>
          </a:xfrm>
        </p:spPr>
        <p:txBody>
          <a:bodyPr/>
          <a:lstStyle/>
          <a:p>
            <a:pPr marL="0" lvl="1" indent="0">
              <a:lnSpc>
                <a:spcPts val="2880"/>
              </a:lnSpc>
              <a:spcBef>
                <a:spcPts val="600"/>
              </a:spcBef>
              <a:spcAft>
                <a:spcPts val="600"/>
              </a:spcAft>
              <a:buSzPct val="100000"/>
              <a:buNone/>
              <a:defRPr/>
            </a:pPr>
            <a:r>
              <a:rPr lang="cs-CZ" altLang="cs-CZ" b="1" dirty="0" smtClean="0"/>
              <a:t>1.1.1</a:t>
            </a:r>
            <a:r>
              <a:rPr lang="cs-CZ" b="1" dirty="0" smtClean="0"/>
              <a:t> Osobní náklady</a:t>
            </a:r>
            <a:endParaRPr lang="cs-CZ" altLang="cs-CZ"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m</a:t>
            </a:r>
            <a:r>
              <a:rPr lang="cs-CZ" altLang="cs-CZ" dirty="0" smtClean="0"/>
              <a:t>zdy a platy pracovníků zaměstnaní výhradně pro projekt</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smtClean="0"/>
              <a:t>příslušná část mezd nebo platů zaměstnanců, kteří se na realizaci projektu podílejí pouze částí svého úvazku</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smtClean="0"/>
              <a:t>ostatní osobní náklady na zaměstnance, kteří jsou zaměstnáni na DPČ nebo DPP</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v</a:t>
            </a:r>
            <a:r>
              <a:rPr lang="cs-CZ" altLang="cs-CZ" dirty="0" smtClean="0"/>
              <a:t>ýdaje na odměny</a:t>
            </a:r>
            <a:endParaRPr lang="cs-CZ" altLang="cs-CZ"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b="1" dirty="0"/>
              <a:t>n</a:t>
            </a:r>
            <a:r>
              <a:rPr lang="cs-CZ" altLang="cs-CZ" b="1" dirty="0" smtClean="0"/>
              <a:t>esmí </a:t>
            </a:r>
            <a:r>
              <a:rPr lang="cs-CZ" altLang="cs-CZ" b="1" dirty="0"/>
              <a:t>přesáhnout obvyklou výši v daném místě, čase a oboru! </a:t>
            </a:r>
            <a:endParaRPr lang="cs-CZ" altLang="cs-CZ" b="1" dirty="0" smtClean="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p</a:t>
            </a:r>
            <a:r>
              <a:rPr lang="cs-CZ" altLang="cs-CZ" dirty="0" smtClean="0"/>
              <a:t>ro </a:t>
            </a:r>
            <a:r>
              <a:rPr lang="cs-CZ" altLang="cs-CZ" dirty="0"/>
              <a:t>porovnání osobních výdajů lze využít </a:t>
            </a:r>
            <a:r>
              <a:rPr lang="cs-CZ" altLang="cs-CZ" dirty="0" smtClean="0"/>
              <a:t>Informační </a:t>
            </a:r>
            <a:r>
              <a:rPr lang="cs-CZ" altLang="cs-CZ" dirty="0"/>
              <a:t>systém </a:t>
            </a:r>
            <a:r>
              <a:rPr lang="cs-CZ" altLang="cs-CZ" dirty="0" smtClean="0"/>
              <a:t/>
            </a:r>
            <a:br>
              <a:rPr lang="cs-CZ" altLang="cs-CZ" dirty="0" smtClean="0"/>
            </a:br>
            <a:r>
              <a:rPr lang="cs-CZ" altLang="cs-CZ" dirty="0" smtClean="0"/>
              <a:t>o </a:t>
            </a:r>
            <a:r>
              <a:rPr lang="cs-CZ" altLang="cs-CZ" dirty="0"/>
              <a:t>průměrném výdělku (ISPV) dostupný </a:t>
            </a:r>
            <a:r>
              <a:rPr lang="cs-CZ" altLang="cs-CZ" dirty="0" smtClean="0"/>
              <a:t> na </a:t>
            </a:r>
            <a:r>
              <a:rPr lang="cs-CZ" altLang="cs-CZ" b="1" dirty="0" smtClean="0">
                <a:hlinkClick r:id="rId3"/>
              </a:rPr>
              <a:t>www.mpsv.cz/ISPV.php</a:t>
            </a:r>
            <a:endParaRPr lang="cs-CZ" altLang="cs-CZ" b="1" dirty="0" smtClean="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ŘO zveřejňuje </a:t>
            </a:r>
            <a:r>
              <a:rPr lang="cs-CZ" altLang="cs-CZ" b="1" dirty="0"/>
              <a:t>přehled obvyklých výší mezd a platů</a:t>
            </a:r>
            <a:r>
              <a:rPr lang="cs-CZ" altLang="cs-CZ" dirty="0"/>
              <a:t> pro nejčastější pozice v rámci projektů podpořených z OPZ na portálu </a:t>
            </a:r>
            <a:r>
              <a:rPr lang="cs-CZ" altLang="cs-CZ" b="1" dirty="0" smtClean="0"/>
              <a:t>www.esfcr.cz</a:t>
            </a:r>
            <a:endParaRPr lang="cs-CZ" altLang="cs-CZ"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b="1" dirty="0" smtClean="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54</a:t>
            </a:fld>
            <a:endParaRPr lang="cs-CZ" dirty="0"/>
          </a:p>
        </p:txBody>
      </p:sp>
    </p:spTree>
    <p:extLst>
      <p:ext uri="{BB962C8B-B14F-4D97-AF65-F5344CB8AC3E}">
        <p14:creationId xmlns:p14="http://schemas.microsoft.com/office/powerpoint/2010/main" val="16427660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smtClean="0"/>
              <a:t>Věcná způsobilost výdajů </a:t>
            </a:r>
            <a:endParaRPr lang="cs-CZ" dirty="0"/>
          </a:p>
        </p:txBody>
      </p:sp>
      <p:sp>
        <p:nvSpPr>
          <p:cNvPr id="3" name="Zástupný symbol pro obsah 2"/>
          <p:cNvSpPr>
            <a:spLocks noGrp="1"/>
          </p:cNvSpPr>
          <p:nvPr>
            <p:ph idx="1"/>
          </p:nvPr>
        </p:nvSpPr>
        <p:spPr>
          <a:xfrm>
            <a:off x="251520" y="1268760"/>
            <a:ext cx="8568952" cy="5472608"/>
          </a:xfrm>
        </p:spPr>
        <p:txBody>
          <a:bodyPr/>
          <a:lstStyle/>
          <a:p>
            <a:pPr marL="0" lvl="1" indent="0">
              <a:lnSpc>
                <a:spcPts val="2880"/>
              </a:lnSpc>
              <a:spcBef>
                <a:spcPts val="600"/>
              </a:spcBef>
              <a:spcAft>
                <a:spcPts val="600"/>
              </a:spcAft>
              <a:buSzPct val="100000"/>
              <a:buNone/>
              <a:defRPr/>
            </a:pPr>
            <a:r>
              <a:rPr lang="cs-CZ" altLang="cs-CZ" b="1" dirty="0" smtClean="0"/>
              <a:t>1.1.1</a:t>
            </a:r>
            <a:r>
              <a:rPr lang="cs-CZ" b="1" dirty="0" smtClean="0"/>
              <a:t> Osobní náklady</a:t>
            </a:r>
            <a:endParaRPr lang="cs-CZ" altLang="cs-CZ" b="1" dirty="0"/>
          </a:p>
          <a:p>
            <a:pPr marL="432000" lvl="1" indent="-432000" algn="just">
              <a:lnSpc>
                <a:spcPct val="100000"/>
              </a:lnSpc>
              <a:spcBef>
                <a:spcPts val="600"/>
              </a:spcBef>
              <a:spcAft>
                <a:spcPts val="0"/>
              </a:spcAft>
              <a:buSzPct val="100000"/>
              <a:buFont typeface="Wingdings" panose="05000000000000000000" pitchFamily="2" charset="2"/>
              <a:buChar char=""/>
              <a:defRPr/>
            </a:pPr>
            <a:r>
              <a:rPr lang="cs-CZ" b="1" dirty="0" smtClean="0"/>
              <a:t>PS</a:t>
            </a:r>
            <a:r>
              <a:rPr lang="cs-CZ" b="1" dirty="0"/>
              <a:t>, DPČ, DPP </a:t>
            </a:r>
            <a:r>
              <a:rPr lang="cs-CZ" dirty="0"/>
              <a:t>musí být uzavřeny v souladu se zákoníkem </a:t>
            </a:r>
            <a:r>
              <a:rPr lang="cs-CZ" dirty="0" smtClean="0"/>
              <a:t>práce</a:t>
            </a:r>
            <a:endParaRPr lang="cs-CZ" dirty="0"/>
          </a:p>
          <a:p>
            <a:pPr marL="432000" lvl="1" indent="-432000" algn="just">
              <a:lnSpc>
                <a:spcPct val="100000"/>
              </a:lnSpc>
              <a:spcBef>
                <a:spcPts val="600"/>
              </a:spcBef>
              <a:spcAft>
                <a:spcPts val="0"/>
              </a:spcAft>
              <a:buSzPct val="100000"/>
              <a:buFont typeface="Wingdings" panose="05000000000000000000" pitchFamily="2" charset="2"/>
              <a:buChar char=""/>
              <a:defRPr/>
            </a:pPr>
            <a:r>
              <a:rPr lang="cs-CZ" altLang="cs-CZ" b="1" dirty="0" smtClean="0"/>
              <a:t>Mzdové </a:t>
            </a:r>
            <a:r>
              <a:rPr lang="cs-CZ" altLang="cs-CZ" b="1" dirty="0"/>
              <a:t>náklady</a:t>
            </a:r>
            <a:r>
              <a:rPr lang="cs-CZ" altLang="cs-CZ" dirty="0"/>
              <a:t> = </a:t>
            </a:r>
            <a:r>
              <a:rPr lang="cs-CZ" dirty="0"/>
              <a:t>hrubá mzda / plat nebo odměna (DPČ, DPP, OSVČ) + odvody zaměstnavatele na SP a ZP a další poplatky spojené se zaměstnancem hrazené zaměstnavatelem povinně na základě právních </a:t>
            </a:r>
            <a:r>
              <a:rPr lang="cs-CZ" dirty="0" smtClean="0"/>
              <a:t>předpisů</a:t>
            </a:r>
          </a:p>
          <a:p>
            <a:pPr marL="432000" lvl="1" indent="-432000" algn="just">
              <a:lnSpc>
                <a:spcPct val="100000"/>
              </a:lnSpc>
              <a:spcBef>
                <a:spcPts val="600"/>
              </a:spcBef>
              <a:spcAft>
                <a:spcPts val="0"/>
              </a:spcAft>
              <a:buSzPct val="100000"/>
              <a:buFont typeface="Wingdings" panose="05000000000000000000" pitchFamily="2" charset="2"/>
              <a:buChar char=""/>
              <a:defRPr/>
            </a:pPr>
            <a:r>
              <a:rPr lang="cs-CZ" b="1" dirty="0" smtClean="0"/>
              <a:t>Náhrady</a:t>
            </a:r>
            <a:r>
              <a:rPr lang="cs-CZ" dirty="0" smtClean="0"/>
              <a:t> </a:t>
            </a:r>
            <a:endParaRPr lang="cs-CZ" dirty="0"/>
          </a:p>
          <a:p>
            <a:pPr marL="0" lvl="1" indent="0" algn="just">
              <a:lnSpc>
                <a:spcPct val="100000"/>
              </a:lnSpc>
              <a:spcBef>
                <a:spcPts val="600"/>
              </a:spcBef>
              <a:spcAft>
                <a:spcPts val="0"/>
              </a:spcAft>
              <a:buSzPct val="100000"/>
              <a:buNone/>
              <a:defRPr/>
            </a:pPr>
            <a:r>
              <a:rPr lang="cs-CZ" b="1" dirty="0"/>
              <a:t>        - za dovolenou </a:t>
            </a:r>
            <a:r>
              <a:rPr lang="cs-CZ" dirty="0"/>
              <a:t>(</a:t>
            </a:r>
            <a:r>
              <a:rPr lang="cs-CZ" dirty="0" smtClean="0"/>
              <a:t>4, </a:t>
            </a:r>
            <a:r>
              <a:rPr lang="cs-CZ" dirty="0"/>
              <a:t>5 nebo 8 týdnů dovolené dle typu </a:t>
            </a:r>
            <a:r>
              <a:rPr lang="cs-CZ" dirty="0" smtClean="0"/>
              <a:t>	zaměstnavatele</a:t>
            </a:r>
            <a:r>
              <a:rPr lang="cs-CZ" dirty="0"/>
              <a:t>, viz § 213 </a:t>
            </a:r>
            <a:r>
              <a:rPr lang="cs-CZ" dirty="0" smtClean="0"/>
              <a:t>zákona </a:t>
            </a:r>
            <a:r>
              <a:rPr lang="cs-CZ" dirty="0"/>
              <a:t>č. 262/2006 Sb., zákoník práce) - </a:t>
            </a:r>
            <a:r>
              <a:rPr lang="cs-CZ" dirty="0" smtClean="0"/>
              <a:t>	způsobilé </a:t>
            </a:r>
            <a:r>
              <a:rPr lang="cs-CZ" dirty="0"/>
              <a:t>pouze v rozsahu, v jakém odpovídají </a:t>
            </a:r>
            <a:r>
              <a:rPr lang="cs-CZ" dirty="0" smtClean="0"/>
              <a:t>zapojení 	zaměstnance </a:t>
            </a:r>
            <a:r>
              <a:rPr lang="cs-CZ" dirty="0"/>
              <a:t>do realizace </a:t>
            </a:r>
            <a:r>
              <a:rPr lang="cs-CZ" dirty="0" smtClean="0"/>
              <a:t>projektu</a:t>
            </a:r>
            <a:endParaRPr lang="cs-CZ" dirty="0"/>
          </a:p>
          <a:p>
            <a:pPr marL="0" lvl="1" indent="0" algn="just">
              <a:lnSpc>
                <a:spcPct val="100000"/>
              </a:lnSpc>
              <a:spcBef>
                <a:spcPts val="600"/>
              </a:spcBef>
              <a:spcAft>
                <a:spcPts val="0"/>
              </a:spcAft>
              <a:buSzPct val="100000"/>
              <a:buNone/>
              <a:defRPr/>
            </a:pPr>
            <a:r>
              <a:rPr lang="cs-CZ" b="1" dirty="0"/>
              <a:t>        - v případě překážek v práci </a:t>
            </a:r>
            <a:r>
              <a:rPr lang="cs-CZ" dirty="0"/>
              <a:t>(v souladu se zákoníkem práce</a:t>
            </a:r>
            <a:r>
              <a:rPr lang="cs-CZ" dirty="0" smtClean="0"/>
              <a:t>)</a:t>
            </a:r>
            <a:endParaRPr lang="cs-CZ" dirty="0"/>
          </a:p>
          <a:p>
            <a:pPr marL="0" lvl="1" indent="0" algn="just">
              <a:lnSpc>
                <a:spcPct val="100000"/>
              </a:lnSpc>
              <a:spcBef>
                <a:spcPts val="600"/>
              </a:spcBef>
              <a:spcAft>
                <a:spcPts val="0"/>
              </a:spcAft>
              <a:buSzPct val="100000"/>
              <a:buNone/>
              <a:defRPr/>
            </a:pPr>
            <a:r>
              <a:rPr lang="cs-CZ" b="1" dirty="0"/>
              <a:t>        - za dny dočasné pracovní neschopnosti nebo karantény </a:t>
            </a:r>
            <a:r>
              <a:rPr lang="cs-CZ" dirty="0"/>
              <a:t>(jejich </a:t>
            </a:r>
            <a:r>
              <a:rPr lang="cs-CZ" dirty="0" smtClean="0"/>
              <a:t>	poměrná </a:t>
            </a:r>
            <a:r>
              <a:rPr lang="cs-CZ" dirty="0"/>
              <a:t>část</a:t>
            </a:r>
            <a:r>
              <a:rPr lang="cs-CZ" dirty="0" smtClean="0"/>
              <a:t>)</a:t>
            </a:r>
            <a:endParaRPr 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sz="1600"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smtClean="0"/>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55</a:t>
            </a:fld>
            <a:endParaRPr lang="cs-CZ" dirty="0"/>
          </a:p>
        </p:txBody>
      </p:sp>
    </p:spTree>
    <p:extLst>
      <p:ext uri="{BB962C8B-B14F-4D97-AF65-F5344CB8AC3E}">
        <p14:creationId xmlns:p14="http://schemas.microsoft.com/office/powerpoint/2010/main" val="39275588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smtClean="0"/>
              <a:t>Věcná způsobilost výdajů </a:t>
            </a:r>
            <a:endParaRPr lang="cs-CZ" dirty="0"/>
          </a:p>
        </p:txBody>
      </p:sp>
      <p:sp>
        <p:nvSpPr>
          <p:cNvPr id="3" name="Zástupný symbol pro obsah 2"/>
          <p:cNvSpPr>
            <a:spLocks noGrp="1"/>
          </p:cNvSpPr>
          <p:nvPr>
            <p:ph idx="1"/>
          </p:nvPr>
        </p:nvSpPr>
        <p:spPr>
          <a:xfrm>
            <a:off x="251520" y="1340768"/>
            <a:ext cx="8568952" cy="5328592"/>
          </a:xfrm>
        </p:spPr>
        <p:txBody>
          <a:bodyPr/>
          <a:lstStyle/>
          <a:p>
            <a:pPr marL="0" lvl="1" indent="0">
              <a:lnSpc>
                <a:spcPts val="2880"/>
              </a:lnSpc>
              <a:spcBef>
                <a:spcPts val="600"/>
              </a:spcBef>
              <a:spcAft>
                <a:spcPts val="600"/>
              </a:spcAft>
              <a:buSzPct val="100000"/>
              <a:buNone/>
              <a:defRPr/>
            </a:pPr>
            <a:r>
              <a:rPr lang="cs-CZ" altLang="cs-CZ" b="1" dirty="0" smtClean="0"/>
              <a:t>1.1.1</a:t>
            </a:r>
            <a:r>
              <a:rPr lang="cs-CZ" b="1" dirty="0" smtClean="0"/>
              <a:t> </a:t>
            </a:r>
            <a:r>
              <a:rPr lang="cs-CZ" b="1" dirty="0"/>
              <a:t>Osobní náklady</a:t>
            </a:r>
            <a:endParaRPr lang="cs-CZ" altLang="cs-CZ"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sz="1800" dirty="0" smtClean="0"/>
              <a:t>Pracovní úvazky </a:t>
            </a:r>
            <a:r>
              <a:rPr lang="cs-CZ" sz="1800" dirty="0"/>
              <a:t>zaměstnance se nesmí překrývat a není možné, aby byl </a:t>
            </a:r>
            <a:r>
              <a:rPr lang="cs-CZ" sz="1800" dirty="0" smtClean="0"/>
              <a:t/>
            </a:r>
            <a:br>
              <a:rPr lang="cs-CZ" sz="1800" dirty="0" smtClean="0"/>
            </a:br>
            <a:r>
              <a:rPr lang="cs-CZ" sz="1800" dirty="0" smtClean="0"/>
              <a:t>za </a:t>
            </a:r>
            <a:r>
              <a:rPr lang="cs-CZ" sz="1800" dirty="0"/>
              <a:t>stejnou práci placen </a:t>
            </a:r>
            <a:r>
              <a:rPr lang="cs-CZ" sz="1800" dirty="0" smtClean="0"/>
              <a:t>vícekrát</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sz="1800"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sz="1800" b="1" dirty="0" smtClean="0"/>
              <a:t>Výše </a:t>
            </a:r>
            <a:r>
              <a:rPr lang="cs-CZ" sz="1800" b="1" dirty="0"/>
              <a:t>úvazku </a:t>
            </a:r>
            <a:r>
              <a:rPr lang="cs-CZ" sz="1800" b="1" dirty="0" smtClean="0"/>
              <a:t>= </a:t>
            </a:r>
            <a:r>
              <a:rPr lang="cs-CZ" sz="1800" b="1" dirty="0"/>
              <a:t>maximálně </a:t>
            </a:r>
            <a:r>
              <a:rPr lang="cs-CZ" sz="1800" b="1" dirty="0" smtClean="0"/>
              <a:t>1,0 </a:t>
            </a:r>
            <a:r>
              <a:rPr lang="cs-CZ" sz="1800" dirty="0" smtClean="0"/>
              <a:t>(součet veškerých úvazků zaměstnance </a:t>
            </a:r>
            <a:br>
              <a:rPr lang="cs-CZ" sz="1800" dirty="0" smtClean="0"/>
            </a:br>
            <a:r>
              <a:rPr lang="cs-CZ" sz="1800" dirty="0" smtClean="0"/>
              <a:t>u všech subjektů zapojených do projektu – příjemce a partneři), a </a:t>
            </a:r>
            <a:r>
              <a:rPr lang="cs-CZ" sz="1800" dirty="0"/>
              <a:t>to po celou dobu zapojení </a:t>
            </a:r>
            <a:r>
              <a:rPr lang="cs-CZ" sz="1800" dirty="0" smtClean="0"/>
              <a:t>daného pracovníka </a:t>
            </a:r>
            <a:r>
              <a:rPr lang="cs-CZ" sz="1800" dirty="0"/>
              <a:t>do realizace </a:t>
            </a:r>
            <a:r>
              <a:rPr lang="cs-CZ" sz="1800" dirty="0" smtClean="0"/>
              <a:t>projektu</a:t>
            </a:r>
            <a:endParaRPr lang="cs-CZ" sz="1800" b="1" dirty="0" smtClean="0"/>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sz="1800"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sz="1800" b="1" dirty="0" smtClean="0"/>
              <a:t>Realizační </a:t>
            </a:r>
            <a:r>
              <a:rPr lang="cs-CZ" altLang="cs-CZ" sz="1800" b="1" dirty="0"/>
              <a:t>tým projektu </a:t>
            </a:r>
            <a:r>
              <a:rPr lang="cs-CZ" altLang="cs-CZ" sz="1800" b="1" dirty="0" smtClean="0"/>
              <a:t>(RT) = </a:t>
            </a:r>
            <a:r>
              <a:rPr lang="cs-CZ" altLang="cs-CZ" sz="1800" dirty="0" smtClean="0"/>
              <a:t>zařazení mezi přímé/nepřímé náklady projektu dle pracovní náplně v projektu, dle vazby na CS – přímá x nepřímá vazba</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altLang="cs-CZ" sz="1800" dirty="0" smtClean="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sz="1800" b="1" dirty="0" smtClean="0"/>
              <a:t>PŘÍMÉ NÁKLADY: </a:t>
            </a:r>
            <a:r>
              <a:rPr lang="cs-CZ" altLang="cs-CZ" sz="1800" dirty="0" smtClean="0"/>
              <a:t>pouze </a:t>
            </a:r>
            <a:r>
              <a:rPr lang="cs-CZ" altLang="cs-CZ" sz="1800" dirty="0"/>
              <a:t>přímá práce s </a:t>
            </a:r>
            <a:r>
              <a:rPr lang="cs-CZ" altLang="cs-CZ" sz="1800" dirty="0" smtClean="0"/>
              <a:t>CS nebo zajištění výstupu, </a:t>
            </a:r>
            <a:r>
              <a:rPr lang="cs-CZ" altLang="cs-CZ" sz="1800" dirty="0"/>
              <a:t>který je </a:t>
            </a:r>
            <a:r>
              <a:rPr lang="cs-CZ" altLang="cs-CZ" sz="1800" dirty="0" smtClean="0"/>
              <a:t>určen k </a:t>
            </a:r>
            <a:r>
              <a:rPr lang="cs-CZ" altLang="cs-CZ" sz="1800" dirty="0"/>
              <a:t>přímému využití </a:t>
            </a:r>
            <a:r>
              <a:rPr lang="cs-CZ" altLang="cs-CZ" sz="1800" dirty="0" smtClean="0"/>
              <a:t>CS</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altLang="cs-CZ" sz="1800" dirty="0" smtClean="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sz="1800" b="1" dirty="0" smtClean="0"/>
              <a:t>NEPŘÍMÉ NÁKLADY: </a:t>
            </a:r>
            <a:r>
              <a:rPr lang="cs-CZ" altLang="cs-CZ" sz="1800" dirty="0" smtClean="0"/>
              <a:t>projektový/finanční </a:t>
            </a:r>
            <a:r>
              <a:rPr lang="cs-CZ" altLang="cs-CZ" sz="1800" dirty="0"/>
              <a:t>manažer a ostatní </a:t>
            </a:r>
            <a:r>
              <a:rPr lang="cs-CZ" altLang="cs-CZ" sz="1800" dirty="0" smtClean="0"/>
              <a:t>pozice (administrativní, podpůrné), </a:t>
            </a:r>
            <a:r>
              <a:rPr lang="cs-CZ" altLang="cs-CZ" sz="1800" dirty="0"/>
              <a:t>které nepracují přímo s </a:t>
            </a:r>
            <a:r>
              <a:rPr lang="cs-CZ" altLang="cs-CZ" sz="1800" dirty="0" smtClean="0"/>
              <a:t>CS</a:t>
            </a:r>
            <a:endParaRPr lang="cs-CZ" altLang="cs-CZ" sz="1800" dirty="0"/>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56</a:t>
            </a:fld>
            <a:endParaRPr lang="cs-CZ" dirty="0"/>
          </a:p>
        </p:txBody>
      </p:sp>
    </p:spTree>
    <p:extLst>
      <p:ext uri="{BB962C8B-B14F-4D97-AF65-F5344CB8AC3E}">
        <p14:creationId xmlns:p14="http://schemas.microsoft.com/office/powerpoint/2010/main" val="33305450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251520" y="1412776"/>
            <a:ext cx="8568952" cy="4896544"/>
          </a:xfrm>
        </p:spPr>
        <p:txBody>
          <a:bodyPr/>
          <a:lstStyle/>
          <a:p>
            <a:pPr marL="0" indent="0">
              <a:buNone/>
            </a:pPr>
            <a:r>
              <a:rPr lang="cs-CZ" sz="2000" b="1" dirty="0" smtClean="0"/>
              <a:t>1.1.2 Cestovné</a:t>
            </a:r>
          </a:p>
          <a:p>
            <a:pPr marL="0" indent="0" algn="just">
              <a:lnSpc>
                <a:spcPct val="100000"/>
              </a:lnSpc>
              <a:spcBef>
                <a:spcPts val="0"/>
              </a:spcBef>
              <a:spcAft>
                <a:spcPts val="0"/>
              </a:spcAft>
              <a:buNone/>
            </a:pPr>
            <a:r>
              <a:rPr lang="cs-CZ" altLang="cs-CZ" sz="2000" b="1" dirty="0"/>
              <a:t>Cestovní náhrady = </a:t>
            </a:r>
            <a:r>
              <a:rPr lang="cs-CZ" altLang="cs-CZ" sz="2000" dirty="0"/>
              <a:t>náhrady za jízdní výdaje, výdaje za ubytování, </a:t>
            </a:r>
            <a:r>
              <a:rPr lang="cs-CZ" altLang="cs-CZ" sz="2000" dirty="0" smtClean="0"/>
              <a:t/>
            </a:r>
            <a:br>
              <a:rPr lang="cs-CZ" altLang="cs-CZ" sz="2000" dirty="0" smtClean="0"/>
            </a:br>
            <a:r>
              <a:rPr lang="cs-CZ" altLang="cs-CZ" sz="2000" dirty="0" smtClean="0"/>
              <a:t>za </a:t>
            </a:r>
            <a:r>
              <a:rPr lang="cs-CZ" altLang="cs-CZ" sz="2000" dirty="0"/>
              <a:t>stravné a za nutné vedlejší </a:t>
            </a:r>
            <a:r>
              <a:rPr lang="cs-CZ" altLang="cs-CZ" sz="2000" dirty="0" smtClean="0"/>
              <a:t>výdaje</a:t>
            </a:r>
            <a:endParaRPr lang="cs-CZ" altLang="cs-CZ" sz="2000" dirty="0"/>
          </a:p>
          <a:p>
            <a:pPr marL="0" indent="0" algn="just">
              <a:lnSpc>
                <a:spcPct val="100000"/>
              </a:lnSpc>
              <a:spcBef>
                <a:spcPts val="0"/>
              </a:spcBef>
              <a:spcAft>
                <a:spcPts val="0"/>
              </a:spcAft>
              <a:buNone/>
            </a:pPr>
            <a:r>
              <a:rPr lang="cs-CZ" altLang="cs-CZ" sz="2000" dirty="0" smtClean="0"/>
              <a:t>Cestovní </a:t>
            </a:r>
            <a:r>
              <a:rPr lang="cs-CZ" altLang="cs-CZ" sz="2000" dirty="0"/>
              <a:t>náhrady spojené s pracovními cestami (tuzemské i zahraniční) realizačního týmu jsou hrazeny </a:t>
            </a:r>
            <a:r>
              <a:rPr lang="cs-CZ" altLang="cs-CZ" sz="2000" dirty="0" smtClean="0"/>
              <a:t>z </a:t>
            </a:r>
            <a:r>
              <a:rPr lang="cs-CZ" altLang="cs-CZ" sz="2000" dirty="0"/>
              <a:t>nepřímých </a:t>
            </a:r>
            <a:r>
              <a:rPr lang="cs-CZ" altLang="cs-CZ" sz="2000" dirty="0" smtClean="0"/>
              <a:t>nákladů</a:t>
            </a:r>
            <a:endParaRPr lang="cs-CZ" altLang="cs-CZ" sz="2000" dirty="0"/>
          </a:p>
          <a:p>
            <a:pPr marL="0" indent="0" algn="just">
              <a:lnSpc>
                <a:spcPct val="100000"/>
              </a:lnSpc>
              <a:spcBef>
                <a:spcPts val="0"/>
              </a:spcBef>
              <a:spcAft>
                <a:spcPts val="0"/>
              </a:spcAft>
              <a:buNone/>
            </a:pPr>
            <a:endParaRPr lang="cs-CZ" altLang="cs-CZ" sz="2000" b="1" dirty="0"/>
          </a:p>
          <a:p>
            <a:pPr algn="just">
              <a:lnSpc>
                <a:spcPct val="100000"/>
              </a:lnSpc>
              <a:spcBef>
                <a:spcPts val="0"/>
              </a:spcBef>
              <a:spcAft>
                <a:spcPts val="0"/>
              </a:spcAft>
            </a:pPr>
            <a:r>
              <a:rPr lang="cs-CZ" altLang="cs-CZ" sz="2000" b="1" dirty="0" smtClean="0"/>
              <a:t>Pro zaměstnance českých subjektů při zahraničních cestách (PN) </a:t>
            </a:r>
            <a:r>
              <a:rPr lang="cs-CZ" altLang="cs-CZ" sz="2000" dirty="0" smtClean="0"/>
              <a:t>– dle vyhlášky MPSV a MF, cestovné po ČR NN, kapesné v cizí měně je způsobilým výdajem až do 40 % stravného</a:t>
            </a:r>
          </a:p>
          <a:p>
            <a:pPr marL="0" indent="0" algn="just">
              <a:lnSpc>
                <a:spcPct val="100000"/>
              </a:lnSpc>
              <a:spcBef>
                <a:spcPts val="0"/>
              </a:spcBef>
              <a:spcAft>
                <a:spcPts val="0"/>
              </a:spcAft>
              <a:buNone/>
            </a:pPr>
            <a:endParaRPr lang="cs-CZ" altLang="cs-CZ" sz="2000" dirty="0" smtClean="0"/>
          </a:p>
          <a:p>
            <a:pPr algn="just">
              <a:lnSpc>
                <a:spcPct val="100000"/>
              </a:lnSpc>
              <a:spcBef>
                <a:spcPts val="0"/>
              </a:spcBef>
              <a:spcAft>
                <a:spcPts val="0"/>
              </a:spcAft>
            </a:pPr>
            <a:r>
              <a:rPr lang="cs-CZ" altLang="cs-CZ" sz="2000" b="1" dirty="0"/>
              <a:t>P</a:t>
            </a:r>
            <a:r>
              <a:rPr lang="cs-CZ" altLang="cs-CZ" sz="2000" b="1" dirty="0" smtClean="0"/>
              <a:t>ro zahraniční experty při pracovní cestě do ČR (PN) </a:t>
            </a:r>
            <a:r>
              <a:rPr lang="cs-CZ" altLang="cs-CZ" sz="2000" dirty="0" smtClean="0"/>
              <a:t>– tzv</a:t>
            </a:r>
            <a:r>
              <a:rPr lang="cs-CZ" altLang="cs-CZ" sz="2000" dirty="0"/>
              <a:t>. </a:t>
            </a:r>
            <a:r>
              <a:rPr lang="cs-CZ" altLang="cs-CZ" sz="2000" dirty="0" smtClean="0"/>
              <a:t>„per </a:t>
            </a:r>
            <a:r>
              <a:rPr lang="cs-CZ" altLang="cs-CZ" sz="2000" dirty="0" err="1" smtClean="0"/>
              <a:t>diems</a:t>
            </a:r>
            <a:r>
              <a:rPr lang="cs-CZ" altLang="cs-CZ" sz="2000" dirty="0" smtClean="0"/>
              <a:t>“ ve výši 230 EUR (</a:t>
            </a:r>
            <a:r>
              <a:rPr lang="cs-CZ" sz="2000" dirty="0"/>
              <a:t>http://</a:t>
            </a:r>
            <a:r>
              <a:rPr lang="cs-CZ" sz="2000" dirty="0" smtClean="0"/>
              <a:t>ec.europa.eu/</a:t>
            </a:r>
            <a:r>
              <a:rPr lang="cs-CZ" sz="2000" dirty="0" err="1" smtClean="0"/>
              <a:t>europeaid</a:t>
            </a:r>
            <a:r>
              <a:rPr lang="cs-CZ" sz="2000" dirty="0" smtClean="0"/>
              <a:t>/</a:t>
            </a:r>
            <a:r>
              <a:rPr lang="cs-CZ" sz="2000" dirty="0" err="1" smtClean="0"/>
              <a:t>perdiem_en</a:t>
            </a:r>
            <a:r>
              <a:rPr lang="cs-CZ" sz="2000" dirty="0" smtClean="0"/>
              <a:t>)</a:t>
            </a:r>
            <a:r>
              <a:rPr lang="cs-CZ" altLang="cs-CZ" sz="2000" dirty="0" smtClean="0"/>
              <a:t> nebo paušál 75 EUR, zahrnují </a:t>
            </a:r>
            <a:r>
              <a:rPr lang="cs-CZ" sz="2000" dirty="0"/>
              <a:t>náklady na ubytování, stravné, </a:t>
            </a:r>
            <a:r>
              <a:rPr lang="cs-CZ" sz="2000" dirty="0" smtClean="0"/>
              <a:t/>
            </a:r>
            <a:br>
              <a:rPr lang="cs-CZ" sz="2000" dirty="0" smtClean="0"/>
            </a:br>
            <a:r>
              <a:rPr lang="cs-CZ" sz="2000" dirty="0" smtClean="0"/>
              <a:t>a cestovné v ČR a výdaj za dopravu experta do ČR a zpět</a:t>
            </a:r>
          </a:p>
          <a:p>
            <a:pPr>
              <a:lnSpc>
                <a:spcPct val="80000"/>
              </a:lnSpc>
              <a:spcBef>
                <a:spcPts val="0"/>
              </a:spcBef>
              <a:spcAft>
                <a:spcPts val="0"/>
              </a:spcAft>
              <a:buFont typeface="Wingdings" panose="05000000000000000000" pitchFamily="2" charset="2"/>
              <a:buChar char="ü"/>
              <a:defRPr/>
            </a:pPr>
            <a:endParaRPr lang="cs-CZ" altLang="cs-CZ" sz="1200" dirty="0" smtClean="0"/>
          </a:p>
          <a:p>
            <a:pPr marL="0" indent="0">
              <a:lnSpc>
                <a:spcPct val="80000"/>
              </a:lnSpc>
              <a:spcBef>
                <a:spcPts val="0"/>
              </a:spcBef>
              <a:spcAft>
                <a:spcPts val="0"/>
              </a:spcAft>
              <a:buNone/>
              <a:defRPr/>
            </a:pPr>
            <a:endParaRPr lang="cs-CZ" altLang="cs-CZ" sz="1200" dirty="0" smtClean="0"/>
          </a:p>
          <a:p>
            <a:pPr marL="0" indent="0">
              <a:buNone/>
              <a:defRPr/>
            </a:pPr>
            <a:endParaRPr lang="cs-CZ" sz="1200" b="1" dirty="0"/>
          </a:p>
          <a:p>
            <a:pPr>
              <a:lnSpc>
                <a:spcPct val="80000"/>
              </a:lnSpc>
              <a:defRPr/>
            </a:pPr>
            <a:endParaRPr lang="cs-CZ" altLang="cs-CZ" sz="1200" dirty="0"/>
          </a:p>
          <a:p>
            <a:pPr>
              <a:lnSpc>
                <a:spcPct val="80000"/>
              </a:lnSpc>
            </a:pPr>
            <a:endParaRPr lang="cs-CZ" altLang="cs-CZ" dirty="0" smtClean="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57</a:t>
            </a:fld>
            <a:endParaRPr lang="cs-CZ" dirty="0"/>
          </a:p>
        </p:txBody>
      </p:sp>
    </p:spTree>
    <p:extLst>
      <p:ext uri="{BB962C8B-B14F-4D97-AF65-F5344CB8AC3E}">
        <p14:creationId xmlns:p14="http://schemas.microsoft.com/office/powerpoint/2010/main" val="20271737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251520" y="1196752"/>
            <a:ext cx="8568952" cy="5400600"/>
          </a:xfrm>
        </p:spPr>
        <p:txBody>
          <a:bodyPr/>
          <a:lstStyle/>
          <a:p>
            <a:pPr marL="0" indent="0">
              <a:lnSpc>
                <a:spcPct val="100000"/>
              </a:lnSpc>
              <a:spcBef>
                <a:spcPts val="0"/>
              </a:spcBef>
              <a:spcAft>
                <a:spcPts val="0"/>
              </a:spcAft>
              <a:buNone/>
            </a:pPr>
            <a:endParaRPr lang="cs-CZ" altLang="cs-CZ" sz="1200" dirty="0"/>
          </a:p>
          <a:p>
            <a:pPr marL="0" indent="0">
              <a:buNone/>
              <a:defRPr/>
            </a:pPr>
            <a:r>
              <a:rPr lang="cs-CZ" sz="2000" b="1" dirty="0" smtClean="0"/>
              <a:t>1.1.3  Zařízení </a:t>
            </a:r>
            <a:r>
              <a:rPr lang="cs-CZ" sz="2000" b="1" dirty="0"/>
              <a:t>a vybavení, vč. nájmu a odpisů</a:t>
            </a:r>
          </a:p>
          <a:p>
            <a:pPr algn="just">
              <a:lnSpc>
                <a:spcPct val="80000"/>
              </a:lnSpc>
              <a:defRPr/>
            </a:pPr>
            <a:r>
              <a:rPr lang="cs-CZ" altLang="cs-CZ" sz="1800" b="1" dirty="0"/>
              <a:t>I</a:t>
            </a:r>
            <a:r>
              <a:rPr lang="cs-CZ" altLang="cs-CZ" sz="1800" b="1" dirty="0" smtClean="0"/>
              <a:t>nvestiční </a:t>
            </a:r>
            <a:r>
              <a:rPr lang="cs-CZ" altLang="cs-CZ" sz="1800" b="1" dirty="0"/>
              <a:t>výdaje </a:t>
            </a:r>
            <a:r>
              <a:rPr lang="cs-CZ" altLang="cs-CZ" sz="1800" b="1" dirty="0" smtClean="0"/>
              <a:t>=</a:t>
            </a:r>
            <a:r>
              <a:rPr lang="cs-CZ" altLang="cs-CZ" sz="1800" dirty="0" smtClean="0"/>
              <a:t> odpisovaný </a:t>
            </a:r>
            <a:r>
              <a:rPr lang="cs-CZ" altLang="cs-CZ" sz="1800" dirty="0"/>
              <a:t>hmotný majetek (pořizovací hodnota vyšší </a:t>
            </a:r>
            <a:r>
              <a:rPr lang="cs-CZ" altLang="cs-CZ" sz="1800" dirty="0" smtClean="0"/>
              <a:t/>
            </a:r>
            <a:br>
              <a:rPr lang="cs-CZ" altLang="cs-CZ" sz="1800" dirty="0" smtClean="0"/>
            </a:br>
            <a:r>
              <a:rPr lang="cs-CZ" altLang="cs-CZ" sz="1800" dirty="0" smtClean="0"/>
              <a:t>než </a:t>
            </a:r>
            <a:r>
              <a:rPr lang="cs-CZ" altLang="cs-CZ" sz="1800" dirty="0"/>
              <a:t>40 tis. Kč) a nehmotný majetek (pořizovací cena vyšší než 60 tis. Kč</a:t>
            </a:r>
            <a:r>
              <a:rPr lang="cs-CZ" altLang="cs-CZ" sz="1800" dirty="0" smtClean="0"/>
              <a:t>)</a:t>
            </a:r>
            <a:endParaRPr lang="cs-CZ" altLang="cs-CZ" sz="1800" dirty="0"/>
          </a:p>
          <a:p>
            <a:pPr algn="just">
              <a:lnSpc>
                <a:spcPct val="80000"/>
              </a:lnSpc>
              <a:defRPr/>
            </a:pPr>
            <a:r>
              <a:rPr lang="cs-CZ" altLang="cs-CZ" sz="1800" b="1" dirty="0"/>
              <a:t>N</a:t>
            </a:r>
            <a:r>
              <a:rPr lang="cs-CZ" altLang="cs-CZ" sz="1800" b="1" dirty="0" smtClean="0"/>
              <a:t>einvestiční </a:t>
            </a:r>
            <a:r>
              <a:rPr lang="cs-CZ" altLang="cs-CZ" sz="1800" b="1" dirty="0"/>
              <a:t>výdaje </a:t>
            </a:r>
            <a:r>
              <a:rPr lang="cs-CZ" altLang="cs-CZ" sz="1800" b="1" dirty="0" smtClean="0"/>
              <a:t>= </a:t>
            </a:r>
            <a:r>
              <a:rPr lang="cs-CZ" altLang="cs-CZ" sz="1800" dirty="0" smtClean="0"/>
              <a:t>neodpisovaný </a:t>
            </a:r>
            <a:r>
              <a:rPr lang="cs-CZ" altLang="cs-CZ" sz="1800" dirty="0"/>
              <a:t>hmotný (</a:t>
            </a:r>
            <a:r>
              <a:rPr lang="cs-CZ" altLang="cs-CZ" sz="1800" dirty="0" smtClean="0"/>
              <a:t>pořizovací </a:t>
            </a:r>
            <a:r>
              <a:rPr lang="cs-CZ" altLang="cs-CZ" sz="1800" dirty="0"/>
              <a:t>hodnota nižší </a:t>
            </a:r>
            <a:r>
              <a:rPr lang="cs-CZ" altLang="cs-CZ" sz="1800" dirty="0" smtClean="0"/>
              <a:t/>
            </a:r>
            <a:br>
              <a:rPr lang="cs-CZ" altLang="cs-CZ" sz="1800" dirty="0" smtClean="0"/>
            </a:br>
            <a:r>
              <a:rPr lang="cs-CZ" altLang="cs-CZ" sz="1800" dirty="0" smtClean="0"/>
              <a:t>než </a:t>
            </a:r>
            <a:r>
              <a:rPr lang="cs-CZ" altLang="cs-CZ" sz="1800" dirty="0"/>
              <a:t>40 tis. </a:t>
            </a:r>
            <a:r>
              <a:rPr lang="cs-CZ" altLang="cs-CZ" sz="1800" dirty="0" smtClean="0"/>
              <a:t>Kč) a nehmotný </a:t>
            </a:r>
            <a:r>
              <a:rPr lang="cs-CZ" altLang="cs-CZ" sz="1800" dirty="0"/>
              <a:t>majetek (pořizovací cena nižší než 60 tis. Kč</a:t>
            </a:r>
            <a:r>
              <a:rPr lang="cs-CZ" altLang="cs-CZ" sz="1800" dirty="0" smtClean="0"/>
              <a:t>)</a:t>
            </a:r>
          </a:p>
          <a:p>
            <a:pPr algn="just">
              <a:lnSpc>
                <a:spcPct val="80000"/>
              </a:lnSpc>
              <a:defRPr/>
            </a:pPr>
            <a:r>
              <a:rPr lang="cs-CZ" altLang="cs-CZ" sz="1800" b="1" dirty="0" smtClean="0"/>
              <a:t>Zařízení </a:t>
            </a:r>
            <a:r>
              <a:rPr lang="cs-CZ" altLang="cs-CZ" sz="1800" b="1" dirty="0"/>
              <a:t>a vybavení pro členy </a:t>
            </a:r>
            <a:r>
              <a:rPr lang="cs-CZ" altLang="cs-CZ" sz="1800" b="1" dirty="0" smtClean="0"/>
              <a:t>RT</a:t>
            </a:r>
            <a:r>
              <a:rPr lang="cs-CZ" altLang="cs-CZ" sz="1800" dirty="0" smtClean="0"/>
              <a:t>, </a:t>
            </a:r>
            <a:r>
              <a:rPr lang="cs-CZ" altLang="cs-CZ" sz="1800" dirty="0"/>
              <a:t>kteří přímo pracují s </a:t>
            </a:r>
            <a:r>
              <a:rPr lang="cs-CZ" altLang="cs-CZ" sz="1800" dirty="0" smtClean="0"/>
              <a:t>CS </a:t>
            </a:r>
            <a:r>
              <a:rPr lang="cs-CZ" altLang="cs-CZ" sz="1800" dirty="0"/>
              <a:t>nebo zajišťují </a:t>
            </a:r>
            <a:r>
              <a:rPr lang="cs-CZ" altLang="cs-CZ" sz="1800" dirty="0" smtClean="0"/>
              <a:t>výstup k </a:t>
            </a:r>
            <a:r>
              <a:rPr lang="cs-CZ" altLang="cs-CZ" sz="1800" dirty="0"/>
              <a:t>přímému </a:t>
            </a:r>
            <a:r>
              <a:rPr lang="cs-CZ" altLang="cs-CZ" sz="1800" dirty="0" smtClean="0"/>
              <a:t>využití CS</a:t>
            </a:r>
          </a:p>
          <a:p>
            <a:pPr algn="just">
              <a:lnSpc>
                <a:spcPct val="80000"/>
              </a:lnSpc>
              <a:defRPr/>
            </a:pPr>
            <a:r>
              <a:rPr lang="cs-CZ" altLang="cs-CZ" sz="1800" b="1" dirty="0" smtClean="0"/>
              <a:t>Nákup vybavení </a:t>
            </a:r>
            <a:r>
              <a:rPr lang="cs-CZ" altLang="cs-CZ" sz="1800" b="1" dirty="0"/>
              <a:t>pro </a:t>
            </a:r>
            <a:r>
              <a:rPr lang="cs-CZ" altLang="cs-CZ" sz="1800" b="1" dirty="0" smtClean="0"/>
              <a:t>RT</a:t>
            </a:r>
            <a:r>
              <a:rPr lang="cs-CZ" altLang="cs-CZ" sz="1800" dirty="0" smtClean="0"/>
              <a:t>, </a:t>
            </a:r>
            <a:r>
              <a:rPr lang="cs-CZ" altLang="cs-CZ" sz="1800" dirty="0"/>
              <a:t>např.  n</a:t>
            </a:r>
            <a:r>
              <a:rPr lang="cs-CZ" altLang="cs-CZ" sz="1800" dirty="0" smtClean="0"/>
              <a:t>ákup výpočetní techniky - pro </a:t>
            </a:r>
            <a:r>
              <a:rPr lang="cs-CZ" altLang="cs-CZ" sz="1800" dirty="0"/>
              <a:t>pracovníky RT lze pořídit pouze takový počet  kusů zařízení a vybavení, který odpovídá výši úvazku členů </a:t>
            </a:r>
            <a:r>
              <a:rPr lang="cs-CZ" altLang="cs-CZ" sz="1800" dirty="0" smtClean="0"/>
              <a:t>RT = </a:t>
            </a:r>
            <a:r>
              <a:rPr lang="cs-CZ" altLang="cs-CZ" sz="1800" dirty="0"/>
              <a:t>1 ks </a:t>
            </a:r>
            <a:r>
              <a:rPr lang="cs-CZ" altLang="cs-CZ" sz="1800" dirty="0" smtClean="0"/>
              <a:t>na </a:t>
            </a:r>
            <a:r>
              <a:rPr lang="cs-CZ" altLang="cs-CZ" sz="1800" dirty="0"/>
              <a:t>1 </a:t>
            </a:r>
            <a:r>
              <a:rPr lang="cs-CZ" altLang="cs-CZ" sz="1800" dirty="0" smtClean="0"/>
              <a:t>úvazek; pokud </a:t>
            </a:r>
            <a:r>
              <a:rPr lang="cs-CZ" altLang="cs-CZ" sz="1800" dirty="0"/>
              <a:t>je úvazek nižší, lze uplatnit pouze část pořizovací </a:t>
            </a:r>
            <a:r>
              <a:rPr lang="cs-CZ" altLang="cs-CZ" sz="1800" dirty="0" smtClean="0"/>
              <a:t>ceny, </a:t>
            </a:r>
            <a:r>
              <a:rPr lang="cs-CZ" altLang="cs-CZ" sz="1800" dirty="0"/>
              <a:t>vztahující se k danému </a:t>
            </a:r>
            <a:r>
              <a:rPr lang="cs-CZ" altLang="cs-CZ" sz="1800" dirty="0" smtClean="0"/>
              <a:t>úvazku (0,5 </a:t>
            </a:r>
            <a:r>
              <a:rPr lang="cs-CZ" altLang="cs-CZ" sz="1800" dirty="0"/>
              <a:t>úvazek = </a:t>
            </a:r>
            <a:r>
              <a:rPr lang="cs-CZ" altLang="cs-CZ" sz="1800" dirty="0" smtClean="0"/>
              <a:t>0,5 </a:t>
            </a:r>
            <a:r>
              <a:rPr lang="cs-CZ" altLang="cs-CZ" sz="1800" dirty="0"/>
              <a:t>ceny </a:t>
            </a:r>
            <a:r>
              <a:rPr lang="cs-CZ" altLang="cs-CZ" sz="1800" dirty="0" smtClean="0"/>
              <a:t>výpočetní techniky), úvazky jednotlivých členů RT je možné sčítat</a:t>
            </a:r>
          </a:p>
          <a:p>
            <a:pPr algn="just">
              <a:lnSpc>
                <a:spcPct val="80000"/>
              </a:lnSpc>
              <a:defRPr/>
            </a:pPr>
            <a:r>
              <a:rPr lang="cs-CZ" sz="1800" dirty="0" smtClean="0"/>
              <a:t>Nově </a:t>
            </a:r>
            <a:r>
              <a:rPr lang="cs-CZ" sz="1800" dirty="0"/>
              <a:t>zařazen do této skupiny výdajů i </a:t>
            </a:r>
            <a:r>
              <a:rPr lang="cs-CZ" sz="1800" b="1" dirty="0"/>
              <a:t>nábytek</a:t>
            </a:r>
            <a:r>
              <a:rPr lang="cs-CZ" sz="1800" dirty="0"/>
              <a:t> (rozdíl oproti OP LZZ</a:t>
            </a:r>
            <a:r>
              <a:rPr lang="cs-CZ" sz="1800" dirty="0" smtClean="0"/>
              <a:t>)</a:t>
            </a:r>
          </a:p>
          <a:p>
            <a:pPr algn="just">
              <a:lnSpc>
                <a:spcPct val="80000"/>
              </a:lnSpc>
              <a:defRPr/>
            </a:pPr>
            <a:r>
              <a:rPr lang="cs-CZ" sz="1800" dirty="0" smtClean="0"/>
              <a:t>Pokud </a:t>
            </a:r>
            <a:r>
              <a:rPr lang="cs-CZ" sz="1800" dirty="0"/>
              <a:t>jakýkoliv nákup zařízení a vybavení patří na základě vymezení nepřímých nákladů (dle kapitoly 6.4.16) mezi nepřímé náklady, nelze tyto výdaje řadit mezi přímé způsobilé  </a:t>
            </a:r>
            <a:r>
              <a:rPr lang="cs-CZ" sz="1800" dirty="0" smtClean="0"/>
              <a:t>náklady</a:t>
            </a:r>
            <a:endParaRPr lang="cs-CZ" sz="1800" b="1" dirty="0"/>
          </a:p>
          <a:p>
            <a:pPr>
              <a:lnSpc>
                <a:spcPct val="80000"/>
              </a:lnSpc>
              <a:spcBef>
                <a:spcPts val="0"/>
              </a:spcBef>
              <a:spcAft>
                <a:spcPts val="0"/>
              </a:spcAft>
              <a:buFont typeface="Wingdings" panose="05000000000000000000" pitchFamily="2" charset="2"/>
              <a:buChar char="ü"/>
              <a:defRPr/>
            </a:pPr>
            <a:endParaRPr lang="cs-CZ" altLang="cs-CZ" sz="1200" dirty="0" smtClean="0"/>
          </a:p>
          <a:p>
            <a:pPr marL="0" indent="0">
              <a:lnSpc>
                <a:spcPct val="80000"/>
              </a:lnSpc>
              <a:spcBef>
                <a:spcPts val="0"/>
              </a:spcBef>
              <a:spcAft>
                <a:spcPts val="0"/>
              </a:spcAft>
              <a:buNone/>
              <a:defRPr/>
            </a:pPr>
            <a:endParaRPr lang="cs-CZ" altLang="cs-CZ" sz="1200" dirty="0" smtClean="0"/>
          </a:p>
          <a:p>
            <a:pPr marL="0" indent="0">
              <a:buNone/>
              <a:defRPr/>
            </a:pPr>
            <a:endParaRPr lang="cs-CZ" sz="1200" b="1" dirty="0"/>
          </a:p>
          <a:p>
            <a:pPr>
              <a:lnSpc>
                <a:spcPct val="80000"/>
              </a:lnSpc>
              <a:defRPr/>
            </a:pPr>
            <a:endParaRPr lang="cs-CZ" altLang="cs-CZ" sz="1200" dirty="0"/>
          </a:p>
          <a:p>
            <a:pPr>
              <a:lnSpc>
                <a:spcPct val="80000"/>
              </a:lnSpc>
            </a:pPr>
            <a:endParaRPr lang="cs-CZ" altLang="cs-CZ" dirty="0" smtClean="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58</a:t>
            </a:fld>
            <a:endParaRPr lang="cs-CZ" dirty="0"/>
          </a:p>
        </p:txBody>
      </p:sp>
    </p:spTree>
    <p:extLst>
      <p:ext uri="{BB962C8B-B14F-4D97-AF65-F5344CB8AC3E}">
        <p14:creationId xmlns:p14="http://schemas.microsoft.com/office/powerpoint/2010/main" val="29848675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484784"/>
            <a:ext cx="8568952" cy="5040560"/>
          </a:xfrm>
        </p:spPr>
        <p:txBody>
          <a:bodyPr/>
          <a:lstStyle/>
          <a:p>
            <a:pPr marL="0" indent="0">
              <a:lnSpc>
                <a:spcPct val="80000"/>
              </a:lnSpc>
              <a:spcBef>
                <a:spcPts val="0"/>
              </a:spcBef>
              <a:spcAft>
                <a:spcPts val="0"/>
              </a:spcAft>
              <a:buNone/>
              <a:defRPr/>
            </a:pPr>
            <a:r>
              <a:rPr lang="cs-CZ" sz="2000" b="1" dirty="0" smtClean="0"/>
              <a:t>V </a:t>
            </a:r>
            <a:r>
              <a:rPr lang="cs-CZ" sz="2000" b="1" dirty="0"/>
              <a:t>rámci </a:t>
            </a:r>
            <a:r>
              <a:rPr lang="cs-CZ" sz="2000" b="1" dirty="0" smtClean="0"/>
              <a:t>kapitoly 1.1.3 </a:t>
            </a:r>
            <a:r>
              <a:rPr lang="cs-CZ" sz="2000" b="1" dirty="0"/>
              <a:t>lze také hradit</a:t>
            </a:r>
            <a:r>
              <a:rPr lang="cs-CZ" sz="2000" b="1" dirty="0" smtClean="0"/>
              <a:t>:</a:t>
            </a:r>
          </a:p>
          <a:p>
            <a:pPr marL="0" indent="0">
              <a:lnSpc>
                <a:spcPct val="80000"/>
              </a:lnSpc>
              <a:spcBef>
                <a:spcPts val="0"/>
              </a:spcBef>
              <a:spcAft>
                <a:spcPts val="0"/>
              </a:spcAft>
              <a:buNone/>
              <a:defRPr/>
            </a:pPr>
            <a:endParaRPr lang="cs-CZ" sz="1800" b="1" dirty="0" smtClean="0"/>
          </a:p>
          <a:p>
            <a:pPr algn="just">
              <a:defRPr/>
            </a:pPr>
            <a:r>
              <a:rPr lang="cs-CZ" sz="2000" b="1" dirty="0"/>
              <a:t>Nájem či leasing zařízení a vybavení, budov</a:t>
            </a:r>
          </a:p>
          <a:p>
            <a:pPr lvl="1" algn="just">
              <a:lnSpc>
                <a:spcPct val="100000"/>
              </a:lnSpc>
              <a:spcBef>
                <a:spcPts val="0"/>
              </a:spcBef>
              <a:spcAft>
                <a:spcPts val="0"/>
              </a:spcAft>
              <a:defRPr/>
            </a:pPr>
            <a:r>
              <a:rPr lang="cs-CZ" b="1" dirty="0"/>
              <a:t>Operativní leasing = </a:t>
            </a:r>
            <a:r>
              <a:rPr lang="cs-CZ" dirty="0"/>
              <a:t>nájemné (splátky) leasingu, smlouva o nájmu nebo operativním leasingu</a:t>
            </a:r>
          </a:p>
          <a:p>
            <a:pPr lvl="1" algn="just">
              <a:lnSpc>
                <a:spcPct val="100000"/>
              </a:lnSpc>
              <a:spcBef>
                <a:spcPts val="0"/>
              </a:spcBef>
              <a:spcAft>
                <a:spcPts val="0"/>
              </a:spcAft>
              <a:defRPr/>
            </a:pPr>
            <a:r>
              <a:rPr lang="cs-CZ" b="1" dirty="0"/>
              <a:t>Finanční leasing = </a:t>
            </a:r>
            <a:r>
              <a:rPr lang="cs-CZ" dirty="0"/>
              <a:t>způsobilé jsou pouze splátky leasingu, vztahující se k období trvání projektu (daně a finanční činnost pronajímatele související s leasingovou smlouvou nejsou způsobilými výdaji</a:t>
            </a:r>
            <a:r>
              <a:rPr lang="cs-CZ" dirty="0" smtClean="0"/>
              <a:t>)</a:t>
            </a:r>
          </a:p>
          <a:p>
            <a:pPr algn="just">
              <a:lnSpc>
                <a:spcPct val="100000"/>
              </a:lnSpc>
              <a:spcBef>
                <a:spcPts val="0"/>
              </a:spcBef>
              <a:spcAft>
                <a:spcPts val="0"/>
              </a:spcAft>
              <a:defRPr/>
            </a:pPr>
            <a:endParaRPr lang="cs-CZ" sz="2000" b="1" dirty="0"/>
          </a:p>
          <a:p>
            <a:pPr algn="just">
              <a:defRPr/>
            </a:pPr>
            <a:r>
              <a:rPr lang="cs-CZ" sz="2000" b="1" dirty="0" smtClean="0"/>
              <a:t>Odpisy </a:t>
            </a:r>
            <a:r>
              <a:rPr lang="cs-CZ" sz="2000" b="1" dirty="0"/>
              <a:t>(daňové</a:t>
            </a:r>
            <a:r>
              <a:rPr lang="cs-CZ" sz="2000" b="1" dirty="0" smtClean="0"/>
              <a:t>)</a:t>
            </a:r>
            <a:endParaRPr lang="cs-CZ" sz="2000" b="1" dirty="0"/>
          </a:p>
          <a:p>
            <a:pPr lvl="1" algn="just">
              <a:lnSpc>
                <a:spcPct val="100000"/>
              </a:lnSpc>
              <a:spcBef>
                <a:spcPts val="0"/>
              </a:spcBef>
              <a:spcAft>
                <a:spcPts val="0"/>
              </a:spcAft>
            </a:pPr>
            <a:r>
              <a:rPr lang="cs-CZ" dirty="0"/>
              <a:t>Dlouhodobého hmotného a nehmotného majetku používaného </a:t>
            </a:r>
            <a:r>
              <a:rPr lang="cs-CZ" dirty="0" smtClean="0"/>
              <a:t/>
            </a:r>
            <a:br>
              <a:rPr lang="cs-CZ" dirty="0" smtClean="0"/>
            </a:br>
            <a:r>
              <a:rPr lang="cs-CZ" dirty="0" smtClean="0"/>
              <a:t>pro </a:t>
            </a:r>
            <a:r>
              <a:rPr lang="cs-CZ" dirty="0"/>
              <a:t>účely </a:t>
            </a:r>
            <a:r>
              <a:rPr lang="cs-CZ" dirty="0" smtClean="0"/>
              <a:t>projektu, které využívá CS</a:t>
            </a:r>
            <a:endParaRPr lang="cs-CZ" dirty="0"/>
          </a:p>
          <a:p>
            <a:pPr lvl="1" algn="just">
              <a:lnSpc>
                <a:spcPct val="100000"/>
              </a:lnSpc>
              <a:spcBef>
                <a:spcPts val="0"/>
              </a:spcBef>
              <a:spcAft>
                <a:spcPts val="0"/>
              </a:spcAft>
            </a:pPr>
            <a:r>
              <a:rPr lang="cs-CZ" dirty="0"/>
              <a:t>Jsou způsobilým výdajem po dobu trvání projektu za předpokladu, že nákup takového majetku není součástí způsobilých výdajů na </a:t>
            </a:r>
            <a:r>
              <a:rPr lang="cs-CZ" dirty="0" smtClean="0"/>
              <a:t>projekt</a:t>
            </a:r>
          </a:p>
          <a:p>
            <a:pPr marL="0" indent="0">
              <a:lnSpc>
                <a:spcPct val="100000"/>
              </a:lnSpc>
              <a:spcBef>
                <a:spcPts val="0"/>
              </a:spcBef>
              <a:spcAft>
                <a:spcPts val="0"/>
              </a:spcAft>
              <a:buNone/>
            </a:pPr>
            <a:endParaRPr lang="cs-CZ" sz="1400" dirty="0"/>
          </a:p>
          <a:p>
            <a:pPr marL="0" indent="0">
              <a:buNone/>
              <a:defRPr/>
            </a:pPr>
            <a:endParaRPr lang="cs-CZ" sz="1600" b="1" dirty="0"/>
          </a:p>
          <a:p>
            <a:pPr>
              <a:lnSpc>
                <a:spcPct val="80000"/>
              </a:lnSpc>
              <a:defRPr/>
            </a:pPr>
            <a:endParaRPr lang="cs-CZ" altLang="cs-CZ" sz="1200" dirty="0"/>
          </a:p>
          <a:p>
            <a:pPr>
              <a:lnSpc>
                <a:spcPct val="80000"/>
              </a:lnSpc>
            </a:pPr>
            <a:endParaRPr lang="cs-CZ" altLang="cs-CZ" dirty="0" smtClean="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59</a:t>
            </a:fld>
            <a:endParaRPr lang="cs-CZ" dirty="0"/>
          </a:p>
        </p:txBody>
      </p:sp>
    </p:spTree>
    <p:extLst>
      <p:ext uri="{BB962C8B-B14F-4D97-AF65-F5344CB8AC3E}">
        <p14:creationId xmlns:p14="http://schemas.microsoft.com/office/powerpoint/2010/main" val="867758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208912" cy="5184576"/>
          </a:xfrm>
        </p:spPr>
        <p:txBody>
          <a:bodyPr/>
          <a:lstStyle/>
          <a:p>
            <a:pPr marL="0" lvl="0" indent="0">
              <a:buNone/>
            </a:pPr>
            <a:r>
              <a:rPr lang="cs-CZ" sz="1800" b="1" u="sng" cap="all" dirty="0"/>
              <a:t>2</a:t>
            </a:r>
            <a:r>
              <a:rPr lang="cs-CZ" sz="1800" b="1" u="sng" cap="all" dirty="0" smtClean="0"/>
              <a:t>. </a:t>
            </a:r>
            <a:r>
              <a:rPr lang="cs-CZ" sz="1800" b="1" u="sng" cap="all" dirty="0"/>
              <a:t>Jak toho chceme dosáhnout</a:t>
            </a:r>
            <a:r>
              <a:rPr lang="cs-CZ" sz="1800" b="1" u="sng" cap="all" dirty="0" smtClean="0"/>
              <a:t>?</a:t>
            </a:r>
            <a:endParaRPr lang="cs-CZ" sz="1800" b="1" u="sng" cap="all" dirty="0"/>
          </a:p>
          <a:p>
            <a:pPr lvl="1">
              <a:lnSpc>
                <a:spcPct val="100000"/>
              </a:lnSpc>
              <a:spcBef>
                <a:spcPts val="0"/>
              </a:spcBef>
              <a:spcAft>
                <a:spcPts val="600"/>
              </a:spcAft>
            </a:pPr>
            <a:r>
              <a:rPr lang="cs-CZ" sz="1600" dirty="0" smtClean="0"/>
              <a:t>V </a:t>
            </a:r>
            <a:r>
              <a:rPr lang="cs-CZ" sz="1600" dirty="0"/>
              <a:t>rámci přípravy projektu je nutné </a:t>
            </a:r>
            <a:r>
              <a:rPr lang="cs-CZ" sz="1600" b="1" dirty="0"/>
              <a:t>definovat aktivity </a:t>
            </a:r>
            <a:r>
              <a:rPr lang="cs-CZ" sz="1600" dirty="0"/>
              <a:t>(strategii), kterými bude projekt realizován.</a:t>
            </a:r>
            <a:endParaRPr lang="cs-CZ" sz="1600" dirty="0" smtClean="0"/>
          </a:p>
          <a:p>
            <a:pPr lvl="1">
              <a:lnSpc>
                <a:spcPct val="100000"/>
              </a:lnSpc>
              <a:spcBef>
                <a:spcPts val="0"/>
              </a:spcBef>
              <a:spcAft>
                <a:spcPts val="600"/>
              </a:spcAft>
            </a:pPr>
            <a:r>
              <a:rPr lang="cs-CZ" sz="1600" b="1" dirty="0" smtClean="0"/>
              <a:t>Aktivity </a:t>
            </a:r>
            <a:r>
              <a:rPr lang="cs-CZ" sz="1600" dirty="0"/>
              <a:t>mají být prostředkem k dosažení cíle projektu, mezi cíli a klíčovými aktivitami musí být propojení. </a:t>
            </a:r>
          </a:p>
          <a:p>
            <a:pPr marL="0" lvl="1" indent="0">
              <a:lnSpc>
                <a:spcPts val="2880"/>
              </a:lnSpc>
              <a:spcBef>
                <a:spcPts val="600"/>
              </a:spcBef>
              <a:spcAft>
                <a:spcPts val="600"/>
              </a:spcAft>
              <a:buSzPct val="100000"/>
              <a:buNone/>
            </a:pPr>
            <a:r>
              <a:rPr lang="cs-CZ" sz="1600" b="1" dirty="0" smtClean="0"/>
              <a:t>Doporučení:</a:t>
            </a:r>
            <a:endParaRPr lang="cs-CZ" sz="1600" dirty="0"/>
          </a:p>
          <a:p>
            <a:pPr algn="just" hangingPunct="0">
              <a:lnSpc>
                <a:spcPct val="100000"/>
              </a:lnSpc>
              <a:spcBef>
                <a:spcPts val="0"/>
              </a:spcBef>
              <a:spcAft>
                <a:spcPts val="0"/>
              </a:spcAft>
            </a:pPr>
            <a:r>
              <a:rPr lang="cs-CZ" sz="1600" dirty="0" smtClean="0"/>
              <a:t>vedou </a:t>
            </a:r>
            <a:r>
              <a:rPr lang="cs-CZ" sz="1600" dirty="0"/>
              <a:t>k plnění cílů, jsou prostředkem, nástrojem, ne cílem </a:t>
            </a:r>
            <a:r>
              <a:rPr lang="cs-CZ" sz="1600" dirty="0" smtClean="0"/>
              <a:t>samotným,</a:t>
            </a:r>
            <a:endParaRPr lang="cs-CZ" sz="1600" dirty="0"/>
          </a:p>
          <a:p>
            <a:pPr algn="just" hangingPunct="0">
              <a:lnSpc>
                <a:spcPct val="100000"/>
              </a:lnSpc>
              <a:spcBef>
                <a:spcPts val="0"/>
              </a:spcBef>
              <a:spcAft>
                <a:spcPts val="0"/>
              </a:spcAft>
            </a:pPr>
            <a:r>
              <a:rPr lang="cs-CZ" sz="1600" dirty="0"/>
              <a:t>udržujte vazbu </a:t>
            </a:r>
            <a:r>
              <a:rPr lang="cs-CZ" sz="1600" b="1" dirty="0"/>
              <a:t>potřeby – cíle – </a:t>
            </a:r>
            <a:r>
              <a:rPr lang="cs-CZ" sz="1600" b="1" dirty="0" smtClean="0"/>
              <a:t>aktivity</a:t>
            </a:r>
            <a:r>
              <a:rPr lang="cs-CZ" sz="1600" dirty="0" smtClean="0"/>
              <a:t>,</a:t>
            </a:r>
            <a:endParaRPr lang="cs-CZ" sz="1600" dirty="0"/>
          </a:p>
          <a:p>
            <a:pPr algn="just" hangingPunct="0">
              <a:lnSpc>
                <a:spcPct val="100000"/>
              </a:lnSpc>
              <a:spcBef>
                <a:spcPts val="0"/>
              </a:spcBef>
              <a:spcAft>
                <a:spcPts val="0"/>
              </a:spcAft>
            </a:pPr>
            <a:r>
              <a:rPr lang="cs-CZ" sz="1600" dirty="0"/>
              <a:t>v projektu nemají co dělat aktivity, u kterých neprokážete, že slouží k naplnění cílů, </a:t>
            </a:r>
            <a:r>
              <a:rPr lang="cs-CZ" sz="1600" dirty="0" smtClean="0"/>
              <a:t/>
            </a:r>
            <a:br>
              <a:rPr lang="cs-CZ" sz="1600" dirty="0" smtClean="0"/>
            </a:br>
            <a:r>
              <a:rPr lang="cs-CZ" sz="1600" dirty="0" smtClean="0"/>
              <a:t>ať </a:t>
            </a:r>
            <a:r>
              <a:rPr lang="cs-CZ" sz="1600" dirty="0"/>
              <a:t>už přímo nebo </a:t>
            </a:r>
            <a:r>
              <a:rPr lang="cs-CZ" sz="1600" dirty="0" smtClean="0"/>
              <a:t>podpůrně,</a:t>
            </a:r>
            <a:endParaRPr lang="cs-CZ" sz="1600" dirty="0"/>
          </a:p>
          <a:p>
            <a:pPr algn="just" hangingPunct="0">
              <a:lnSpc>
                <a:spcPct val="100000"/>
              </a:lnSpc>
              <a:spcBef>
                <a:spcPts val="0"/>
              </a:spcBef>
              <a:spcAft>
                <a:spcPts val="0"/>
              </a:spcAft>
            </a:pPr>
            <a:r>
              <a:rPr lang="cs-CZ" sz="1600" dirty="0"/>
              <a:t>tvoří tělo </a:t>
            </a:r>
            <a:r>
              <a:rPr lang="cs-CZ" sz="1600" dirty="0" smtClean="0"/>
              <a:t>projektu,</a:t>
            </a:r>
            <a:endParaRPr lang="cs-CZ" sz="1600" dirty="0"/>
          </a:p>
          <a:p>
            <a:pPr algn="just" hangingPunct="0">
              <a:lnSpc>
                <a:spcPct val="100000"/>
              </a:lnSpc>
              <a:spcBef>
                <a:spcPts val="0"/>
              </a:spcBef>
              <a:spcAft>
                <a:spcPts val="0"/>
              </a:spcAft>
            </a:pPr>
            <a:r>
              <a:rPr lang="cs-CZ" sz="1600" dirty="0"/>
              <a:t>to, co se bude vlastně s cílovou skupinou a pro cílovou skupinu </a:t>
            </a:r>
            <a:r>
              <a:rPr lang="cs-CZ" sz="1600" dirty="0" smtClean="0"/>
              <a:t>dělat, </a:t>
            </a:r>
            <a:endParaRPr lang="cs-CZ" sz="1600" dirty="0"/>
          </a:p>
          <a:p>
            <a:pPr algn="just" hangingPunct="0">
              <a:lnSpc>
                <a:spcPct val="100000"/>
              </a:lnSpc>
              <a:spcBef>
                <a:spcPts val="0"/>
              </a:spcBef>
              <a:spcAft>
                <a:spcPts val="0"/>
              </a:spcAft>
            </a:pPr>
            <a:r>
              <a:rPr lang="cs-CZ" sz="1600" dirty="0"/>
              <a:t>konkrétní rozpis prací: kdo, kdy, co, jak, s kým, kde, jak často bude </a:t>
            </a:r>
            <a:r>
              <a:rPr lang="cs-CZ" sz="1600" dirty="0" smtClean="0"/>
              <a:t>dělat, </a:t>
            </a:r>
            <a:endParaRPr lang="cs-CZ" sz="1600" dirty="0"/>
          </a:p>
          <a:p>
            <a:pPr algn="just" hangingPunct="0">
              <a:lnSpc>
                <a:spcPct val="100000"/>
              </a:lnSpc>
              <a:spcBef>
                <a:spcPts val="0"/>
              </a:spcBef>
              <a:spcAft>
                <a:spcPts val="0"/>
              </a:spcAft>
            </a:pPr>
            <a:r>
              <a:rPr lang="cs-CZ" sz="1600" dirty="0"/>
              <a:t>shluky podobných dílčích aktivit = </a:t>
            </a:r>
            <a:r>
              <a:rPr lang="cs-CZ" sz="1600" b="1" dirty="0"/>
              <a:t>klíčové aktivity</a:t>
            </a:r>
            <a:r>
              <a:rPr lang="cs-CZ" sz="1600" dirty="0"/>
              <a:t> (seřaďte v žádosti chronologicky nebo v nějaké jasné logice</a:t>
            </a:r>
            <a:r>
              <a:rPr lang="cs-CZ" sz="1600" dirty="0" smtClean="0"/>
              <a:t>), </a:t>
            </a:r>
            <a:endParaRPr lang="cs-CZ" sz="1600" dirty="0"/>
          </a:p>
          <a:p>
            <a:pPr algn="just" hangingPunct="0">
              <a:lnSpc>
                <a:spcPct val="100000"/>
              </a:lnSpc>
              <a:spcBef>
                <a:spcPts val="0"/>
              </a:spcBef>
              <a:spcAft>
                <a:spcPts val="0"/>
              </a:spcAft>
            </a:pPr>
            <a:r>
              <a:rPr lang="cs-CZ" sz="1600" dirty="0"/>
              <a:t>např. pracovní a bilanční diagnostika, pořádání příměstských táborů pro děti pracujících </a:t>
            </a:r>
            <a:r>
              <a:rPr lang="cs-CZ" sz="1600" dirty="0" smtClean="0"/>
              <a:t>rodičů.</a:t>
            </a:r>
            <a:endParaRPr lang="cs-CZ" sz="1600"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a:t>
            </a:fld>
            <a:endParaRPr lang="cs-CZ" dirty="0"/>
          </a:p>
        </p:txBody>
      </p:sp>
    </p:spTree>
    <p:extLst>
      <p:ext uri="{BB962C8B-B14F-4D97-AF65-F5344CB8AC3E}">
        <p14:creationId xmlns:p14="http://schemas.microsoft.com/office/powerpoint/2010/main" val="27240199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340768"/>
            <a:ext cx="8568952" cy="5256584"/>
          </a:xfrm>
        </p:spPr>
        <p:txBody>
          <a:bodyPr/>
          <a:lstStyle/>
          <a:p>
            <a:pPr marL="0" indent="0">
              <a:buNone/>
              <a:defRPr/>
            </a:pPr>
            <a:r>
              <a:rPr lang="cs-CZ" sz="2000" b="1" dirty="0" smtClean="0"/>
              <a:t>1.1.4 Nákup </a:t>
            </a:r>
            <a:r>
              <a:rPr lang="cs-CZ" sz="2000" b="1" dirty="0"/>
              <a:t>služeb</a:t>
            </a:r>
          </a:p>
          <a:p>
            <a:pPr marL="0" indent="0" algn="just">
              <a:lnSpc>
                <a:spcPct val="100000"/>
              </a:lnSpc>
              <a:spcBef>
                <a:spcPts val="0"/>
              </a:spcBef>
              <a:spcAft>
                <a:spcPts val="0"/>
              </a:spcAft>
              <a:buNone/>
            </a:pPr>
            <a:r>
              <a:rPr lang="cs-CZ" altLang="cs-CZ" sz="2000" dirty="0" smtClean="0"/>
              <a:t>Dodání </a:t>
            </a:r>
            <a:r>
              <a:rPr lang="cs-CZ" altLang="cs-CZ" sz="2000" dirty="0"/>
              <a:t>služby musí být nezbytné k realizaci projektu a musí vytvářet novou </a:t>
            </a:r>
            <a:r>
              <a:rPr lang="cs-CZ" altLang="cs-CZ" sz="2000" dirty="0" smtClean="0"/>
              <a:t>hodnotu </a:t>
            </a:r>
          </a:p>
          <a:p>
            <a:pPr algn="just">
              <a:lnSpc>
                <a:spcPct val="100000"/>
              </a:lnSpc>
              <a:spcBef>
                <a:spcPts val="0"/>
              </a:spcBef>
              <a:spcAft>
                <a:spcPts val="0"/>
              </a:spcAft>
            </a:pPr>
            <a:r>
              <a:rPr lang="cs-CZ" sz="2000" dirty="0" smtClean="0"/>
              <a:t>zpracování </a:t>
            </a:r>
            <a:r>
              <a:rPr lang="cs-CZ" sz="2000" dirty="0"/>
              <a:t>analýz, průzkumů, </a:t>
            </a:r>
            <a:r>
              <a:rPr lang="cs-CZ" sz="2000" dirty="0" smtClean="0"/>
              <a:t>studií</a:t>
            </a:r>
            <a:endParaRPr lang="cs-CZ" sz="2000" dirty="0"/>
          </a:p>
          <a:p>
            <a:pPr algn="just">
              <a:lnSpc>
                <a:spcPct val="100000"/>
              </a:lnSpc>
              <a:spcBef>
                <a:spcPts val="0"/>
              </a:spcBef>
              <a:spcAft>
                <a:spcPts val="0"/>
              </a:spcAft>
            </a:pPr>
            <a:r>
              <a:rPr lang="cs-CZ" sz="2000" dirty="0" smtClean="0"/>
              <a:t>lektorské služby</a:t>
            </a:r>
            <a:endParaRPr lang="cs-CZ" sz="2000" dirty="0"/>
          </a:p>
          <a:p>
            <a:pPr algn="just">
              <a:lnSpc>
                <a:spcPct val="100000"/>
              </a:lnSpc>
              <a:spcBef>
                <a:spcPts val="0"/>
              </a:spcBef>
              <a:spcAft>
                <a:spcPts val="0"/>
              </a:spcAft>
            </a:pPr>
            <a:r>
              <a:rPr lang="cs-CZ" sz="2000" dirty="0" smtClean="0"/>
              <a:t>školení </a:t>
            </a:r>
            <a:r>
              <a:rPr lang="cs-CZ" sz="2000" dirty="0"/>
              <a:t>a </a:t>
            </a:r>
            <a:r>
              <a:rPr lang="cs-CZ" sz="2000" dirty="0" smtClean="0"/>
              <a:t>kurzy</a:t>
            </a:r>
            <a:endParaRPr lang="cs-CZ" sz="2000" dirty="0"/>
          </a:p>
          <a:p>
            <a:pPr algn="just">
              <a:lnSpc>
                <a:spcPct val="100000"/>
              </a:lnSpc>
              <a:spcBef>
                <a:spcPts val="0"/>
              </a:spcBef>
              <a:spcAft>
                <a:spcPts val="0"/>
              </a:spcAft>
            </a:pPr>
            <a:r>
              <a:rPr lang="cs-CZ" sz="2000" dirty="0" smtClean="0"/>
              <a:t>vytvoření </a:t>
            </a:r>
            <a:r>
              <a:rPr lang="cs-CZ" sz="2000" dirty="0"/>
              <a:t>nových publikací, školicích materiálů nebo manuálů, </a:t>
            </a:r>
            <a:r>
              <a:rPr lang="cs-CZ" sz="2000" dirty="0" smtClean="0"/>
              <a:t>CD/DVD…</a:t>
            </a:r>
            <a:endParaRPr lang="cs-CZ" sz="2000" dirty="0"/>
          </a:p>
          <a:p>
            <a:pPr algn="just">
              <a:lnSpc>
                <a:spcPct val="100000"/>
              </a:lnSpc>
              <a:spcBef>
                <a:spcPts val="0"/>
              </a:spcBef>
              <a:spcAft>
                <a:spcPts val="0"/>
              </a:spcAft>
            </a:pPr>
            <a:r>
              <a:rPr lang="cs-CZ" sz="2000" dirty="0" smtClean="0"/>
              <a:t>pronájem </a:t>
            </a:r>
            <a:r>
              <a:rPr lang="cs-CZ" sz="2000" dirty="0"/>
              <a:t>prostor pro práci s </a:t>
            </a:r>
            <a:r>
              <a:rPr lang="cs-CZ" sz="2000" dirty="0" smtClean="0"/>
              <a:t>CS </a:t>
            </a:r>
            <a:r>
              <a:rPr lang="cs-CZ" sz="2000" dirty="0"/>
              <a:t>(např. pronájem </a:t>
            </a:r>
            <a:r>
              <a:rPr lang="cs-CZ" sz="2000" dirty="0" smtClean="0"/>
              <a:t>učebny)</a:t>
            </a:r>
          </a:p>
          <a:p>
            <a:pPr algn="just">
              <a:lnSpc>
                <a:spcPct val="100000"/>
              </a:lnSpc>
              <a:spcBef>
                <a:spcPts val="0"/>
              </a:spcBef>
              <a:spcAft>
                <a:spcPts val="0"/>
              </a:spcAft>
            </a:pPr>
            <a:endParaRPr lang="cs-CZ" sz="2000" dirty="0" smtClean="0"/>
          </a:p>
          <a:p>
            <a:pPr marL="0" indent="0" algn="just">
              <a:lnSpc>
                <a:spcPct val="100000"/>
              </a:lnSpc>
              <a:spcBef>
                <a:spcPts val="0"/>
              </a:spcBef>
              <a:buNone/>
            </a:pPr>
            <a:r>
              <a:rPr lang="cs-CZ" sz="2000" b="1" dirty="0"/>
              <a:t>1.1.5 Drobné stavební </a:t>
            </a:r>
            <a:r>
              <a:rPr lang="cs-CZ" sz="2000" b="1" dirty="0" smtClean="0"/>
              <a:t>úpravy</a:t>
            </a:r>
            <a:endParaRPr lang="cs-CZ" sz="2000" b="1" dirty="0"/>
          </a:p>
          <a:p>
            <a:pPr algn="just">
              <a:lnSpc>
                <a:spcPct val="100000"/>
              </a:lnSpc>
              <a:spcBef>
                <a:spcPts val="0"/>
              </a:spcBef>
            </a:pPr>
            <a:r>
              <a:rPr lang="cs-CZ" sz="2000" dirty="0" smtClean="0"/>
              <a:t>Cena </a:t>
            </a:r>
            <a:r>
              <a:rPr lang="cs-CZ" sz="2000" dirty="0"/>
              <a:t>všech dokončených stavebních úprav v jednom zdaňovacím období, která nepřesáhne v úhrnu </a:t>
            </a:r>
            <a:r>
              <a:rPr lang="cs-CZ" sz="2000" b="1" dirty="0"/>
              <a:t>40.000 Kč </a:t>
            </a:r>
            <a:r>
              <a:rPr lang="cs-CZ" sz="2000" dirty="0"/>
              <a:t>na každou jednotlivou účetní položku </a:t>
            </a:r>
            <a:r>
              <a:rPr lang="cs-CZ" sz="2000" dirty="0" smtClean="0"/>
              <a:t>majetku</a:t>
            </a:r>
            <a:endParaRPr lang="cs-CZ" sz="2000" dirty="0"/>
          </a:p>
          <a:p>
            <a:pPr algn="just">
              <a:lnSpc>
                <a:spcPct val="100000"/>
              </a:lnSpc>
              <a:spcBef>
                <a:spcPts val="0"/>
              </a:spcBef>
              <a:spcAft>
                <a:spcPts val="0"/>
              </a:spcAft>
            </a:pPr>
            <a:r>
              <a:rPr lang="cs-CZ" sz="2000" dirty="0" smtClean="0"/>
              <a:t>Např</a:t>
            </a:r>
            <a:r>
              <a:rPr lang="cs-CZ" sz="2000" dirty="0"/>
              <a:t>. úprava pracovního místa, které usnadní přístup osobám </a:t>
            </a:r>
            <a:r>
              <a:rPr lang="cs-CZ" sz="2000" dirty="0" smtClean="0"/>
              <a:t>zdravotně postiženým</a:t>
            </a:r>
            <a:endParaRPr lang="cs-CZ" sz="2000" dirty="0"/>
          </a:p>
          <a:p>
            <a:pPr>
              <a:lnSpc>
                <a:spcPct val="100000"/>
              </a:lnSpc>
              <a:spcBef>
                <a:spcPts val="0"/>
              </a:spcBef>
              <a:spcAft>
                <a:spcPts val="0"/>
              </a:spcAft>
            </a:pPr>
            <a:endParaRPr lang="cs-CZ" sz="2000" dirty="0"/>
          </a:p>
          <a:p>
            <a:pPr marL="0" indent="0">
              <a:buNone/>
              <a:defRPr/>
            </a:pPr>
            <a:endParaRPr lang="cs-CZ" sz="1600" b="1" dirty="0"/>
          </a:p>
          <a:p>
            <a:pPr>
              <a:lnSpc>
                <a:spcPct val="80000"/>
              </a:lnSpc>
              <a:defRPr/>
            </a:pPr>
            <a:endParaRPr lang="cs-CZ" altLang="cs-CZ" sz="1200" dirty="0"/>
          </a:p>
          <a:p>
            <a:pPr>
              <a:lnSpc>
                <a:spcPct val="80000"/>
              </a:lnSpc>
            </a:pPr>
            <a:endParaRPr lang="cs-CZ" altLang="cs-CZ" dirty="0" smtClean="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60</a:t>
            </a:fld>
            <a:endParaRPr lang="cs-CZ" dirty="0"/>
          </a:p>
        </p:txBody>
      </p:sp>
    </p:spTree>
    <p:extLst>
      <p:ext uri="{BB962C8B-B14F-4D97-AF65-F5344CB8AC3E}">
        <p14:creationId xmlns:p14="http://schemas.microsoft.com/office/powerpoint/2010/main" val="7829510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340768"/>
            <a:ext cx="8640960" cy="5328592"/>
          </a:xfrm>
        </p:spPr>
        <p:txBody>
          <a:bodyPr/>
          <a:lstStyle/>
          <a:p>
            <a:pPr marL="0" indent="0">
              <a:lnSpc>
                <a:spcPct val="100000"/>
              </a:lnSpc>
              <a:spcBef>
                <a:spcPts val="0"/>
              </a:spcBef>
              <a:spcAft>
                <a:spcPts val="0"/>
              </a:spcAft>
              <a:buNone/>
            </a:pPr>
            <a:r>
              <a:rPr lang="cs-CZ" sz="1800" b="1" dirty="0" smtClean="0"/>
              <a:t>1.1.6 Přímá </a:t>
            </a:r>
            <a:r>
              <a:rPr lang="cs-CZ" sz="1800" b="1" dirty="0"/>
              <a:t>podpora pro </a:t>
            </a:r>
            <a:r>
              <a:rPr lang="cs-CZ" sz="1800" b="1" dirty="0" smtClean="0"/>
              <a:t>CS</a:t>
            </a:r>
          </a:p>
          <a:p>
            <a:pPr algn="just">
              <a:lnSpc>
                <a:spcPct val="150000"/>
              </a:lnSpc>
              <a:spcBef>
                <a:spcPts val="0"/>
              </a:spcBef>
              <a:spcAft>
                <a:spcPts val="0"/>
              </a:spcAft>
              <a:defRPr/>
            </a:pPr>
            <a:r>
              <a:rPr lang="cs-CZ" sz="1800" b="1" dirty="0" smtClean="0"/>
              <a:t>mzdy</a:t>
            </a:r>
            <a:r>
              <a:rPr lang="cs-CZ" sz="1800" dirty="0" smtClean="0"/>
              <a:t> zaměstnanců z CS (</a:t>
            </a:r>
            <a:r>
              <a:rPr lang="cs-CZ" sz="1800" dirty="0"/>
              <a:t>PS, DPČ, DPP ne) </a:t>
            </a:r>
            <a:r>
              <a:rPr lang="cs-CZ" sz="1800" dirty="0" smtClean="0"/>
              <a:t>– max. </a:t>
            </a:r>
            <a:r>
              <a:rPr lang="cs-CZ" sz="1800" dirty="0"/>
              <a:t>limit </a:t>
            </a:r>
            <a:r>
              <a:rPr lang="cs-CZ" sz="1800" dirty="0" smtClean="0"/>
              <a:t>stanovený </a:t>
            </a:r>
            <a:r>
              <a:rPr lang="cs-CZ" sz="1800" dirty="0"/>
              <a:t>pro měsíc práce zaměstnance </a:t>
            </a:r>
            <a:r>
              <a:rPr lang="cs-CZ" sz="1800" dirty="0" smtClean="0"/>
              <a:t>je ve výši </a:t>
            </a:r>
            <a:r>
              <a:rPr lang="cs-CZ" sz="1800" dirty="0"/>
              <a:t>trojnásobku minimální mzdy za měsíc </a:t>
            </a:r>
            <a:r>
              <a:rPr lang="cs-CZ" sz="1800" dirty="0" smtClean="0"/>
              <a:t/>
            </a:r>
            <a:br>
              <a:rPr lang="cs-CZ" sz="1800" dirty="0" smtClean="0"/>
            </a:br>
            <a:r>
              <a:rPr lang="cs-CZ" sz="1800" dirty="0" smtClean="0"/>
              <a:t>při </a:t>
            </a:r>
            <a:r>
              <a:rPr lang="cs-CZ" sz="1800" dirty="0"/>
              <a:t>40hodinové týdenní pracovní </a:t>
            </a:r>
            <a:r>
              <a:rPr lang="cs-CZ" sz="1800" dirty="0" smtClean="0"/>
              <a:t>době</a:t>
            </a:r>
            <a:endParaRPr lang="cs-CZ" sz="1800" dirty="0"/>
          </a:p>
          <a:p>
            <a:pPr algn="just">
              <a:lnSpc>
                <a:spcPct val="150000"/>
              </a:lnSpc>
              <a:spcBef>
                <a:spcPts val="0"/>
              </a:spcBef>
              <a:spcAft>
                <a:spcPts val="0"/>
              </a:spcAft>
              <a:defRPr/>
            </a:pPr>
            <a:r>
              <a:rPr lang="cs-CZ" sz="1800" b="1" dirty="0" smtClean="0"/>
              <a:t>cestovné</a:t>
            </a:r>
            <a:r>
              <a:rPr lang="cs-CZ" sz="1800" b="1" dirty="0"/>
              <a:t>, </a:t>
            </a:r>
            <a:r>
              <a:rPr lang="cs-CZ" sz="1800" b="1" dirty="0" smtClean="0"/>
              <a:t>ubytování a stravné </a:t>
            </a:r>
            <a:r>
              <a:rPr lang="cs-CZ" sz="1800" dirty="0"/>
              <a:t>při služebních cestách pro </a:t>
            </a:r>
            <a:r>
              <a:rPr lang="cs-CZ" sz="1800" dirty="0" smtClean="0"/>
              <a:t>CS</a:t>
            </a:r>
          </a:p>
          <a:p>
            <a:pPr algn="just">
              <a:lnSpc>
                <a:spcPct val="150000"/>
              </a:lnSpc>
              <a:spcBef>
                <a:spcPts val="0"/>
              </a:spcBef>
              <a:spcAft>
                <a:spcPts val="0"/>
              </a:spcAft>
              <a:defRPr/>
            </a:pPr>
            <a:r>
              <a:rPr lang="cs-CZ" sz="1800" b="1" dirty="0"/>
              <a:t>p</a:t>
            </a:r>
            <a:r>
              <a:rPr lang="cs-CZ" sz="1800" b="1" dirty="0" smtClean="0"/>
              <a:t>říspěvek na péči o dítě a další závislé osoby </a:t>
            </a:r>
            <a:r>
              <a:rPr lang="cs-CZ" sz="1800" dirty="0" smtClean="0"/>
              <a:t>– poskytuje se po dobu trvání školení nebo při nástupu nezaměstnané osoby do nového zaměstnání (v tomto případě se poskytuje po dobu max. 6 </a:t>
            </a:r>
            <a:r>
              <a:rPr lang="cs-CZ" sz="1800" dirty="0" err="1" smtClean="0"/>
              <a:t>měs</a:t>
            </a:r>
            <a:r>
              <a:rPr lang="cs-CZ" sz="1800" dirty="0" smtClean="0"/>
              <a:t>.)</a:t>
            </a:r>
          </a:p>
          <a:p>
            <a:pPr algn="just">
              <a:lnSpc>
                <a:spcPct val="150000"/>
              </a:lnSpc>
              <a:spcBef>
                <a:spcPts val="0"/>
              </a:spcBef>
              <a:spcAft>
                <a:spcPts val="0"/>
              </a:spcAft>
              <a:defRPr/>
            </a:pPr>
            <a:r>
              <a:rPr lang="cs-CZ" sz="1800" b="1" dirty="0"/>
              <a:t>p</a:t>
            </a:r>
            <a:r>
              <a:rPr lang="cs-CZ" sz="1800" b="1" dirty="0" smtClean="0"/>
              <a:t>říspěvek na zapracování </a:t>
            </a:r>
            <a:r>
              <a:rPr lang="cs-CZ" sz="1800" dirty="0" smtClean="0"/>
              <a:t>(</a:t>
            </a:r>
            <a:r>
              <a:rPr lang="cs-CZ" sz="1800" dirty="0"/>
              <a:t>dle zákona č. 435/2004 Sb., zákon </a:t>
            </a:r>
            <a:r>
              <a:rPr lang="cs-CZ" sz="1800" dirty="0" smtClean="0"/>
              <a:t/>
            </a:r>
            <a:br>
              <a:rPr lang="cs-CZ" sz="1800" dirty="0" smtClean="0"/>
            </a:br>
            <a:r>
              <a:rPr lang="cs-CZ" sz="1800" dirty="0" smtClean="0"/>
              <a:t>o zaměstnanosti) – poskytuje se po dobu max. 3 </a:t>
            </a:r>
            <a:r>
              <a:rPr lang="cs-CZ" sz="1800" dirty="0" err="1" smtClean="0"/>
              <a:t>měs</a:t>
            </a:r>
            <a:r>
              <a:rPr lang="cs-CZ" sz="1800" dirty="0" smtClean="0"/>
              <a:t>., nejvýše do poloviny minimální mzdy</a:t>
            </a:r>
            <a:endParaRPr lang="cs-CZ" sz="1800" dirty="0"/>
          </a:p>
          <a:p>
            <a:pPr algn="just">
              <a:lnSpc>
                <a:spcPct val="150000"/>
              </a:lnSpc>
              <a:spcBef>
                <a:spcPts val="0"/>
              </a:spcBef>
              <a:spcAft>
                <a:spcPts val="0"/>
              </a:spcAft>
              <a:defRPr/>
            </a:pPr>
            <a:r>
              <a:rPr lang="cs-CZ" sz="1800" b="1" dirty="0"/>
              <a:t>jiné nezbytné náklady </a:t>
            </a:r>
            <a:r>
              <a:rPr lang="cs-CZ" sz="1800" dirty="0"/>
              <a:t>pro CS pro realizování jejich aktivit </a:t>
            </a:r>
            <a:r>
              <a:rPr lang="cs-CZ" sz="1800" dirty="0" smtClean="0"/>
              <a:t>(prohlídka zdravotní způsobilosti pro výkon práce, výpis z rejstříku trestů)</a:t>
            </a:r>
          </a:p>
          <a:p>
            <a:pPr marL="0" indent="0">
              <a:lnSpc>
                <a:spcPct val="100000"/>
              </a:lnSpc>
              <a:spcBef>
                <a:spcPts val="0"/>
              </a:spcBef>
              <a:spcAft>
                <a:spcPts val="0"/>
              </a:spcAft>
              <a:buNone/>
              <a:defRPr/>
            </a:pPr>
            <a:endParaRPr lang="cs-CZ" sz="1200" dirty="0"/>
          </a:p>
          <a:p>
            <a:endParaRPr lang="cs-CZ" altLang="cs-CZ" sz="1200" dirty="0"/>
          </a:p>
          <a:p>
            <a:endParaRPr lang="cs-CZ" altLang="cs-CZ" dirty="0" smtClean="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61</a:t>
            </a:fld>
            <a:endParaRPr lang="cs-CZ" dirty="0"/>
          </a:p>
        </p:txBody>
      </p:sp>
    </p:spTree>
    <p:extLst>
      <p:ext uri="{BB962C8B-B14F-4D97-AF65-F5344CB8AC3E}">
        <p14:creationId xmlns:p14="http://schemas.microsoft.com/office/powerpoint/2010/main" val="347185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539552" y="1412776"/>
            <a:ext cx="8064000" cy="4968552"/>
          </a:xfrm>
        </p:spPr>
        <p:txBody>
          <a:bodyPr/>
          <a:lstStyle/>
          <a:p>
            <a:pPr marL="0" indent="0" algn="just">
              <a:lnSpc>
                <a:spcPct val="100000"/>
              </a:lnSpc>
              <a:buNone/>
            </a:pPr>
            <a:endParaRPr lang="cs-CZ" sz="1400" dirty="0" smtClean="0"/>
          </a:p>
          <a:p>
            <a:pPr marL="0" indent="0" algn="just">
              <a:lnSpc>
                <a:spcPct val="100000"/>
              </a:lnSpc>
              <a:buNone/>
            </a:pPr>
            <a:r>
              <a:rPr lang="cs-CZ" sz="2000" b="1" dirty="0" smtClean="0"/>
              <a:t>Investiční výdaje:</a:t>
            </a:r>
          </a:p>
          <a:p>
            <a:pPr algn="just">
              <a:lnSpc>
                <a:spcPct val="100000"/>
              </a:lnSpc>
            </a:pPr>
            <a:r>
              <a:rPr lang="cs-CZ" sz="2000" b="1" dirty="0" smtClean="0"/>
              <a:t>Pro </a:t>
            </a:r>
            <a:r>
              <a:rPr lang="cs-CZ" sz="2000" b="1" dirty="0"/>
              <a:t>projekty platí omezení, že podíl investičních výdajů v rámci celkových způsobilých výdajů nesmí být vyšší než 50 </a:t>
            </a:r>
            <a:r>
              <a:rPr lang="cs-CZ" sz="2000" b="1" dirty="0" smtClean="0"/>
              <a:t>%</a:t>
            </a:r>
            <a:endParaRPr lang="cs-CZ" sz="2000" dirty="0" smtClean="0"/>
          </a:p>
          <a:p>
            <a:pPr marL="0" indent="0" algn="just">
              <a:lnSpc>
                <a:spcPct val="100000"/>
              </a:lnSpc>
              <a:buNone/>
            </a:pPr>
            <a:endParaRPr lang="cs-CZ" sz="14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62</a:t>
            </a:fld>
            <a:endParaRPr lang="cs-CZ" dirty="0"/>
          </a:p>
        </p:txBody>
      </p:sp>
    </p:spTree>
    <p:extLst>
      <p:ext uri="{BB962C8B-B14F-4D97-AF65-F5344CB8AC3E}">
        <p14:creationId xmlns:p14="http://schemas.microsoft.com/office/powerpoint/2010/main" val="6549855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539552" y="1268760"/>
            <a:ext cx="8064000" cy="4563208"/>
          </a:xfrm>
        </p:spPr>
        <p:txBody>
          <a:bodyPr/>
          <a:lstStyle/>
          <a:p>
            <a:pPr marL="0" indent="0">
              <a:lnSpc>
                <a:spcPct val="100000"/>
              </a:lnSpc>
              <a:spcBef>
                <a:spcPts val="0"/>
              </a:spcBef>
              <a:spcAft>
                <a:spcPts val="0"/>
              </a:spcAft>
              <a:buNone/>
            </a:pPr>
            <a:r>
              <a:rPr lang="cs-CZ" sz="1800" b="1" dirty="0"/>
              <a:t>1.2 Nepřímé náklady </a:t>
            </a:r>
            <a:endParaRPr lang="cs-CZ" sz="1800" b="1" dirty="0" smtClean="0"/>
          </a:p>
          <a:p>
            <a:pPr>
              <a:lnSpc>
                <a:spcPct val="100000"/>
              </a:lnSpc>
              <a:spcBef>
                <a:spcPts val="0"/>
              </a:spcBef>
              <a:spcAft>
                <a:spcPts val="0"/>
              </a:spcAft>
            </a:pPr>
            <a:endParaRPr lang="cs-CZ" sz="1800" dirty="0"/>
          </a:p>
          <a:p>
            <a:pPr algn="just">
              <a:lnSpc>
                <a:spcPct val="100000"/>
              </a:lnSpc>
              <a:spcBef>
                <a:spcPts val="0"/>
              </a:spcBef>
              <a:spcAft>
                <a:spcPts val="0"/>
              </a:spcAft>
            </a:pPr>
            <a:r>
              <a:rPr lang="cs-CZ" altLang="cs-CZ" sz="1800" b="1" dirty="0" smtClean="0"/>
              <a:t>Max. 25</a:t>
            </a:r>
            <a:r>
              <a:rPr lang="cs-CZ" altLang="cs-CZ" sz="1800" b="1" dirty="0"/>
              <a:t>% přímých způsobilých nákladů </a:t>
            </a:r>
            <a:r>
              <a:rPr lang="cs-CZ" altLang="cs-CZ" sz="1800" b="1" dirty="0" smtClean="0"/>
              <a:t>projektu</a:t>
            </a:r>
          </a:p>
          <a:p>
            <a:pPr algn="just">
              <a:lnSpc>
                <a:spcPct val="100000"/>
              </a:lnSpc>
              <a:spcBef>
                <a:spcPts val="0"/>
              </a:spcBef>
              <a:spcAft>
                <a:spcPts val="0"/>
              </a:spcAft>
            </a:pPr>
            <a:endParaRPr lang="cs-CZ" altLang="cs-CZ" sz="1800" b="1" dirty="0"/>
          </a:p>
          <a:p>
            <a:pPr algn="just">
              <a:lnSpc>
                <a:spcPct val="150000"/>
              </a:lnSpc>
              <a:spcBef>
                <a:spcPts val="0"/>
              </a:spcBef>
              <a:spcAft>
                <a:spcPts val="0"/>
              </a:spcAft>
            </a:pPr>
            <a:r>
              <a:rPr lang="cs-CZ" sz="1800" dirty="0"/>
              <a:t>administrativa, řízení projektu (včetně finančního), účetnictví, personalistika komunikační </a:t>
            </a:r>
            <a:r>
              <a:rPr lang="cs-CZ" sz="1800" dirty="0" smtClean="0"/>
              <a:t>a </a:t>
            </a:r>
            <a:r>
              <a:rPr lang="cs-CZ" sz="1800" dirty="0"/>
              <a:t>informační opatření, občerstvení a stravování a podpůrné </a:t>
            </a:r>
            <a:r>
              <a:rPr lang="cs-CZ" sz="1800" dirty="0" smtClean="0"/>
              <a:t>procesy </a:t>
            </a:r>
            <a:r>
              <a:rPr lang="cs-CZ" sz="1800" dirty="0"/>
              <a:t>pro provoz </a:t>
            </a:r>
            <a:r>
              <a:rPr lang="cs-CZ" sz="1800" dirty="0" smtClean="0"/>
              <a:t>projektu</a:t>
            </a:r>
            <a:endParaRPr lang="cs-CZ" sz="1800" dirty="0"/>
          </a:p>
          <a:p>
            <a:pPr algn="just">
              <a:lnSpc>
                <a:spcPct val="150000"/>
              </a:lnSpc>
              <a:spcBef>
                <a:spcPts val="0"/>
              </a:spcBef>
              <a:spcAft>
                <a:spcPts val="0"/>
              </a:spcAft>
            </a:pPr>
            <a:r>
              <a:rPr lang="cs-CZ" sz="1800" dirty="0"/>
              <a:t>cestovní náhrady spojené s pracovními cestami </a:t>
            </a:r>
            <a:r>
              <a:rPr lang="cs-CZ" sz="1800" dirty="0" smtClean="0"/>
              <a:t>RT</a:t>
            </a:r>
            <a:endParaRPr lang="cs-CZ" sz="1800" dirty="0"/>
          </a:p>
          <a:p>
            <a:pPr algn="just">
              <a:lnSpc>
                <a:spcPct val="150000"/>
              </a:lnSpc>
              <a:spcBef>
                <a:spcPts val="0"/>
              </a:spcBef>
              <a:spcAft>
                <a:spcPts val="0"/>
              </a:spcAft>
            </a:pPr>
            <a:r>
              <a:rPr lang="cs-CZ" sz="1800" dirty="0"/>
              <a:t>spotřební materiál, zařízení a vybavení (papír</a:t>
            </a:r>
            <a:r>
              <a:rPr lang="cs-CZ" sz="1800" dirty="0" smtClean="0"/>
              <a:t>…)</a:t>
            </a:r>
            <a:endParaRPr lang="cs-CZ" sz="1800" dirty="0"/>
          </a:p>
          <a:p>
            <a:pPr algn="just">
              <a:lnSpc>
                <a:spcPct val="150000"/>
              </a:lnSpc>
              <a:spcBef>
                <a:spcPts val="0"/>
              </a:spcBef>
              <a:spcAft>
                <a:spcPts val="0"/>
              </a:spcAft>
            </a:pPr>
            <a:r>
              <a:rPr lang="cs-CZ" sz="1800" dirty="0" smtClean="0"/>
              <a:t>ostatní </a:t>
            </a:r>
            <a:r>
              <a:rPr lang="cs-CZ" sz="1800" dirty="0"/>
              <a:t>provozní výdaje (internet, poštovné, telefon</a:t>
            </a:r>
            <a:r>
              <a:rPr lang="cs-CZ" sz="1800" dirty="0" smtClean="0"/>
              <a:t>…)</a:t>
            </a:r>
          </a:p>
          <a:p>
            <a:pPr marL="0" indent="0">
              <a:lnSpc>
                <a:spcPct val="100000"/>
              </a:lnSpc>
              <a:spcBef>
                <a:spcPts val="0"/>
              </a:spcBef>
              <a:spcAft>
                <a:spcPts val="0"/>
              </a:spcAft>
              <a:buNone/>
            </a:pPr>
            <a:endParaRPr lang="cs-CZ" sz="18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smtClean="0"/>
          </a:p>
          <a:p>
            <a:pPr>
              <a:lnSpc>
                <a:spcPct val="100000"/>
              </a:lnSpc>
              <a:spcBef>
                <a:spcPts val="0"/>
              </a:spcBef>
              <a:spcAft>
                <a:spcPts val="0"/>
              </a:spcAft>
            </a:pPr>
            <a:endParaRPr lang="cs-CZ" altLang="cs-CZ" sz="1600" dirty="0"/>
          </a:p>
          <a:p>
            <a:endParaRPr lang="cs-CZ" dirty="0"/>
          </a:p>
          <a:p>
            <a:endParaRPr lang="cs-CZ" dirty="0"/>
          </a:p>
          <a:p>
            <a:endParaRPr lang="cs-CZ" dirty="0"/>
          </a:p>
          <a:p>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63</a:t>
            </a:fld>
            <a:endParaRPr lang="cs-CZ" dirty="0"/>
          </a:p>
        </p:txBody>
      </p:sp>
    </p:spTree>
    <p:extLst>
      <p:ext uri="{BB962C8B-B14F-4D97-AF65-F5344CB8AC3E}">
        <p14:creationId xmlns:p14="http://schemas.microsoft.com/office/powerpoint/2010/main" val="20390176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540000" y="1412776"/>
            <a:ext cx="8064000" cy="5256584"/>
          </a:xfrm>
        </p:spPr>
        <p:txBody>
          <a:bodyPr/>
          <a:lstStyle/>
          <a:p>
            <a:pPr>
              <a:lnSpc>
                <a:spcPct val="100000"/>
              </a:lnSpc>
              <a:spcBef>
                <a:spcPts val="0"/>
              </a:spcBef>
              <a:spcAft>
                <a:spcPts val="0"/>
              </a:spcAft>
            </a:pPr>
            <a:r>
              <a:rPr lang="cs-CZ" sz="1800" dirty="0"/>
              <a:t>Pro projekty, u nichž podstatná většina nákladů vznikne formou nákupu služeb od externích dodavatelů, jsou způsobilá procenta nepřímých nákladů </a:t>
            </a:r>
            <a:r>
              <a:rPr lang="cs-CZ" sz="1800" dirty="0" smtClean="0"/>
              <a:t>snížena</a:t>
            </a:r>
            <a:endParaRPr lang="cs-CZ" sz="1800" dirty="0"/>
          </a:p>
          <a:p>
            <a:pPr>
              <a:lnSpc>
                <a:spcPct val="100000"/>
              </a:lnSpc>
              <a:spcBef>
                <a:spcPts val="0"/>
              </a:spcBef>
              <a:spcAft>
                <a:spcPts val="0"/>
              </a:spcAft>
            </a:pPr>
            <a:endParaRPr lang="cs-CZ" sz="1800" dirty="0"/>
          </a:p>
          <a:p>
            <a:pPr>
              <a:lnSpc>
                <a:spcPct val="100000"/>
              </a:lnSpc>
              <a:spcBef>
                <a:spcPts val="0"/>
              </a:spcBef>
              <a:spcAft>
                <a:spcPts val="0"/>
              </a:spcAft>
            </a:pPr>
            <a:r>
              <a:rPr lang="cs-CZ" sz="1800" dirty="0" smtClean="0"/>
              <a:t>Podíly pro nepřímé náklady jsou sníženy pro projekty s objemem nákupu služeb v těchto intencích:</a:t>
            </a:r>
          </a:p>
          <a:p>
            <a:pPr>
              <a:lnSpc>
                <a:spcPct val="100000"/>
              </a:lnSpc>
              <a:spcBef>
                <a:spcPts val="0"/>
              </a:spcBef>
              <a:spcAft>
                <a:spcPts val="0"/>
              </a:spcAft>
            </a:pPr>
            <a:endParaRPr lang="cs-CZ" sz="1400" dirty="0" smtClean="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smtClean="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smtClean="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smtClean="0"/>
          </a:p>
          <a:p>
            <a:pPr>
              <a:lnSpc>
                <a:spcPct val="100000"/>
              </a:lnSpc>
              <a:spcBef>
                <a:spcPts val="0"/>
              </a:spcBef>
              <a:spcAft>
                <a:spcPts val="0"/>
              </a:spcAft>
            </a:pPr>
            <a:endParaRPr lang="cs-CZ" altLang="cs-CZ" sz="1800" dirty="0"/>
          </a:p>
          <a:p>
            <a:pPr marL="0" indent="0">
              <a:lnSpc>
                <a:spcPct val="100000"/>
              </a:lnSpc>
              <a:spcBef>
                <a:spcPts val="0"/>
              </a:spcBef>
              <a:spcAft>
                <a:spcPts val="0"/>
              </a:spcAft>
              <a:buNone/>
            </a:pPr>
            <a:endParaRPr lang="cs-CZ" altLang="cs-CZ" sz="1200" dirty="0"/>
          </a:p>
          <a:p>
            <a:pPr marL="0" indent="0">
              <a:lnSpc>
                <a:spcPct val="100000"/>
              </a:lnSpc>
              <a:spcBef>
                <a:spcPts val="0"/>
              </a:spcBef>
              <a:spcAft>
                <a:spcPts val="0"/>
              </a:spcAft>
              <a:buNone/>
            </a:pPr>
            <a:r>
              <a:rPr lang="cs-CZ" sz="1800" b="1" dirty="0"/>
              <a:t>2. Celkové nezpůsobilé </a:t>
            </a:r>
            <a:r>
              <a:rPr lang="cs-CZ" sz="1800" b="1" dirty="0" smtClean="0"/>
              <a:t>výdaje</a:t>
            </a:r>
          </a:p>
          <a:p>
            <a:pPr marL="0" indent="0">
              <a:lnSpc>
                <a:spcPct val="100000"/>
              </a:lnSpc>
              <a:spcBef>
                <a:spcPts val="0"/>
              </a:spcBef>
              <a:spcAft>
                <a:spcPts val="0"/>
              </a:spcAft>
              <a:buNone/>
            </a:pPr>
            <a:endParaRPr lang="cs-CZ" sz="1800" b="1" dirty="0" smtClean="0"/>
          </a:p>
          <a:p>
            <a:pPr>
              <a:lnSpc>
                <a:spcPct val="100000"/>
              </a:lnSpc>
              <a:spcBef>
                <a:spcPts val="0"/>
              </a:spcBef>
              <a:spcAft>
                <a:spcPts val="0"/>
              </a:spcAft>
            </a:pPr>
            <a:r>
              <a:rPr lang="cs-CZ" sz="1800" dirty="0" smtClean="0"/>
              <a:t>Pro potřeby OPZ se v žádosti o podporu nevyplňují</a:t>
            </a:r>
            <a:endParaRPr lang="cs-CZ" sz="1800" b="1" dirty="0" smtClean="0"/>
          </a:p>
          <a:p>
            <a:pPr marL="0" indent="0">
              <a:lnSpc>
                <a:spcPct val="100000"/>
              </a:lnSpc>
              <a:spcBef>
                <a:spcPts val="0"/>
              </a:spcBef>
              <a:spcAft>
                <a:spcPts val="0"/>
              </a:spcAft>
              <a:buNone/>
            </a:pPr>
            <a:endParaRPr lang="cs-CZ" sz="900" dirty="0"/>
          </a:p>
          <a:p>
            <a:pPr>
              <a:lnSpc>
                <a:spcPct val="100000"/>
              </a:lnSpc>
              <a:spcBef>
                <a:spcPts val="0"/>
              </a:spcBef>
              <a:spcAft>
                <a:spcPts val="0"/>
              </a:spcAft>
            </a:pPr>
            <a:endParaRPr lang="cs-CZ" altLang="cs-CZ" sz="3200" dirty="0" smtClean="0"/>
          </a:p>
          <a:p>
            <a:pPr marL="0" indent="0">
              <a:lnSpc>
                <a:spcPct val="100000"/>
              </a:lnSpc>
              <a:spcBef>
                <a:spcPts val="0"/>
              </a:spcBef>
              <a:spcAft>
                <a:spcPts val="0"/>
              </a:spcAft>
              <a:buNone/>
            </a:pPr>
            <a:endParaRPr lang="cs-CZ" altLang="cs-CZ" sz="1800"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64</a:t>
            </a:fld>
            <a:endParaRPr 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284984"/>
            <a:ext cx="7344816" cy="167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8892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0" indent="0"/>
            <a:r>
              <a:rPr lang="cs-CZ" dirty="0"/>
              <a:t>PŘÍJMY PROJEKTU</a:t>
            </a:r>
            <a:endParaRPr lang="cs-CZ" sz="2800" dirty="0"/>
          </a:p>
        </p:txBody>
      </p:sp>
      <p:sp>
        <p:nvSpPr>
          <p:cNvPr id="3" name="Zástupný symbol pro obsah 2"/>
          <p:cNvSpPr>
            <a:spLocks noGrp="1"/>
          </p:cNvSpPr>
          <p:nvPr>
            <p:ph idx="1"/>
          </p:nvPr>
        </p:nvSpPr>
        <p:spPr>
          <a:xfrm>
            <a:off x="539552" y="1196752"/>
            <a:ext cx="8064000" cy="5184576"/>
          </a:xfrm>
        </p:spPr>
        <p:txBody>
          <a:bodyPr/>
          <a:lstStyle/>
          <a:p>
            <a:pPr algn="just">
              <a:lnSpc>
                <a:spcPct val="100000"/>
              </a:lnSpc>
              <a:spcBef>
                <a:spcPts val="0"/>
              </a:spcBef>
            </a:pPr>
            <a:r>
              <a:rPr lang="cs-CZ" sz="1800" b="1" dirty="0" smtClean="0"/>
              <a:t>Příjmem </a:t>
            </a:r>
            <a:r>
              <a:rPr lang="cs-CZ" sz="1800" b="1" dirty="0"/>
              <a:t>projektu se </a:t>
            </a:r>
            <a:r>
              <a:rPr lang="cs-CZ" sz="1800" b="1" dirty="0" smtClean="0"/>
              <a:t>rozumí </a:t>
            </a:r>
            <a:r>
              <a:rPr lang="cs-CZ" sz="1800" dirty="0"/>
              <a:t>příjmy vygenerované projektem v době </a:t>
            </a:r>
            <a:r>
              <a:rPr lang="cs-CZ" sz="1800" dirty="0" smtClean="0"/>
              <a:t>realizace projektu </a:t>
            </a:r>
          </a:p>
          <a:p>
            <a:pPr algn="just">
              <a:lnSpc>
                <a:spcPct val="100000"/>
              </a:lnSpc>
              <a:spcBef>
                <a:spcPts val="0"/>
              </a:spcBef>
            </a:pPr>
            <a:r>
              <a:rPr lang="cs-CZ" sz="1800" dirty="0" smtClean="0"/>
              <a:t>Mezi </a:t>
            </a:r>
            <a:r>
              <a:rPr lang="cs-CZ" sz="1800" dirty="0"/>
              <a:t>příjmy projektu </a:t>
            </a:r>
            <a:r>
              <a:rPr lang="cs-CZ" sz="1800" b="1" dirty="0" smtClean="0"/>
              <a:t>patří</a:t>
            </a:r>
            <a:r>
              <a:rPr lang="cs-CZ" sz="1800" dirty="0"/>
              <a:t> </a:t>
            </a:r>
            <a:r>
              <a:rPr lang="cs-CZ" sz="1800" dirty="0" smtClean="0"/>
              <a:t>např. příjmy za poskytované služby (</a:t>
            </a:r>
            <a:r>
              <a:rPr lang="cs-CZ" sz="1800" dirty="0"/>
              <a:t>konferenční poplatky, poplatky za školení </a:t>
            </a:r>
            <a:r>
              <a:rPr lang="cs-CZ" sz="1800" dirty="0" smtClean="0"/>
              <a:t>apod.), příjmy za prodej výrobků, které vznikly v rámci projektu </a:t>
            </a:r>
            <a:r>
              <a:rPr lang="cs-CZ" sz="1800" dirty="0"/>
              <a:t>(tj. výrobků, na jejichž vznik byly vynaloženy výdaje projektu); </a:t>
            </a:r>
            <a:r>
              <a:rPr lang="cs-CZ" sz="1800" dirty="0" smtClean="0"/>
              <a:t>pronájem prostor, zařízení, softwaru atd. financovaných v rámci projektu atd.</a:t>
            </a:r>
          </a:p>
          <a:p>
            <a:pPr algn="just">
              <a:lnSpc>
                <a:spcPct val="100000"/>
              </a:lnSpc>
              <a:spcBef>
                <a:spcPts val="0"/>
              </a:spcBef>
            </a:pPr>
            <a:r>
              <a:rPr lang="cs-CZ" sz="1800" dirty="0" smtClean="0"/>
              <a:t>Příjmem projektu nikdy </a:t>
            </a:r>
            <a:r>
              <a:rPr lang="cs-CZ" sz="1800" b="1" dirty="0" smtClean="0"/>
              <a:t>nejsou</a:t>
            </a:r>
            <a:r>
              <a:rPr lang="cs-CZ" sz="1800" dirty="0" smtClean="0"/>
              <a:t> úroky z bankovního účtu, obdržené platby                      ze smluvních pokut, peněžní jistota</a:t>
            </a:r>
          </a:p>
          <a:p>
            <a:pPr algn="just">
              <a:lnSpc>
                <a:spcPct val="100000"/>
              </a:lnSpc>
              <a:spcBef>
                <a:spcPts val="0"/>
              </a:spcBef>
            </a:pPr>
            <a:r>
              <a:rPr lang="cs-CZ" sz="1800" b="1" dirty="0" smtClean="0"/>
              <a:t>Do žádosti o podporu </a:t>
            </a:r>
            <a:r>
              <a:rPr lang="cs-CZ" sz="1800" dirty="0" smtClean="0"/>
              <a:t>se uvádí pouze „</a:t>
            </a:r>
            <a:r>
              <a:rPr lang="cs-CZ" sz="1800" b="1" dirty="0" smtClean="0"/>
              <a:t>předpokládané čisté příjmy</a:t>
            </a:r>
            <a:r>
              <a:rPr lang="cs-CZ" sz="1800" dirty="0" smtClean="0"/>
              <a:t>“ </a:t>
            </a:r>
            <a:br>
              <a:rPr lang="cs-CZ" sz="1800" dirty="0" smtClean="0"/>
            </a:br>
            <a:r>
              <a:rPr lang="cs-CZ" sz="1800" dirty="0" smtClean="0"/>
              <a:t>do řádku „</a:t>
            </a:r>
            <a:r>
              <a:rPr lang="cs-CZ" sz="1800" b="1" dirty="0" smtClean="0"/>
              <a:t>Jiné peněžní příjmy</a:t>
            </a:r>
            <a:r>
              <a:rPr lang="cs-CZ" sz="1800" dirty="0" smtClean="0"/>
              <a:t>“ (v případě vyrovnávací platby vypočtené na listu ISKP přílohy 11A) – o tyto příjmy bude vždy snížena poskytnutá podpora ŘO</a:t>
            </a:r>
          </a:p>
          <a:p>
            <a:pPr algn="just">
              <a:lnSpc>
                <a:spcPct val="100000"/>
              </a:lnSpc>
              <a:spcBef>
                <a:spcPts val="0"/>
              </a:spcBef>
            </a:pPr>
            <a:r>
              <a:rPr lang="cs-CZ" sz="1800" b="1" dirty="0"/>
              <a:t>Čistým příjmem </a:t>
            </a:r>
            <a:r>
              <a:rPr lang="cs-CZ" sz="1800" dirty="0"/>
              <a:t>je ta částka příjmů, která převyšuje částku vlastního financování způsobilých výdajů projektu ze zdrojů příjemce </a:t>
            </a:r>
            <a:r>
              <a:rPr lang="cs-CZ" sz="1800" dirty="0" smtClean="0"/>
              <a:t> (pokud příjemce má vlastní financování viz povinná míra spolufinancování)</a:t>
            </a:r>
          </a:p>
          <a:p>
            <a:pPr algn="just">
              <a:lnSpc>
                <a:spcPct val="100000"/>
              </a:lnSpc>
              <a:spcBef>
                <a:spcPts val="0"/>
              </a:spcBef>
            </a:pPr>
            <a:r>
              <a:rPr lang="cs-CZ" sz="1800" b="1" dirty="0" smtClean="0"/>
              <a:t>Nepředpokládané i předpokládané čisté příjmy </a:t>
            </a:r>
            <a:r>
              <a:rPr lang="cs-CZ" sz="1800" dirty="0" smtClean="0"/>
              <a:t>se budou reportovat průběžně ve Zprávách o realizaci projektu (</a:t>
            </a:r>
            <a:r>
              <a:rPr lang="cs-CZ" sz="1800" dirty="0" err="1" smtClean="0"/>
              <a:t>ZoR</a:t>
            </a:r>
            <a:r>
              <a:rPr lang="cs-CZ" sz="1800" dirty="0" smtClean="0"/>
              <a:t>)</a:t>
            </a:r>
          </a:p>
          <a:p>
            <a:pPr marL="0" indent="0">
              <a:lnSpc>
                <a:spcPct val="100000"/>
              </a:lnSpc>
              <a:buNone/>
            </a:pPr>
            <a:endParaRPr lang="cs-CZ" sz="1600" dirty="0"/>
          </a:p>
          <a:p>
            <a:pPr marL="0" indent="0">
              <a:lnSpc>
                <a:spcPct val="100000"/>
              </a:lnSpc>
              <a:spcBef>
                <a:spcPts val="0"/>
              </a:spcBef>
              <a:spcAft>
                <a:spcPts val="0"/>
              </a:spcAft>
              <a:buNone/>
            </a:pPr>
            <a:endParaRPr lang="cs-CZ" sz="18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smtClean="0"/>
          </a:p>
          <a:p>
            <a:pPr>
              <a:lnSpc>
                <a:spcPct val="100000"/>
              </a:lnSpc>
              <a:spcBef>
                <a:spcPts val="0"/>
              </a:spcBef>
              <a:spcAft>
                <a:spcPts val="0"/>
              </a:spcAft>
            </a:pPr>
            <a:endParaRPr lang="cs-CZ" altLang="cs-CZ" sz="1600" dirty="0"/>
          </a:p>
          <a:p>
            <a:endParaRPr lang="cs-CZ" dirty="0"/>
          </a:p>
          <a:p>
            <a:endParaRPr lang="cs-CZ" dirty="0"/>
          </a:p>
          <a:p>
            <a:endParaRPr lang="cs-CZ" dirty="0"/>
          </a:p>
          <a:p>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65</a:t>
            </a:fld>
            <a:endParaRPr lang="cs-CZ" dirty="0">
              <a:solidFill>
                <a:srgbClr val="084A8B"/>
              </a:solidFill>
            </a:endParaRPr>
          </a:p>
        </p:txBody>
      </p:sp>
    </p:spTree>
    <p:extLst>
      <p:ext uri="{BB962C8B-B14F-4D97-AF65-F5344CB8AC3E}">
        <p14:creationId xmlns:p14="http://schemas.microsoft.com/office/powerpoint/2010/main" val="1764469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smtClean="0"/>
              <a:t>časová </a:t>
            </a:r>
            <a:r>
              <a:rPr lang="cs-CZ" dirty="0"/>
              <a:t>způsobilost </a:t>
            </a:r>
            <a:r>
              <a:rPr lang="cs-CZ" dirty="0" smtClean="0"/>
              <a:t>výdajů</a:t>
            </a:r>
            <a:endParaRPr lang="cs-CZ" dirty="0"/>
          </a:p>
        </p:txBody>
      </p:sp>
      <p:sp>
        <p:nvSpPr>
          <p:cNvPr id="3" name="Zástupný symbol pro obsah 2"/>
          <p:cNvSpPr>
            <a:spLocks noGrp="1"/>
          </p:cNvSpPr>
          <p:nvPr>
            <p:ph idx="1"/>
          </p:nvPr>
        </p:nvSpPr>
        <p:spPr/>
        <p:txBody>
          <a:bodyPr/>
          <a:lstStyle/>
          <a:p>
            <a:r>
              <a:rPr lang="cs-CZ" sz="1800" b="1" dirty="0"/>
              <a:t>Náklady vzniklé v době realizace </a:t>
            </a:r>
            <a:r>
              <a:rPr lang="cs-CZ" sz="1800" b="1" dirty="0" smtClean="0"/>
              <a:t>projektu</a:t>
            </a:r>
            <a:endParaRPr lang="cs-CZ" sz="1800" b="1" dirty="0"/>
          </a:p>
          <a:p>
            <a:r>
              <a:rPr lang="cs-CZ" sz="1800" b="1" dirty="0"/>
              <a:t>Datum zahájení realizace projektu </a:t>
            </a:r>
            <a:r>
              <a:rPr lang="cs-CZ" sz="1800" dirty="0"/>
              <a:t>nesmí předcházet datu vyhlášení příslušné výzvy </a:t>
            </a:r>
            <a:r>
              <a:rPr lang="cs-CZ" sz="1800" dirty="0" smtClean="0"/>
              <a:t>MAS</a:t>
            </a:r>
            <a:endParaRPr lang="cs-CZ" sz="1800" dirty="0"/>
          </a:p>
          <a:p>
            <a:r>
              <a:rPr lang="cs-CZ" sz="1800" dirty="0"/>
              <a:t>Omezení v režimu podpory </a:t>
            </a:r>
            <a:r>
              <a:rPr lang="cs-CZ" sz="1800" b="1"/>
              <a:t>blokové </a:t>
            </a:r>
            <a:r>
              <a:rPr lang="cs-CZ" sz="1800" b="1" smtClean="0"/>
              <a:t>výjimky</a:t>
            </a:r>
            <a:endParaRPr lang="cs-CZ" sz="1800" b="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66</a:t>
            </a:fld>
            <a:endParaRPr lang="cs-CZ" dirty="0"/>
          </a:p>
        </p:txBody>
      </p:sp>
    </p:spTree>
    <p:extLst>
      <p:ext uri="{BB962C8B-B14F-4D97-AF65-F5344CB8AC3E}">
        <p14:creationId xmlns:p14="http://schemas.microsoft.com/office/powerpoint/2010/main" val="29565974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cílové </a:t>
            </a:r>
            <a:r>
              <a:rPr lang="cs-CZ" dirty="0" smtClean="0"/>
              <a:t>skupiny</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67</a:t>
            </a:fld>
            <a:endParaRPr lang="cs-CZ" dirty="0"/>
          </a:p>
        </p:txBody>
      </p:sp>
      <p:sp>
        <p:nvSpPr>
          <p:cNvPr id="3" name="Zástupný symbol pro obsah 2"/>
          <p:cNvSpPr>
            <a:spLocks noGrp="1"/>
          </p:cNvSpPr>
          <p:nvPr>
            <p:ph idx="1"/>
          </p:nvPr>
        </p:nvSpPr>
        <p:spPr/>
        <p:txBody>
          <a:bodyPr/>
          <a:lstStyle/>
          <a:p>
            <a:r>
              <a:rPr lang="cs-CZ" dirty="0" smtClean="0"/>
              <a:t>Jsou uvedeny v textu výzvy</a:t>
            </a:r>
            <a:endParaRPr lang="cs-CZ" dirty="0"/>
          </a:p>
        </p:txBody>
      </p:sp>
    </p:spTree>
    <p:extLst>
      <p:ext uri="{BB962C8B-B14F-4D97-AF65-F5344CB8AC3E}">
        <p14:creationId xmlns:p14="http://schemas.microsoft.com/office/powerpoint/2010/main" val="14406858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Vymezení Oprávněných žadatelů</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68</a:t>
            </a:fld>
            <a:endParaRPr lang="cs-CZ" dirty="0"/>
          </a:p>
        </p:txBody>
      </p:sp>
      <p:sp>
        <p:nvSpPr>
          <p:cNvPr id="3" name="Zástupný symbol pro obsah 2"/>
          <p:cNvSpPr>
            <a:spLocks noGrp="1"/>
          </p:cNvSpPr>
          <p:nvPr>
            <p:ph idx="1"/>
          </p:nvPr>
        </p:nvSpPr>
        <p:spPr/>
        <p:txBody>
          <a:bodyPr/>
          <a:lstStyle/>
          <a:p>
            <a:r>
              <a:rPr lang="cs-CZ" dirty="0" smtClean="0"/>
              <a:t>Jsou uvedeny v textu výzvy</a:t>
            </a:r>
            <a:endParaRPr lang="cs-CZ" dirty="0"/>
          </a:p>
        </p:txBody>
      </p:sp>
    </p:spTree>
    <p:extLst>
      <p:ext uri="{BB962C8B-B14F-4D97-AF65-F5344CB8AC3E}">
        <p14:creationId xmlns:p14="http://schemas.microsoft.com/office/powerpoint/2010/main" val="2806145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Vymezení oprávněných partnerů</a:t>
            </a:r>
            <a:endParaRPr lang="cs-CZ" dirty="0"/>
          </a:p>
        </p:txBody>
      </p:sp>
      <p:sp>
        <p:nvSpPr>
          <p:cNvPr id="3" name="Zástupný symbol pro obsah 2"/>
          <p:cNvSpPr>
            <a:spLocks noGrp="1"/>
          </p:cNvSpPr>
          <p:nvPr>
            <p:ph idx="1"/>
          </p:nvPr>
        </p:nvSpPr>
        <p:spPr/>
        <p:txBody>
          <a:bodyPr/>
          <a:lstStyle/>
          <a:p>
            <a:r>
              <a:rPr lang="cs-CZ" sz="1100" dirty="0"/>
              <a:t>Pro tuto výzvu jsou oprávněnými partnery pouze </a:t>
            </a:r>
            <a:r>
              <a:rPr lang="cs-CZ" sz="1100" b="1" dirty="0"/>
              <a:t>partneři bez finančního příspěvku. </a:t>
            </a:r>
            <a:endParaRPr lang="cs-CZ" sz="1100" dirty="0"/>
          </a:p>
          <a:p>
            <a:r>
              <a:rPr lang="cs-CZ" sz="1100" dirty="0"/>
              <a:t>Právní forma </a:t>
            </a:r>
            <a:r>
              <a:rPr lang="cs-CZ" sz="1100" b="1" dirty="0"/>
              <a:t>partnera bez finančního příspěvku</a:t>
            </a:r>
            <a:r>
              <a:rPr lang="cs-CZ" sz="1100" dirty="0"/>
              <a:t> není omezena. Partner se podílí na realizaci věcných aktivit projektu (např. formou konzultací, odborné garance) a není mu poskytován žádný finanční příspěvek za účast při realizaci projektu.</a:t>
            </a:r>
          </a:p>
          <a:p>
            <a:r>
              <a:rPr lang="cs-CZ" sz="1100" dirty="0"/>
              <a:t>Partnerem se nerozumí subjekt, který je v dodavatelském či odběratelském vztahu k příjemci dotace (např. nestátní nezisková organizace, která poskytuje příjemci za úhradu sociální služby, dodavatel materiálu, odběratel výrobků/služeb).</a:t>
            </a:r>
          </a:p>
          <a:p>
            <a:r>
              <a:rPr lang="cs-CZ" sz="1100" dirty="0"/>
              <a:t>Fyzická osoba, která není samostatně výdělečně činná, nemůže být do projektu zapojena jako partner.</a:t>
            </a:r>
          </a:p>
          <a:p>
            <a:r>
              <a:rPr lang="cs-CZ" sz="1100" dirty="0"/>
              <a:t>Partnerem bez finančního příspěvku může být právnická osoba se sídlem v EU nebo v rámci zemí, jež jsou členy Evropského sdružení volného obchodu, nebo fyzická osoba působící jako osoba samostatně výdělečně činná (resp. v zahraničí obdobně působící), která má registrované místo podnikání v EU.</a:t>
            </a:r>
          </a:p>
          <a:p>
            <a:endParaRPr lang="cs-CZ" sz="11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69</a:t>
            </a:fld>
            <a:endParaRPr lang="cs-CZ" dirty="0"/>
          </a:p>
        </p:txBody>
      </p:sp>
    </p:spTree>
    <p:extLst>
      <p:ext uri="{BB962C8B-B14F-4D97-AF65-F5344CB8AC3E}">
        <p14:creationId xmlns:p14="http://schemas.microsoft.com/office/powerpoint/2010/main" val="3963724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467544" y="1268760"/>
            <a:ext cx="8424936" cy="5184576"/>
          </a:xfrm>
        </p:spPr>
        <p:txBody>
          <a:bodyPr/>
          <a:lstStyle/>
          <a:p>
            <a:pPr marL="0" lvl="0" indent="0">
              <a:buNone/>
            </a:pPr>
            <a:r>
              <a:rPr lang="cs-CZ" sz="1800" b="1" u="sng" cap="all" dirty="0" smtClean="0"/>
              <a:t>3. Jak ověříme, že jsme byli úspěšní?</a:t>
            </a:r>
            <a:r>
              <a:rPr lang="cs-CZ" sz="1600" dirty="0" smtClean="0"/>
              <a:t>.</a:t>
            </a:r>
          </a:p>
          <a:p>
            <a:pPr lvl="1">
              <a:lnSpc>
                <a:spcPct val="100000"/>
              </a:lnSpc>
              <a:spcBef>
                <a:spcPts val="0"/>
              </a:spcBef>
            </a:pPr>
            <a:r>
              <a:rPr lang="cs-CZ" sz="1600" dirty="0" smtClean="0"/>
              <a:t>Základním </a:t>
            </a:r>
            <a:r>
              <a:rPr lang="cs-CZ" sz="1600" dirty="0"/>
              <a:t>nástrojem jsou </a:t>
            </a:r>
            <a:r>
              <a:rPr lang="cs-CZ" sz="1600" b="1" dirty="0"/>
              <a:t>indikátory</a:t>
            </a:r>
            <a:r>
              <a:rPr lang="cs-CZ" sz="1600" dirty="0"/>
              <a:t> OPZ.</a:t>
            </a:r>
          </a:p>
          <a:p>
            <a:pPr lvl="1">
              <a:lnSpc>
                <a:spcPct val="100000"/>
              </a:lnSpc>
              <a:spcBef>
                <a:spcPts val="0"/>
              </a:spcBef>
            </a:pPr>
            <a:r>
              <a:rPr lang="cs-CZ" sz="1600" b="1" dirty="0" smtClean="0"/>
              <a:t>U </a:t>
            </a:r>
            <a:r>
              <a:rPr lang="cs-CZ" sz="1600" b="1" dirty="0"/>
              <a:t>indikátorů se </a:t>
            </a:r>
            <a:r>
              <a:rPr lang="cs-CZ" sz="1600" b="1" dirty="0" smtClean="0"/>
              <a:t>setkáváme s </a:t>
            </a:r>
            <a:r>
              <a:rPr lang="cs-CZ" sz="1600" b="1" dirty="0"/>
              <a:t>dělením na: </a:t>
            </a:r>
            <a:endParaRPr lang="cs-CZ" sz="1600" dirty="0"/>
          </a:p>
          <a:p>
            <a:pPr marL="414000" lvl="1" indent="0">
              <a:lnSpc>
                <a:spcPct val="100000"/>
              </a:lnSpc>
              <a:spcBef>
                <a:spcPts val="0"/>
              </a:spcBef>
              <a:buNone/>
            </a:pPr>
            <a:r>
              <a:rPr lang="cs-CZ" sz="1600" dirty="0" smtClean="0"/>
              <a:t>	</a:t>
            </a:r>
            <a:r>
              <a:rPr lang="cs-CZ" sz="1600" b="1" dirty="0" smtClean="0"/>
              <a:t>1) Výstupy </a:t>
            </a:r>
            <a:r>
              <a:rPr lang="cs-CZ" sz="1600" dirty="0" smtClean="0"/>
              <a:t>= indikátory se závazkem,</a:t>
            </a:r>
          </a:p>
          <a:p>
            <a:pPr marL="414000" lvl="1" indent="0">
              <a:lnSpc>
                <a:spcPct val="100000"/>
              </a:lnSpc>
              <a:spcBef>
                <a:spcPts val="0"/>
              </a:spcBef>
              <a:spcAft>
                <a:spcPts val="0"/>
              </a:spcAft>
              <a:buNone/>
            </a:pPr>
            <a:r>
              <a:rPr lang="cs-CZ" sz="1600" b="1" dirty="0"/>
              <a:t>	</a:t>
            </a:r>
            <a:r>
              <a:rPr lang="cs-CZ" sz="1600" b="1" dirty="0" smtClean="0"/>
              <a:t>2) Výsledky </a:t>
            </a:r>
            <a:r>
              <a:rPr lang="cs-CZ" sz="1600" dirty="0" smtClean="0"/>
              <a:t>= indikátory bez závazku, ale je nutné je sledovat.</a:t>
            </a:r>
          </a:p>
          <a:p>
            <a:pPr marL="0" lvl="1" indent="0">
              <a:lnSpc>
                <a:spcPct val="100000"/>
              </a:lnSpc>
              <a:spcBef>
                <a:spcPts val="600"/>
              </a:spcBef>
              <a:spcAft>
                <a:spcPts val="600"/>
              </a:spcAft>
              <a:buSzPct val="100000"/>
              <a:buNone/>
            </a:pPr>
            <a:r>
              <a:rPr lang="cs-CZ" sz="1600" b="1" dirty="0" smtClean="0"/>
              <a:t>Doporučení:</a:t>
            </a:r>
            <a:endParaRPr lang="cs-CZ" sz="1600" dirty="0" smtClean="0"/>
          </a:p>
          <a:p>
            <a:pPr algn="just" hangingPunct="0">
              <a:lnSpc>
                <a:spcPct val="100000"/>
              </a:lnSpc>
              <a:spcBef>
                <a:spcPts val="0"/>
              </a:spcBef>
              <a:spcAft>
                <a:spcPts val="0"/>
              </a:spcAft>
            </a:pPr>
            <a:r>
              <a:rPr lang="cs-CZ" sz="1600" dirty="0" smtClean="0"/>
              <a:t>každá </a:t>
            </a:r>
            <a:r>
              <a:rPr lang="cs-CZ" sz="1600" dirty="0"/>
              <a:t>aktivita musí mít nějaký konkrétní, měřitelný a dokladovatelný </a:t>
            </a:r>
            <a:r>
              <a:rPr lang="cs-CZ" sz="1600" dirty="0" smtClean="0"/>
              <a:t>výstup,</a:t>
            </a:r>
            <a:endParaRPr lang="cs-CZ" sz="1600" dirty="0"/>
          </a:p>
          <a:p>
            <a:pPr algn="just" hangingPunct="0">
              <a:lnSpc>
                <a:spcPct val="100000"/>
              </a:lnSpc>
              <a:spcBef>
                <a:spcPts val="0"/>
              </a:spcBef>
              <a:spcAft>
                <a:spcPts val="1200"/>
              </a:spcAft>
            </a:pPr>
            <a:r>
              <a:rPr lang="cs-CZ" sz="1600" dirty="0" smtClean="0"/>
              <a:t>indikátory </a:t>
            </a:r>
            <a:r>
              <a:rPr lang="cs-CZ" sz="1600" dirty="0"/>
              <a:t>jsou ukazatele úspěchu, naplnění cíle, a to v předem stanovené </a:t>
            </a:r>
            <a:r>
              <a:rPr lang="cs-CZ" sz="1600" dirty="0" smtClean="0"/>
              <a:t>míře, </a:t>
            </a:r>
            <a:br>
              <a:rPr lang="cs-CZ" sz="1600" dirty="0" smtClean="0"/>
            </a:br>
            <a:r>
              <a:rPr lang="cs-CZ" sz="1600" dirty="0" smtClean="0"/>
              <a:t>např</a:t>
            </a:r>
            <a:r>
              <a:rPr lang="cs-CZ" sz="1600" dirty="0"/>
              <a:t>. 5 rekvalifikovaných osob – doloženo smlouvami s účastníky </a:t>
            </a:r>
            <a:r>
              <a:rPr lang="cs-CZ" sz="1600" dirty="0" smtClean="0"/>
              <a:t>a </a:t>
            </a:r>
            <a:r>
              <a:rPr lang="cs-CZ" sz="1600" dirty="0"/>
              <a:t>prezenčními </a:t>
            </a:r>
            <a:r>
              <a:rPr lang="cs-CZ" sz="1600" dirty="0" smtClean="0"/>
              <a:t>listinami.</a:t>
            </a:r>
            <a:endParaRPr lang="cs-CZ" sz="1600" dirty="0"/>
          </a:p>
          <a:p>
            <a:pPr lvl="1">
              <a:lnSpc>
                <a:spcPct val="100000"/>
              </a:lnSpc>
              <a:spcBef>
                <a:spcPts val="0"/>
              </a:spcBef>
              <a:spcAft>
                <a:spcPts val="1200"/>
              </a:spcAft>
            </a:pPr>
            <a:r>
              <a:rPr lang="cs-CZ" sz="1600" dirty="0" smtClean="0"/>
              <a:t>V </a:t>
            </a:r>
            <a:r>
              <a:rPr lang="cs-CZ" sz="1600" dirty="0"/>
              <a:t>rámci přípravy projektu je dále nutné promýšlet veškerá možná </a:t>
            </a:r>
            <a:r>
              <a:rPr lang="cs-CZ" sz="1600" b="1" dirty="0" smtClean="0"/>
              <a:t>rizika</a:t>
            </a:r>
            <a:r>
              <a:rPr lang="cs-CZ" sz="1600" dirty="0" smtClean="0"/>
              <a:t>.</a:t>
            </a:r>
          </a:p>
          <a:p>
            <a:pPr marL="0" lvl="1" indent="0">
              <a:lnSpc>
                <a:spcPct val="100000"/>
              </a:lnSpc>
              <a:spcBef>
                <a:spcPts val="600"/>
              </a:spcBef>
              <a:spcAft>
                <a:spcPts val="600"/>
              </a:spcAft>
              <a:buSzPct val="100000"/>
              <a:buNone/>
            </a:pPr>
            <a:r>
              <a:rPr lang="cs-CZ" sz="1600" b="1" dirty="0"/>
              <a:t>Doporučení:</a:t>
            </a:r>
          </a:p>
          <a:p>
            <a:pPr lvl="0" algn="just" hangingPunct="0">
              <a:lnSpc>
                <a:spcPct val="100000"/>
              </a:lnSpc>
              <a:spcBef>
                <a:spcPts val="0"/>
              </a:spcBef>
              <a:spcAft>
                <a:spcPts val="0"/>
              </a:spcAft>
            </a:pPr>
            <a:r>
              <a:rPr lang="cs-CZ" sz="1600" dirty="0"/>
              <a:t>pojmenujte rizika úspěšné realizace </a:t>
            </a:r>
            <a:r>
              <a:rPr lang="cs-CZ" sz="1600" dirty="0" smtClean="0"/>
              <a:t>projektu,</a:t>
            </a:r>
            <a:endParaRPr lang="cs-CZ" sz="1600" dirty="0"/>
          </a:p>
          <a:p>
            <a:pPr lvl="0" algn="just" hangingPunct="0">
              <a:lnSpc>
                <a:spcPct val="100000"/>
              </a:lnSpc>
              <a:spcBef>
                <a:spcPts val="0"/>
              </a:spcBef>
              <a:spcAft>
                <a:spcPts val="0"/>
              </a:spcAft>
            </a:pPr>
            <a:r>
              <a:rPr lang="cs-CZ" sz="1600" dirty="0"/>
              <a:t>popište způsoby eliminace těchto rizik či záložní strategie v případě, že se rizika </a:t>
            </a:r>
            <a:r>
              <a:rPr lang="cs-CZ" sz="1600" dirty="0" smtClean="0"/>
              <a:t>naplní,</a:t>
            </a:r>
          </a:p>
          <a:p>
            <a:pPr lvl="0" algn="just" hangingPunct="0">
              <a:lnSpc>
                <a:spcPct val="100000"/>
              </a:lnSpc>
              <a:spcBef>
                <a:spcPts val="0"/>
              </a:spcBef>
              <a:spcAft>
                <a:spcPts val="0"/>
              </a:spcAft>
            </a:pPr>
            <a:r>
              <a:rPr lang="cs-CZ" sz="1600" b="1" dirty="0" smtClean="0"/>
              <a:t>rozlište:</a:t>
            </a:r>
            <a:r>
              <a:rPr lang="cs-CZ" sz="1600" b="1" dirty="0"/>
              <a:t> </a:t>
            </a:r>
            <a:r>
              <a:rPr lang="cs-CZ" sz="1600" b="1" dirty="0" smtClean="0"/>
              <a:t>rizika </a:t>
            </a:r>
            <a:r>
              <a:rPr lang="cs-CZ" sz="1600" b="1" dirty="0"/>
              <a:t>na straně cílové skupiny </a:t>
            </a:r>
            <a:r>
              <a:rPr lang="cs-CZ" sz="1600" dirty="0" smtClean="0"/>
              <a:t>(např</a:t>
            </a:r>
            <a:r>
              <a:rPr lang="cs-CZ" sz="1600" dirty="0"/>
              <a:t>. demotivace, </a:t>
            </a:r>
            <a:r>
              <a:rPr lang="cs-CZ" sz="1600" dirty="0" smtClean="0"/>
              <a:t>fluktuace, nepřipravenost),</a:t>
            </a:r>
            <a:endParaRPr lang="cs-CZ" sz="1600" dirty="0"/>
          </a:p>
          <a:p>
            <a:pPr marL="414000" lvl="1" indent="0" algn="just" hangingPunct="0">
              <a:lnSpc>
                <a:spcPct val="100000"/>
              </a:lnSpc>
              <a:spcBef>
                <a:spcPts val="0"/>
              </a:spcBef>
              <a:spcAft>
                <a:spcPts val="0"/>
              </a:spcAft>
              <a:buNone/>
            </a:pPr>
            <a:r>
              <a:rPr lang="cs-CZ" sz="1600" dirty="0" smtClean="0"/>
              <a:t>	      </a:t>
            </a:r>
            <a:r>
              <a:rPr lang="cs-CZ" sz="1600" b="1" dirty="0" smtClean="0"/>
              <a:t>rizika </a:t>
            </a:r>
            <a:r>
              <a:rPr lang="cs-CZ" sz="1600" b="1" dirty="0"/>
              <a:t>na straně realizátora </a:t>
            </a:r>
            <a:r>
              <a:rPr lang="cs-CZ" sz="1600" dirty="0" smtClean="0"/>
              <a:t>(např</a:t>
            </a:r>
            <a:r>
              <a:rPr lang="cs-CZ" sz="1600" dirty="0"/>
              <a:t>. málo kreativní tým, nízká kvalifikace, </a:t>
            </a:r>
            <a:r>
              <a:rPr lang="cs-CZ" sz="1600" dirty="0" smtClean="0"/>
              <a:t>	    	      neznalost </a:t>
            </a:r>
            <a:r>
              <a:rPr lang="cs-CZ" sz="1600" dirty="0"/>
              <a:t>terénu, </a:t>
            </a:r>
            <a:r>
              <a:rPr lang="cs-CZ" sz="1600" dirty="0" smtClean="0"/>
              <a:t>fluktuace),</a:t>
            </a:r>
            <a:endParaRPr lang="cs-CZ" sz="1600" dirty="0"/>
          </a:p>
          <a:p>
            <a:pPr marL="414000" lvl="1" indent="0" algn="just" hangingPunct="0">
              <a:lnSpc>
                <a:spcPct val="100000"/>
              </a:lnSpc>
              <a:spcBef>
                <a:spcPts val="0"/>
              </a:spcBef>
              <a:spcAft>
                <a:spcPts val="0"/>
              </a:spcAft>
              <a:buNone/>
            </a:pPr>
            <a:r>
              <a:rPr lang="cs-CZ" sz="1600" dirty="0" smtClean="0"/>
              <a:t>	      </a:t>
            </a:r>
            <a:r>
              <a:rPr lang="cs-CZ" sz="1600" b="1" dirty="0" smtClean="0"/>
              <a:t>vnější </a:t>
            </a:r>
            <a:r>
              <a:rPr lang="cs-CZ" sz="1600" b="1" dirty="0"/>
              <a:t>rizika </a:t>
            </a:r>
            <a:r>
              <a:rPr lang="cs-CZ" sz="1600" dirty="0" smtClean="0"/>
              <a:t>(např</a:t>
            </a:r>
            <a:r>
              <a:rPr lang="cs-CZ" sz="1600" dirty="0"/>
              <a:t>. ekonomická krize, komunální volby</a:t>
            </a:r>
            <a:r>
              <a:rPr lang="cs-CZ" sz="1600" dirty="0" smtClean="0"/>
              <a:t>).</a:t>
            </a:r>
            <a:endParaRPr lang="cs-CZ" sz="1600" dirty="0"/>
          </a:p>
          <a:p>
            <a:pPr lvl="1">
              <a:lnSpc>
                <a:spcPct val="100000"/>
              </a:lnSpc>
              <a:spcBef>
                <a:spcPts val="0"/>
              </a:spcBef>
            </a:pPr>
            <a:endParaRPr lang="cs-CZ" sz="16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a:t>
            </a:fld>
            <a:endParaRPr lang="cs-CZ" dirty="0"/>
          </a:p>
        </p:txBody>
      </p:sp>
    </p:spTree>
    <p:extLst>
      <p:ext uri="{BB962C8B-B14F-4D97-AF65-F5344CB8AC3E}">
        <p14:creationId xmlns:p14="http://schemas.microsoft.com/office/powerpoint/2010/main" val="33098894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Povinná příloha žádosti o podporu</a:t>
            </a:r>
            <a:endParaRPr lang="cs-CZ" dirty="0"/>
          </a:p>
        </p:txBody>
      </p:sp>
      <p:sp>
        <p:nvSpPr>
          <p:cNvPr id="3" name="Zástupný symbol pro obsah 2"/>
          <p:cNvSpPr>
            <a:spLocks noGrp="1"/>
          </p:cNvSpPr>
          <p:nvPr>
            <p:ph idx="1"/>
          </p:nvPr>
        </p:nvSpPr>
        <p:spPr>
          <a:xfrm>
            <a:off x="539552" y="1556792"/>
            <a:ext cx="8136904" cy="4851240"/>
          </a:xfrm>
        </p:spPr>
        <p:txBody>
          <a:bodyPr/>
          <a:lstStyle/>
          <a:p>
            <a:r>
              <a:rPr lang="cs-CZ" dirty="0" smtClean="0"/>
              <a:t>Není</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70</a:t>
            </a:fld>
            <a:endParaRPr lang="cs-CZ" dirty="0"/>
          </a:p>
        </p:txBody>
      </p:sp>
    </p:spTree>
    <p:extLst>
      <p:ext uri="{BB962C8B-B14F-4D97-AF65-F5344CB8AC3E}">
        <p14:creationId xmlns:p14="http://schemas.microsoft.com/office/powerpoint/2010/main" val="66332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Logický rámec projektové žádosti</a:t>
            </a:r>
            <a:endParaRPr lang="cs-CZ" dirty="0"/>
          </a:p>
        </p:txBody>
      </p:sp>
      <p:sp>
        <p:nvSpPr>
          <p:cNvPr id="3" name="Zástupný symbol pro obsah 2"/>
          <p:cNvSpPr>
            <a:spLocks noGrp="1"/>
          </p:cNvSpPr>
          <p:nvPr>
            <p:ph idx="1"/>
          </p:nvPr>
        </p:nvSpPr>
        <p:spPr>
          <a:xfrm>
            <a:off x="539552" y="1556792"/>
            <a:ext cx="8208912" cy="4320000"/>
          </a:xfrm>
        </p:spPr>
        <p:txBody>
          <a:bodyPr/>
          <a:lstStyle/>
          <a:p>
            <a:pPr marL="0" indent="0">
              <a:lnSpc>
                <a:spcPct val="100000"/>
              </a:lnSpc>
              <a:spcBef>
                <a:spcPts val="0"/>
              </a:spcBef>
              <a:buNone/>
            </a:pPr>
            <a:r>
              <a:rPr lang="cs-CZ" sz="1600" dirty="0" smtClean="0"/>
              <a:t>Nástroj</a:t>
            </a:r>
            <a:r>
              <a:rPr lang="cs-CZ" sz="1600" dirty="0"/>
              <a:t>, který ve velmi koncentrované podobě </a:t>
            </a:r>
            <a:r>
              <a:rPr lang="cs-CZ" sz="1600" b="1" dirty="0"/>
              <a:t>obsahuje</a:t>
            </a:r>
            <a:r>
              <a:rPr lang="cs-CZ" sz="1600" dirty="0"/>
              <a:t> </a:t>
            </a:r>
            <a:r>
              <a:rPr lang="cs-CZ" sz="1600" b="1" dirty="0"/>
              <a:t>základní informace </a:t>
            </a:r>
            <a:r>
              <a:rPr lang="cs-CZ" sz="1600" b="1" dirty="0" smtClean="0"/>
              <a:t>o </a:t>
            </a:r>
            <a:r>
              <a:rPr lang="cs-CZ" sz="1600" b="1" dirty="0"/>
              <a:t>projektu</a:t>
            </a:r>
            <a:r>
              <a:rPr lang="cs-CZ" sz="1600" dirty="0"/>
              <a:t> </a:t>
            </a:r>
            <a:r>
              <a:rPr lang="cs-CZ" sz="1600" dirty="0" smtClean="0"/>
              <a:t/>
            </a:r>
            <a:br>
              <a:rPr lang="cs-CZ" sz="1600" dirty="0" smtClean="0"/>
            </a:br>
            <a:r>
              <a:rPr lang="cs-CZ" sz="1600" dirty="0" smtClean="0"/>
              <a:t>a </a:t>
            </a:r>
            <a:r>
              <a:rPr lang="cs-CZ" sz="1600" dirty="0"/>
              <a:t>zároveň </a:t>
            </a:r>
            <a:r>
              <a:rPr lang="cs-CZ" sz="1600" b="1" dirty="0"/>
              <a:t>ověřuje logiku projektu</a:t>
            </a:r>
            <a:r>
              <a:rPr lang="cs-CZ" sz="1600" dirty="0"/>
              <a:t> (vazbu mezi činnostmi, výstupy a cíli projektu</a:t>
            </a:r>
            <a:r>
              <a:rPr lang="cs-CZ" sz="1600" dirty="0" smtClean="0"/>
              <a:t>).</a:t>
            </a:r>
          </a:p>
          <a:p>
            <a:pPr marL="0" indent="0" hangingPunct="0">
              <a:buNone/>
            </a:pPr>
            <a:r>
              <a:rPr lang="cs-CZ" sz="1800" b="1" u="sng" cap="all" dirty="0"/>
              <a:t>Logický rámec umožňuje: </a:t>
            </a:r>
            <a:endParaRPr lang="cs-CZ" sz="1800" u="sng" cap="all" dirty="0"/>
          </a:p>
          <a:p>
            <a:pPr lvl="0" hangingPunct="0">
              <a:lnSpc>
                <a:spcPct val="100000"/>
              </a:lnSpc>
              <a:spcBef>
                <a:spcPts val="0"/>
              </a:spcBef>
              <a:spcAft>
                <a:spcPts val="300"/>
              </a:spcAft>
            </a:pPr>
            <a:r>
              <a:rPr lang="cs-CZ" sz="1600" dirty="0"/>
              <a:t>organizaci a systemizaci celkového myšlení o </a:t>
            </a:r>
            <a:r>
              <a:rPr lang="cs-CZ" sz="1600" dirty="0" smtClean="0"/>
              <a:t>projektu, </a:t>
            </a:r>
            <a:endParaRPr lang="cs-CZ" sz="1600" dirty="0"/>
          </a:p>
          <a:p>
            <a:pPr lvl="0" hangingPunct="0">
              <a:lnSpc>
                <a:spcPct val="100000"/>
              </a:lnSpc>
              <a:spcBef>
                <a:spcPts val="0"/>
              </a:spcBef>
              <a:spcAft>
                <a:spcPts val="300"/>
              </a:spcAft>
            </a:pPr>
            <a:r>
              <a:rPr lang="cs-CZ" sz="1600" dirty="0"/>
              <a:t>upřesnění vztahů mezi cílem, účelem, výstupem a aktivitami </a:t>
            </a:r>
            <a:r>
              <a:rPr lang="cs-CZ" sz="1600" dirty="0" smtClean="0"/>
              <a:t>projektu, </a:t>
            </a:r>
            <a:endParaRPr lang="cs-CZ" sz="1600" dirty="0"/>
          </a:p>
          <a:p>
            <a:pPr lvl="0" hangingPunct="0">
              <a:lnSpc>
                <a:spcPct val="100000"/>
              </a:lnSpc>
              <a:spcBef>
                <a:spcPts val="0"/>
              </a:spcBef>
              <a:spcAft>
                <a:spcPts val="300"/>
              </a:spcAft>
            </a:pPr>
            <a:r>
              <a:rPr lang="cs-CZ" sz="1600" dirty="0"/>
              <a:t>jasné stanovení výkonnostních ukazatelů a </a:t>
            </a:r>
            <a:r>
              <a:rPr lang="cs-CZ" sz="1600" dirty="0" smtClean="0"/>
              <a:t>kritérií, </a:t>
            </a:r>
            <a:endParaRPr lang="cs-CZ" sz="1600" dirty="0"/>
          </a:p>
          <a:p>
            <a:pPr lvl="0" hangingPunct="0">
              <a:lnSpc>
                <a:spcPct val="100000"/>
              </a:lnSpc>
              <a:spcBef>
                <a:spcPts val="0"/>
              </a:spcBef>
              <a:spcAft>
                <a:spcPts val="300"/>
              </a:spcAft>
            </a:pPr>
            <a:r>
              <a:rPr lang="cs-CZ" sz="1600" dirty="0"/>
              <a:t>provádění kontroly dosažení cílů, účelu, realizaci výstupů a aktivit </a:t>
            </a:r>
            <a:r>
              <a:rPr lang="cs-CZ" sz="1600" dirty="0" smtClean="0"/>
              <a:t>projektu, </a:t>
            </a:r>
            <a:endParaRPr lang="cs-CZ" sz="1600" dirty="0"/>
          </a:p>
          <a:p>
            <a:pPr lvl="0" hangingPunct="0">
              <a:lnSpc>
                <a:spcPct val="100000"/>
              </a:lnSpc>
              <a:spcBef>
                <a:spcPts val="0"/>
              </a:spcBef>
              <a:spcAft>
                <a:spcPts val="300"/>
              </a:spcAft>
            </a:pPr>
            <a:r>
              <a:rPr lang="cs-CZ" sz="1600" dirty="0"/>
              <a:t>udržovat rychlý a srozumitelný přehled o obsahu, rozsahu a zaměření </a:t>
            </a:r>
            <a:r>
              <a:rPr lang="cs-CZ" sz="1600" dirty="0" smtClean="0"/>
              <a:t>projektu.</a:t>
            </a:r>
            <a:endParaRPr lang="cs-CZ" sz="1600" dirty="0"/>
          </a:p>
          <a:p>
            <a:pPr marL="0" indent="0" hangingPunct="0">
              <a:buNone/>
            </a:pPr>
            <a:r>
              <a:rPr lang="cs-CZ" sz="1600" b="1" dirty="0"/>
              <a:t>Doporučení:</a:t>
            </a:r>
          </a:p>
          <a:p>
            <a:pPr lvl="0" hangingPunct="0">
              <a:lnSpc>
                <a:spcPct val="100000"/>
              </a:lnSpc>
              <a:spcBef>
                <a:spcPts val="0"/>
              </a:spcBef>
              <a:spcAft>
                <a:spcPts val="0"/>
              </a:spcAft>
            </a:pPr>
            <a:r>
              <a:rPr lang="cs-CZ" sz="1600" dirty="0"/>
              <a:t>sestavuje se před samotným psaním projektu</a:t>
            </a:r>
            <a:r>
              <a:rPr lang="cs-CZ" sz="1600" dirty="0" smtClean="0"/>
              <a:t>,</a:t>
            </a:r>
          </a:p>
          <a:p>
            <a:pPr lvl="0" hangingPunct="0">
              <a:lnSpc>
                <a:spcPct val="100000"/>
              </a:lnSpc>
              <a:spcBef>
                <a:spcPts val="0"/>
              </a:spcBef>
              <a:spcAft>
                <a:spcPts val="0"/>
              </a:spcAft>
            </a:pPr>
            <a:r>
              <a:rPr lang="cs-CZ" sz="1600" dirty="0" smtClean="0"/>
              <a:t>sepsání </a:t>
            </a:r>
            <a:r>
              <a:rPr lang="cs-CZ" sz="1600" dirty="0"/>
              <a:t>žádosti je pak mnohem jednodušší a hlavně je žádost </a:t>
            </a:r>
            <a:r>
              <a:rPr lang="cs-CZ" sz="1600" dirty="0" smtClean="0"/>
              <a:t>správně strukturovaná </a:t>
            </a:r>
            <a:r>
              <a:rPr lang="cs-CZ" sz="1600" dirty="0"/>
              <a:t>a </a:t>
            </a:r>
            <a:r>
              <a:rPr lang="cs-CZ" sz="1600" dirty="0" smtClean="0"/>
              <a:t>přehledná.</a:t>
            </a:r>
            <a:endParaRPr lang="cs-CZ" sz="1600"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8</a:t>
            </a:fld>
            <a:endParaRPr lang="cs-CZ" dirty="0"/>
          </a:p>
        </p:txBody>
      </p:sp>
    </p:spTree>
    <p:extLst>
      <p:ext uri="{BB962C8B-B14F-4D97-AF65-F5344CB8AC3E}">
        <p14:creationId xmlns:p14="http://schemas.microsoft.com/office/powerpoint/2010/main" val="1468706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2924944"/>
            <a:ext cx="7272000" cy="1224000"/>
          </a:xfrm>
        </p:spPr>
        <p:txBody>
          <a:bodyPr/>
          <a:lstStyle/>
          <a:p>
            <a:r>
              <a:rPr lang="cs-CZ" dirty="0"/>
              <a:t>Projektová žádost </a:t>
            </a:r>
            <a:br>
              <a:rPr lang="cs-CZ" dirty="0"/>
            </a:br>
            <a:r>
              <a:rPr lang="cs-CZ" dirty="0" smtClean="0"/>
              <a:t>clld v </a:t>
            </a:r>
            <a:r>
              <a:rPr lang="cs-CZ" dirty="0"/>
              <a:t>IS KP14</a:t>
            </a:r>
            <a:r>
              <a:rPr lang="cs-CZ" dirty="0" smtClean="0"/>
              <a:t>+ (1. část)</a:t>
            </a:r>
            <a:endParaRPr lang="cs-CZ" dirty="0"/>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4567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Template>
  <TotalTime>4368</TotalTime>
  <Words>7527</Words>
  <Application>Microsoft Office PowerPoint</Application>
  <PresentationFormat>Předvádění na obrazovce (4:3)</PresentationFormat>
  <Paragraphs>991</Paragraphs>
  <Slides>70</Slides>
  <Notes>62</Notes>
  <HiddenSlides>0</HiddenSlides>
  <MMClips>0</MMClips>
  <ScaleCrop>false</ScaleCrop>
  <HeadingPairs>
    <vt:vector size="4" baseType="variant">
      <vt:variant>
        <vt:lpstr>Motiv</vt:lpstr>
      </vt:variant>
      <vt:variant>
        <vt:i4>1</vt:i4>
      </vt:variant>
      <vt:variant>
        <vt:lpstr>Nadpisy snímků</vt:lpstr>
      </vt:variant>
      <vt:variant>
        <vt:i4>70</vt:i4>
      </vt:variant>
    </vt:vector>
  </HeadingPairs>
  <TitlesOfParts>
    <vt:vector size="71" baseType="lpstr">
      <vt:lpstr>prezentace</vt:lpstr>
      <vt:lpstr>semináře  pro žadatele – Prorodinná OpatŘení</vt:lpstr>
      <vt:lpstr>Projektová žádost  clld v opz</vt:lpstr>
      <vt:lpstr>Příprava žádosti o podporu</vt:lpstr>
      <vt:lpstr>Příprava žádosti o podporu</vt:lpstr>
      <vt:lpstr>Příprava žádosti o podporu</vt:lpstr>
      <vt:lpstr>Příprava žádosti o podporu</vt:lpstr>
      <vt:lpstr>Příprava žádosti o podporu</vt:lpstr>
      <vt:lpstr>Logický rámec projektové žádosti</vt:lpstr>
      <vt:lpstr>Projektová žádost  clld v IS KP14+ (1. část)</vt:lpstr>
      <vt:lpstr>Podání projektové žádosti v opz</vt:lpstr>
      <vt:lpstr>Podání projektové žádosti v opz</vt:lpstr>
      <vt:lpstr>Titulní obrazovka Is kp14+</vt:lpstr>
      <vt:lpstr>Základní menu</vt:lpstr>
      <vt:lpstr>Vytvoření nové žádosti</vt:lpstr>
      <vt:lpstr>Vytvoření nové žádosti</vt:lpstr>
      <vt:lpstr>Pravidla pro vyplňování žádosti</vt:lpstr>
      <vt:lpstr>Příklady vyplňovaných záložek – IDENTIFIKACE OPERACE</vt:lpstr>
      <vt:lpstr>projekt</vt:lpstr>
      <vt:lpstr>specifické cíle</vt:lpstr>
      <vt:lpstr>Popis projektu</vt:lpstr>
      <vt:lpstr>Indikátory</vt:lpstr>
      <vt:lpstr>Indikátory POVINNÉ K NAPLNĚNÍ</vt:lpstr>
      <vt:lpstr>Indikátory povinné k vykazování</vt:lpstr>
      <vt:lpstr>Indikátory povinné k vykazování</vt:lpstr>
      <vt:lpstr>Horizontální principy</vt:lpstr>
      <vt:lpstr>Klíčové aktivity</vt:lpstr>
      <vt:lpstr>Cílová skupina</vt:lpstr>
      <vt:lpstr>Umístění</vt:lpstr>
      <vt:lpstr>Subjekty projektu</vt:lpstr>
      <vt:lpstr>osoby subjektu</vt:lpstr>
      <vt:lpstr>ÚČTY SUBJEKTU, ÚČETNÍ OBDOBÍ, KATEGORIE INTERVENCÍ </vt:lpstr>
      <vt:lpstr>Rozpočet jednotkový </vt:lpstr>
      <vt:lpstr>Rozpočet jednotkový </vt:lpstr>
      <vt:lpstr>Přehled zdrojů financování</vt:lpstr>
      <vt:lpstr>Finanční plán</vt:lpstr>
      <vt:lpstr>VEŘEJNÉ ZAKÁZKY</vt:lpstr>
      <vt:lpstr>Veřejné zakázky</vt:lpstr>
      <vt:lpstr>čestné prohlášení</vt:lpstr>
      <vt:lpstr>dokumenty</vt:lpstr>
      <vt:lpstr>Operace se žádostí</vt:lpstr>
      <vt:lpstr>Přístup k projektu </vt:lpstr>
      <vt:lpstr>Přístup k projektu </vt:lpstr>
      <vt:lpstr>Přístup k projektu  </vt:lpstr>
      <vt:lpstr>Plné moci</vt:lpstr>
      <vt:lpstr>Kontrola</vt:lpstr>
      <vt:lpstr>Finalizace</vt:lpstr>
      <vt:lpstr>podpis a podání žádosti</vt:lpstr>
      <vt:lpstr>podpis žádosti </vt:lpstr>
      <vt:lpstr>podpis žádosti </vt:lpstr>
      <vt:lpstr>Stav žádosti </vt:lpstr>
      <vt:lpstr>Způsobilost výdajů</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PŘÍJMY PROJEKTU</vt:lpstr>
      <vt:lpstr>časová způsobilost výdajů</vt:lpstr>
      <vt:lpstr>cílové skupiny</vt:lpstr>
      <vt:lpstr>Vymezení Oprávněných žadatelů</vt:lpstr>
      <vt:lpstr>Vymezení oprávněných partnerů</vt:lpstr>
      <vt:lpstr>Povinná příloha žádosti o podporu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ROZLOŽENÍ SNÍMKŮ A TISK PREZENTACÍ</dc:title>
  <dc:creator>Murlová Kateřina Mgr. (MPSV)</dc:creator>
  <cp:lastModifiedBy>Dell</cp:lastModifiedBy>
  <cp:revision>630</cp:revision>
  <cp:lastPrinted>2017-05-26T12:47:14Z</cp:lastPrinted>
  <dcterms:created xsi:type="dcterms:W3CDTF">2015-02-20T08:23:15Z</dcterms:created>
  <dcterms:modified xsi:type="dcterms:W3CDTF">2019-12-06T13:11:27Z</dcterms:modified>
</cp:coreProperties>
</file>