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4.jpg" ContentType="image/jpg"/>
  <Override PartName="/ppt/media/image15.jpg" ContentType="image/jpg"/>
  <Override PartName="/ppt/media/image18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8" r:id="rId2"/>
    <p:sldId id="256" r:id="rId3"/>
    <p:sldId id="286" r:id="rId4"/>
    <p:sldId id="287" r:id="rId5"/>
    <p:sldId id="28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2" r:id="rId17"/>
    <p:sldId id="273" r:id="rId18"/>
    <p:sldId id="278" r:id="rId19"/>
    <p:sldId id="280" r:id="rId20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85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B0B2A-4D78-4D39-8FF0-1641F11FEA9C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9B042-4B7E-4999-B24B-AE80465C4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08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9B042-4B7E-4999-B24B-AE80465C47B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408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1189F-B08C-436A-94B8-99B5E3D3B2FC}" type="datetime1">
              <a:rPr lang="en-US" smtClean="0"/>
              <a:t>9/2/2025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9B761-E099-4CAE-9D54-CB9042A0E7BF}" type="datetime1">
              <a:rPr lang="en-US" smtClean="0"/>
              <a:t>9/2/2025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1718" y="1948687"/>
            <a:ext cx="3929379" cy="4616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02D5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9F6D7-4DFA-471A-987B-2E75CBE2B3FD}" type="datetime1">
              <a:rPr lang="en-US" smtClean="0"/>
              <a:t>9/2/2025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31291" y="431291"/>
            <a:ext cx="8281670" cy="5995670"/>
          </a:xfrm>
          <a:custGeom>
            <a:avLst/>
            <a:gdLst/>
            <a:ahLst/>
            <a:cxnLst/>
            <a:rect l="l" t="t" r="r" b="b"/>
            <a:pathLst>
              <a:path w="8281670" h="5995670">
                <a:moveTo>
                  <a:pt x="8281416" y="0"/>
                </a:moveTo>
                <a:lnTo>
                  <a:pt x="0" y="0"/>
                </a:lnTo>
                <a:lnTo>
                  <a:pt x="0" y="5995416"/>
                </a:lnTo>
                <a:lnTo>
                  <a:pt x="8281416" y="5995416"/>
                </a:lnTo>
                <a:lnTo>
                  <a:pt x="8281416" y="0"/>
                </a:lnTo>
                <a:close/>
              </a:path>
            </a:pathLst>
          </a:custGeom>
          <a:solidFill>
            <a:srgbClr val="002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31291" y="431291"/>
            <a:ext cx="8281670" cy="5995670"/>
          </a:xfrm>
          <a:custGeom>
            <a:avLst/>
            <a:gdLst/>
            <a:ahLst/>
            <a:cxnLst/>
            <a:rect l="l" t="t" r="r" b="b"/>
            <a:pathLst>
              <a:path w="8281670" h="5995670">
                <a:moveTo>
                  <a:pt x="0" y="5995416"/>
                </a:moveTo>
                <a:lnTo>
                  <a:pt x="8281416" y="5995416"/>
                </a:lnTo>
                <a:lnTo>
                  <a:pt x="8281416" y="0"/>
                </a:lnTo>
                <a:lnTo>
                  <a:pt x="0" y="0"/>
                </a:lnTo>
                <a:lnTo>
                  <a:pt x="0" y="5995416"/>
                </a:lnTo>
                <a:close/>
              </a:path>
            </a:pathLst>
          </a:custGeom>
          <a:ln w="12700">
            <a:solidFill>
              <a:srgbClr val="001F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8932" y="6184391"/>
            <a:ext cx="353568" cy="13106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31291" y="3197352"/>
            <a:ext cx="7318375" cy="1676400"/>
          </a:xfrm>
          <a:custGeom>
            <a:avLst/>
            <a:gdLst/>
            <a:ahLst/>
            <a:cxnLst/>
            <a:rect l="l" t="t" r="r" b="b"/>
            <a:pathLst>
              <a:path w="7318375" h="1676400">
                <a:moveTo>
                  <a:pt x="7318248" y="0"/>
                </a:moveTo>
                <a:lnTo>
                  <a:pt x="0" y="0"/>
                </a:lnTo>
                <a:lnTo>
                  <a:pt x="0" y="1676400"/>
                </a:lnTo>
                <a:lnTo>
                  <a:pt x="7318248" y="1676400"/>
                </a:lnTo>
                <a:lnTo>
                  <a:pt x="7318248" y="0"/>
                </a:lnTo>
                <a:close/>
              </a:path>
            </a:pathLst>
          </a:custGeom>
          <a:solidFill>
            <a:srgbClr val="EE3D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31291" y="3197352"/>
            <a:ext cx="7318375" cy="1676400"/>
          </a:xfrm>
          <a:custGeom>
            <a:avLst/>
            <a:gdLst/>
            <a:ahLst/>
            <a:cxnLst/>
            <a:rect l="l" t="t" r="r" b="b"/>
            <a:pathLst>
              <a:path w="7318375" h="1676400">
                <a:moveTo>
                  <a:pt x="0" y="1676400"/>
                </a:moveTo>
                <a:lnTo>
                  <a:pt x="7318248" y="1676400"/>
                </a:lnTo>
                <a:lnTo>
                  <a:pt x="7318248" y="0"/>
                </a:lnTo>
                <a:lnTo>
                  <a:pt x="0" y="0"/>
                </a:lnTo>
                <a:lnTo>
                  <a:pt x="0" y="1676400"/>
                </a:lnTo>
                <a:close/>
              </a:path>
            </a:pathLst>
          </a:custGeom>
          <a:ln w="12700">
            <a:solidFill>
              <a:srgbClr val="B951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2855" y="1790700"/>
            <a:ext cx="4276344" cy="94792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3E20B-F16E-4324-A9E1-1FCEB586955C}" type="datetime1">
              <a:rPr lang="en-US" smtClean="0"/>
              <a:t>9/2/2025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5AC18-A13E-424F-93ED-C4A86B4EAFA3}" type="datetime1">
              <a:rPr lang="en-US" smtClean="0"/>
              <a:t>9/2/2025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alphaModFix amt="1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31291" y="431291"/>
            <a:ext cx="8046720" cy="1332230"/>
          </a:xfrm>
          <a:custGeom>
            <a:avLst/>
            <a:gdLst/>
            <a:ahLst/>
            <a:cxnLst/>
            <a:rect l="l" t="t" r="r" b="b"/>
            <a:pathLst>
              <a:path w="8046720" h="1332230">
                <a:moveTo>
                  <a:pt x="0" y="1331976"/>
                </a:moveTo>
                <a:lnTo>
                  <a:pt x="8046719" y="1331976"/>
                </a:lnTo>
                <a:lnTo>
                  <a:pt x="8046719" y="0"/>
                </a:lnTo>
                <a:lnTo>
                  <a:pt x="0" y="0"/>
                </a:lnTo>
                <a:lnTo>
                  <a:pt x="0" y="1331976"/>
                </a:lnTo>
                <a:close/>
              </a:path>
            </a:pathLst>
          </a:custGeom>
          <a:solidFill>
            <a:srgbClr val="002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478011" y="431291"/>
            <a:ext cx="234950" cy="1332230"/>
          </a:xfrm>
          <a:custGeom>
            <a:avLst/>
            <a:gdLst/>
            <a:ahLst/>
            <a:cxnLst/>
            <a:rect l="l" t="t" r="r" b="b"/>
            <a:pathLst>
              <a:path w="234950" h="1332230">
                <a:moveTo>
                  <a:pt x="234696" y="0"/>
                </a:moveTo>
                <a:lnTo>
                  <a:pt x="0" y="0"/>
                </a:lnTo>
                <a:lnTo>
                  <a:pt x="0" y="1331976"/>
                </a:lnTo>
                <a:lnTo>
                  <a:pt x="234696" y="1331976"/>
                </a:lnTo>
                <a:lnTo>
                  <a:pt x="234696" y="0"/>
                </a:lnTo>
                <a:close/>
              </a:path>
            </a:pathLst>
          </a:custGeom>
          <a:solidFill>
            <a:srgbClr val="C8D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39495" y="539495"/>
            <a:ext cx="1115568" cy="1115567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31291" y="431291"/>
            <a:ext cx="8046720" cy="1332230"/>
          </a:xfrm>
          <a:custGeom>
            <a:avLst/>
            <a:gdLst/>
            <a:ahLst/>
            <a:cxnLst/>
            <a:rect l="l" t="t" r="r" b="b"/>
            <a:pathLst>
              <a:path w="8046720" h="1332230">
                <a:moveTo>
                  <a:pt x="0" y="1331976"/>
                </a:moveTo>
                <a:lnTo>
                  <a:pt x="8046719" y="1331976"/>
                </a:lnTo>
                <a:lnTo>
                  <a:pt x="8046719" y="0"/>
                </a:lnTo>
                <a:lnTo>
                  <a:pt x="0" y="0"/>
                </a:lnTo>
                <a:lnTo>
                  <a:pt x="0" y="1331976"/>
                </a:lnTo>
                <a:close/>
              </a:path>
            </a:pathLst>
          </a:custGeom>
          <a:solidFill>
            <a:srgbClr val="002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478011" y="431291"/>
            <a:ext cx="234950" cy="1332230"/>
          </a:xfrm>
          <a:custGeom>
            <a:avLst/>
            <a:gdLst/>
            <a:ahLst/>
            <a:cxnLst/>
            <a:rect l="l" t="t" r="r" b="b"/>
            <a:pathLst>
              <a:path w="234950" h="1332230">
                <a:moveTo>
                  <a:pt x="234696" y="0"/>
                </a:moveTo>
                <a:lnTo>
                  <a:pt x="0" y="0"/>
                </a:lnTo>
                <a:lnTo>
                  <a:pt x="0" y="1331976"/>
                </a:lnTo>
                <a:lnTo>
                  <a:pt x="234696" y="1331976"/>
                </a:lnTo>
                <a:lnTo>
                  <a:pt x="234696" y="0"/>
                </a:lnTo>
                <a:close/>
              </a:path>
            </a:pathLst>
          </a:custGeom>
          <a:solidFill>
            <a:srgbClr val="EE3D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78179" y="647700"/>
            <a:ext cx="900683" cy="9006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291" y="431291"/>
            <a:ext cx="8046720" cy="133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44897" y="2366517"/>
            <a:ext cx="4070350" cy="4330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6E5DE-0ED8-4E22-BDD1-FF6C5BBE5291}" type="datetime1">
              <a:rPr lang="en-US" smtClean="0"/>
              <a:t>9/2/2025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png"/><Relationship Id="rId2" Type="http://schemas.openxmlformats.org/officeDocument/2006/relationships/hyperlink" Target="https://www.mpo.cz/assets/cz/podnikani/dotace-a-podpora-podnikani/optak-2021-2027/aktivity/technologie/2023/7/Priloha-c--2---Vymezeni-zpusobilych-vydaju_cervenec-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8.png"/><Relationship Id="rId2" Type="http://schemas.openxmlformats.org/officeDocument/2006/relationships/hyperlink" Target="https://www.mpo.cz/assets/cz/podnikani/dotace-a-podpora-podnikani/optak-2021-2027/aktivity/technologie/2023/7/Priloha-c--2---Vymezeni-zpusobilych-vydaju_cervenec-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mpo.cz/assets/cz/podnikani/dotace-a-podpora-podnikani/optak-2021-2027/aktivity/technologie/2023/7/Priloha-c--4---Pravidla-pro-zadatele-a-prijemce-z-OP-TAK---zvlastni-cast_cervenec-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mpo.cz/assets/cz/podnikani/dotace-a-podpora-podnikani/optak-2021-2027/aktualni-informace/2023/8/Pravidla-pro-zadatele-a-prijemce---Obecna-cast_verze-4_platnost-od-4-8-202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www.agentura-api.org/wp-content/uploads/2023/06/manual-jvs-fondu-eu-2021-2027.pdf" TargetMode="External"/><Relationship Id="rId7" Type="http://schemas.openxmlformats.org/officeDocument/2006/relationships/image" Target="../media/image15.jpg"/><Relationship Id="rId2" Type="http://schemas.openxmlformats.org/officeDocument/2006/relationships/hyperlink" Target="https://www.mpo.cz/assets/cz/podnikani/dotace-a-podpora-podnikani/optak-2021-2027/aktualni-informace/2023/8/Pravidla-pro-zadatele-a-prijemce---Obecna-cast_verze-4_platnost-od-4-8-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hyperlink" Target="https://publicita.dotaceeu.cz/gen/krok1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www.agentura-api.org/wp-content/uploads/2023/06/eumpo-1.zip" TargetMode="External"/><Relationship Id="rId9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podhurizeleznychhor.cz/optak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www.agentura-api.org/cs/kontakt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www.podhurizeleznychhor.cz/opta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sm.justice.cz/ias/issm/rejstri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22" y="1081727"/>
            <a:ext cx="8617140" cy="1504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cs-CZ" sz="2800" spc="-10" dirty="0">
                <a:solidFill>
                  <a:schemeClr val="accent1">
                    <a:lumMod val="50000"/>
                  </a:schemeClr>
                </a:solidFill>
              </a:rPr>
              <a:t>MAS Podhůří Železných hor o. p. s.  </a:t>
            </a:r>
            <a:r>
              <a:rPr lang="cs-CZ" sz="500" spc="-1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cs-CZ" sz="2800" spc="-10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800" spc="-10" dirty="0">
                <a:solidFill>
                  <a:schemeClr val="accent1">
                    <a:lumMod val="50000"/>
                  </a:schemeClr>
                </a:solidFill>
              </a:rPr>
              <a:t>      </a:t>
            </a:r>
            <a:br>
              <a:rPr lang="cs-CZ" b="0" spc="-4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b="0" spc="-40" dirty="0">
                <a:solidFill>
                  <a:schemeClr val="accent1">
                    <a:lumMod val="50000"/>
                  </a:schemeClr>
                </a:solidFill>
              </a:rPr>
              <a:t>představení výzvy</a:t>
            </a:r>
            <a:r>
              <a:rPr lang="cs-CZ" b="0" spc="-10" dirty="0">
                <a:solidFill>
                  <a:schemeClr val="accent1">
                    <a:lumMod val="50000"/>
                  </a:schemeClr>
                </a:solidFill>
              </a:rPr>
              <a:t> OP TAK   </a:t>
            </a:r>
            <a:r>
              <a:rPr lang="cs-CZ" sz="1000" b="0" spc="-10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br>
              <a:rPr lang="cs-CZ" spc="-1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600" cap="all" spc="-10" dirty="0">
                <a:solidFill>
                  <a:schemeClr val="accent1">
                    <a:lumMod val="50000"/>
                  </a:schemeClr>
                </a:solidFill>
              </a:rPr>
              <a:t>Technologie a aplikace pro konkurenceschopnost</a:t>
            </a:r>
            <a:endParaRPr sz="2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Obrázek 1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EC935288-084F-C854-80EC-95E4F1DE8A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5" name="Obrázek 1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346CA53-2249-21C9-FF9C-A54E4886F4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5084166-F627-9604-89CA-C965590F65B4}"/>
              </a:ext>
            </a:extLst>
          </p:cNvPr>
          <p:cNvSpPr txBox="1"/>
          <p:nvPr/>
        </p:nvSpPr>
        <p:spPr>
          <a:xfrm>
            <a:off x="838200" y="2743198"/>
            <a:ext cx="7239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		Vymezené území pro realizaci</a:t>
            </a:r>
          </a:p>
          <a:p>
            <a:endParaRPr kumimoji="0" lang="cs-CZ" sz="24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Chotěboř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Libice nad Doubravou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Maleč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Nová Ves u Chotěboře</a:t>
            </a:r>
            <a:endParaRPr lang="cs-CZ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Jeřišno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Bezděkov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Víska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D716385-2FD3-13CC-751C-7BD2F3DDB6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66221"/>
            <a:ext cx="817245" cy="433070"/>
          </a:xfrm>
          <a:prstGeom prst="rect">
            <a:avLst/>
          </a:prstGeom>
          <a:noFill/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D082FC3-D446-6FC4-6D24-218008EA24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2300" y="3429950"/>
            <a:ext cx="2057400" cy="176581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8686" y="1094359"/>
            <a:ext cx="5368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Způsobilé</a:t>
            </a:r>
            <a:r>
              <a:rPr spc="1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výdaje</a:t>
            </a:r>
            <a:r>
              <a:rPr spc="1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–</a:t>
            </a:r>
            <a:r>
              <a:rPr spc="1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dle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de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minimis II</a:t>
            </a:r>
            <a:r>
              <a:rPr spc="-5" dirty="0"/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2407157" y="5433821"/>
            <a:ext cx="5012690" cy="668020"/>
          </a:xfrm>
          <a:custGeom>
            <a:avLst/>
            <a:gdLst/>
            <a:ahLst/>
            <a:cxnLst/>
            <a:rect l="l" t="t" r="r" b="b"/>
            <a:pathLst>
              <a:path w="5012690" h="668020">
                <a:moveTo>
                  <a:pt x="0" y="111251"/>
                </a:moveTo>
                <a:lnTo>
                  <a:pt x="8739" y="67937"/>
                </a:lnTo>
                <a:lnTo>
                  <a:pt x="32575" y="32575"/>
                </a:lnTo>
                <a:lnTo>
                  <a:pt x="67937" y="8739"/>
                </a:lnTo>
                <a:lnTo>
                  <a:pt x="111252" y="0"/>
                </a:lnTo>
                <a:lnTo>
                  <a:pt x="4901184" y="0"/>
                </a:lnTo>
                <a:lnTo>
                  <a:pt x="4944498" y="8739"/>
                </a:lnTo>
                <a:lnTo>
                  <a:pt x="4979860" y="32575"/>
                </a:lnTo>
                <a:lnTo>
                  <a:pt x="5003696" y="67937"/>
                </a:lnTo>
                <a:lnTo>
                  <a:pt x="5012436" y="111251"/>
                </a:lnTo>
                <a:lnTo>
                  <a:pt x="5012436" y="556259"/>
                </a:lnTo>
                <a:lnTo>
                  <a:pt x="5003696" y="599564"/>
                </a:lnTo>
                <a:lnTo>
                  <a:pt x="4979860" y="634926"/>
                </a:lnTo>
                <a:lnTo>
                  <a:pt x="4944498" y="658769"/>
                </a:lnTo>
                <a:lnTo>
                  <a:pt x="4901184" y="667511"/>
                </a:lnTo>
                <a:lnTo>
                  <a:pt x="111252" y="667511"/>
                </a:lnTo>
                <a:lnTo>
                  <a:pt x="67937" y="658769"/>
                </a:lnTo>
                <a:lnTo>
                  <a:pt x="32575" y="634926"/>
                </a:lnTo>
                <a:lnTo>
                  <a:pt x="8739" y="599564"/>
                </a:lnTo>
                <a:lnTo>
                  <a:pt x="0" y="556259"/>
                </a:lnTo>
                <a:lnTo>
                  <a:pt x="0" y="111251"/>
                </a:lnTo>
                <a:close/>
              </a:path>
            </a:pathLst>
          </a:custGeom>
          <a:ln w="28574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51201" y="5499608"/>
            <a:ext cx="45510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Způsobilé</a:t>
            </a:r>
            <a:r>
              <a:rPr sz="1600" u="heavy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1600" u="heavy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nezpůsobilé</a:t>
            </a:r>
            <a:r>
              <a:rPr sz="1600" u="heavy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výdaje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jsou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detailně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vymezeny</a:t>
            </a:r>
            <a:endParaRPr sz="16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v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Příloze</a:t>
            </a:r>
            <a:r>
              <a:rPr sz="1600" u="heavy" spc="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č.</a:t>
            </a:r>
            <a:r>
              <a:rPr sz="1600" u="heavy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2</a:t>
            </a:r>
            <a:r>
              <a:rPr sz="1600" u="heavy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Vymezení</a:t>
            </a:r>
            <a:r>
              <a:rPr sz="1600" b="1" u="heavy" spc="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způsobilých</a:t>
            </a:r>
            <a:r>
              <a:rPr sz="1600" b="1" u="heavy" spc="3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výdajů</a:t>
            </a:r>
            <a:r>
              <a:rPr sz="1600" b="1" spc="-5" dirty="0"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59934" y="1965197"/>
            <a:ext cx="3856990" cy="20800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015" marR="5080" indent="-247015">
              <a:lnSpc>
                <a:spcPct val="100000"/>
              </a:lnSpc>
              <a:spcBef>
                <a:spcPts val="100"/>
              </a:spcBef>
              <a:buAutoNum type="alphaLcParenR" startAt="4"/>
              <a:tabLst>
                <a:tab pos="247015" algn="l"/>
              </a:tabLst>
            </a:pP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Nepřímé</a:t>
            </a:r>
            <a:r>
              <a:rPr sz="18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náklady</a:t>
            </a:r>
            <a:r>
              <a:rPr sz="18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(v</a:t>
            </a:r>
            <a:r>
              <a:rPr sz="18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rámci</a:t>
            </a:r>
            <a:r>
              <a:rPr sz="18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r>
              <a:rPr sz="18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musí </a:t>
            </a:r>
            <a:r>
              <a:rPr sz="1800" spc="-39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8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uplatněny,</a:t>
            </a:r>
            <a:r>
              <a:rPr sz="18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faktury</a:t>
            </a:r>
            <a:r>
              <a:rPr sz="18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se</a:t>
            </a:r>
            <a:r>
              <a:rPr sz="18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nedokládají).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42595" lvl="1" indent="-285750">
              <a:lnSpc>
                <a:spcPct val="100000"/>
              </a:lnSpc>
              <a:spcBef>
                <a:spcPts val="505"/>
              </a:spcBef>
              <a:buFont typeface="Arial" panose="020B0604020202020204" pitchFamily="34" charset="0"/>
              <a:buChar char="•"/>
              <a:tabLst>
                <a:tab pos="328930" algn="l"/>
              </a:tabLst>
            </a:pP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7%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ze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způsobilých výdajů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42595" lvl="1" indent="-28575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28930" algn="l"/>
              </a:tabLst>
            </a:pP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např.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publicita,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mzdy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projektových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2829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pracovníků,</a:t>
            </a:r>
            <a:r>
              <a:rPr sz="18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odpisy,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bankovní</a:t>
            </a:r>
            <a:r>
              <a:rPr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poplatky,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28295">
              <a:lnSpc>
                <a:spcPct val="100000"/>
              </a:lnSpc>
            </a:pP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marketing,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propagace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272" y="1969389"/>
            <a:ext cx="22656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c)</a:t>
            </a:r>
            <a:r>
              <a:rPr sz="18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Služby</a:t>
            </a:r>
            <a:r>
              <a:rPr sz="18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8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ostatní</a:t>
            </a:r>
            <a:r>
              <a:rPr sz="18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výdaje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3228" y="2307716"/>
            <a:ext cx="3776371" cy="14619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816" indent="-2857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245745" algn="l"/>
                <a:tab pos="246379" algn="l"/>
              </a:tabLst>
            </a:pP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Náklady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SW,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který</a:t>
            </a:r>
            <a:r>
              <a:rPr lang="cs-CZ"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</a:t>
            </a:r>
            <a:r>
              <a:rPr lang="cs-CZ"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poskytován</a:t>
            </a:r>
            <a:r>
              <a:rPr lang="cs-CZ"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rámci</a:t>
            </a:r>
            <a:r>
              <a:rPr lang="cs-CZ"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cloudových</a:t>
            </a:r>
            <a:r>
              <a:rPr lang="cs-CZ"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služeb</a:t>
            </a:r>
            <a:endParaRPr lang="cs-CZ"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7815" marR="264795" indent="-285750">
              <a:lnSpc>
                <a:spcPct val="100000"/>
              </a:lnSpc>
              <a:spcBef>
                <a:spcPts val="505"/>
              </a:spcBef>
              <a:buFont typeface="Arial" panose="020B0604020202020204" pitchFamily="34" charset="0"/>
              <a:buChar char="•"/>
              <a:tabLst>
                <a:tab pos="250190" algn="l"/>
                <a:tab pos="250825" algn="l"/>
              </a:tabLst>
            </a:pPr>
            <a:r>
              <a:rPr lang="cs-CZ"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Ostatní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drobný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hmotný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majetek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 </a:t>
            </a:r>
            <a:r>
              <a:rPr sz="18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přímou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vazbou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8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realizaci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pic>
        <p:nvPicPr>
          <p:cNvPr id="14" name="Obrázek 13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0FAFC24E-4B8B-280A-5174-C3767CE0E7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5" name="Obrázek 1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F1DBE87-DC86-B8FC-900C-6B61402088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grpSp>
        <p:nvGrpSpPr>
          <p:cNvPr id="5" name="object 6">
            <a:extLst>
              <a:ext uri="{FF2B5EF4-FFF2-40B4-BE49-F238E27FC236}">
                <a16:creationId xmlns:a16="http://schemas.microsoft.com/office/drawing/2014/main" id="{B72684A4-166A-3C14-DC30-8CE238967077}"/>
              </a:ext>
            </a:extLst>
          </p:cNvPr>
          <p:cNvGrpSpPr/>
          <p:nvPr/>
        </p:nvGrpSpPr>
        <p:grpSpPr>
          <a:xfrm>
            <a:off x="1969704" y="5513942"/>
            <a:ext cx="565785" cy="465455"/>
            <a:chOff x="1633901" y="6138445"/>
            <a:chExt cx="565785" cy="465455"/>
          </a:xfrm>
        </p:grpSpPr>
        <p:sp>
          <p:nvSpPr>
            <p:cNvPr id="6" name="object 7">
              <a:extLst>
                <a:ext uri="{FF2B5EF4-FFF2-40B4-BE49-F238E27FC236}">
                  <a16:creationId xmlns:a16="http://schemas.microsoft.com/office/drawing/2014/main" id="{8DA55752-52FE-23E0-1FC1-C876D575180C}"/>
                </a:ext>
              </a:extLst>
            </p:cNvPr>
            <p:cNvSpPr/>
            <p:nvPr/>
          </p:nvSpPr>
          <p:spPr>
            <a:xfrm>
              <a:off x="1642545" y="6146981"/>
              <a:ext cx="548640" cy="448309"/>
            </a:xfrm>
            <a:custGeom>
              <a:avLst/>
              <a:gdLst/>
              <a:ahLst/>
              <a:cxnLst/>
              <a:rect l="l" t="t" r="r" b="b"/>
              <a:pathLst>
                <a:path w="548639" h="448309">
                  <a:moveTo>
                    <a:pt x="274113" y="0"/>
                  </a:moveTo>
                  <a:lnTo>
                    <a:pt x="224860" y="3611"/>
                  </a:lnTo>
                  <a:lnTo>
                    <a:pt x="178496" y="14022"/>
                  </a:lnTo>
                  <a:lnTo>
                    <a:pt x="135796" y="30599"/>
                  </a:lnTo>
                  <a:lnTo>
                    <a:pt x="97536" y="52707"/>
                  </a:lnTo>
                  <a:lnTo>
                    <a:pt x="64492" y="79713"/>
                  </a:lnTo>
                  <a:lnTo>
                    <a:pt x="37441" y="110982"/>
                  </a:lnTo>
                  <a:lnTo>
                    <a:pt x="17157" y="145881"/>
                  </a:lnTo>
                  <a:lnTo>
                    <a:pt x="4418" y="183774"/>
                  </a:lnTo>
                  <a:lnTo>
                    <a:pt x="0" y="224029"/>
                  </a:lnTo>
                  <a:lnTo>
                    <a:pt x="4418" y="264280"/>
                  </a:lnTo>
                  <a:lnTo>
                    <a:pt x="17157" y="302171"/>
                  </a:lnTo>
                  <a:lnTo>
                    <a:pt x="37441" y="337068"/>
                  </a:lnTo>
                  <a:lnTo>
                    <a:pt x="64492" y="368335"/>
                  </a:lnTo>
                  <a:lnTo>
                    <a:pt x="97536" y="395340"/>
                  </a:lnTo>
                  <a:lnTo>
                    <a:pt x="135796" y="417448"/>
                  </a:lnTo>
                  <a:lnTo>
                    <a:pt x="178496" y="434025"/>
                  </a:lnTo>
                  <a:lnTo>
                    <a:pt x="224861" y="444436"/>
                  </a:lnTo>
                  <a:lnTo>
                    <a:pt x="274113" y="448047"/>
                  </a:lnTo>
                  <a:lnTo>
                    <a:pt x="323370" y="444440"/>
                  </a:lnTo>
                  <a:lnTo>
                    <a:pt x="369737" y="434040"/>
                  </a:lnTo>
                  <a:lnTo>
                    <a:pt x="412440" y="417477"/>
                  </a:lnTo>
                  <a:lnTo>
                    <a:pt x="450702" y="395384"/>
                  </a:lnTo>
                  <a:lnTo>
                    <a:pt x="483747" y="368390"/>
                  </a:lnTo>
                  <a:lnTo>
                    <a:pt x="510800" y="337126"/>
                  </a:lnTo>
                  <a:lnTo>
                    <a:pt x="531083" y="302224"/>
                  </a:lnTo>
                  <a:lnTo>
                    <a:pt x="543823" y="264315"/>
                  </a:lnTo>
                  <a:lnTo>
                    <a:pt x="548241" y="224029"/>
                  </a:lnTo>
                  <a:lnTo>
                    <a:pt x="543823" y="183739"/>
                  </a:lnTo>
                  <a:lnTo>
                    <a:pt x="531083" y="145827"/>
                  </a:lnTo>
                  <a:lnTo>
                    <a:pt x="510799" y="110923"/>
                  </a:lnTo>
                  <a:lnTo>
                    <a:pt x="483747" y="79659"/>
                  </a:lnTo>
                  <a:lnTo>
                    <a:pt x="450702" y="52664"/>
                  </a:lnTo>
                  <a:lnTo>
                    <a:pt x="412440" y="30569"/>
                  </a:lnTo>
                  <a:lnTo>
                    <a:pt x="369737" y="14007"/>
                  </a:lnTo>
                  <a:lnTo>
                    <a:pt x="323370" y="3606"/>
                  </a:lnTo>
                  <a:lnTo>
                    <a:pt x="274113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8">
              <a:extLst>
                <a:ext uri="{FF2B5EF4-FFF2-40B4-BE49-F238E27FC236}">
                  <a16:creationId xmlns:a16="http://schemas.microsoft.com/office/drawing/2014/main" id="{8CD4D68A-EC31-B1A5-BAC4-2246F625C9AB}"/>
                </a:ext>
              </a:extLst>
            </p:cNvPr>
            <p:cNvSpPr/>
            <p:nvPr/>
          </p:nvSpPr>
          <p:spPr>
            <a:xfrm>
              <a:off x="1642447" y="6146991"/>
              <a:ext cx="548640" cy="448309"/>
            </a:xfrm>
            <a:custGeom>
              <a:avLst/>
              <a:gdLst/>
              <a:ahLst/>
              <a:cxnLst/>
              <a:rect l="l" t="t" r="r" b="b"/>
              <a:pathLst>
                <a:path w="548639" h="448309">
                  <a:moveTo>
                    <a:pt x="379086" y="16967"/>
                  </a:moveTo>
                  <a:lnTo>
                    <a:pt x="427994" y="38447"/>
                  </a:lnTo>
                  <a:lnTo>
                    <a:pt x="469419" y="66598"/>
                  </a:lnTo>
                  <a:lnTo>
                    <a:pt x="502765" y="100243"/>
                  </a:lnTo>
                  <a:lnTo>
                    <a:pt x="527436" y="138203"/>
                  </a:lnTo>
                  <a:lnTo>
                    <a:pt x="542835" y="179303"/>
                  </a:lnTo>
                  <a:lnTo>
                    <a:pt x="548364" y="222364"/>
                  </a:lnTo>
                  <a:lnTo>
                    <a:pt x="543429" y="266209"/>
                  </a:lnTo>
                  <a:lnTo>
                    <a:pt x="527431" y="309662"/>
                  </a:lnTo>
                  <a:lnTo>
                    <a:pt x="504497" y="345484"/>
                  </a:lnTo>
                  <a:lnTo>
                    <a:pt x="474987" y="376517"/>
                  </a:lnTo>
                  <a:lnTo>
                    <a:pt x="439913" y="402418"/>
                  </a:lnTo>
                  <a:lnTo>
                    <a:pt x="400287" y="422847"/>
                  </a:lnTo>
                  <a:lnTo>
                    <a:pt x="357120" y="437459"/>
                  </a:lnTo>
                  <a:lnTo>
                    <a:pt x="311425" y="445913"/>
                  </a:lnTo>
                  <a:lnTo>
                    <a:pt x="264212" y="447866"/>
                  </a:lnTo>
                  <a:lnTo>
                    <a:pt x="216493" y="442977"/>
                  </a:lnTo>
                  <a:lnTo>
                    <a:pt x="169281" y="430901"/>
                  </a:lnTo>
                  <a:lnTo>
                    <a:pt x="120373" y="409419"/>
                  </a:lnTo>
                  <a:lnTo>
                    <a:pt x="78948" y="381266"/>
                  </a:lnTo>
                  <a:lnTo>
                    <a:pt x="45601" y="347621"/>
                  </a:lnTo>
                  <a:lnTo>
                    <a:pt x="20930" y="309660"/>
                  </a:lnTo>
                  <a:lnTo>
                    <a:pt x="5530" y="268560"/>
                  </a:lnTo>
                  <a:lnTo>
                    <a:pt x="0" y="225499"/>
                  </a:lnTo>
                  <a:lnTo>
                    <a:pt x="4934" y="181653"/>
                  </a:lnTo>
                  <a:lnTo>
                    <a:pt x="20930" y="138200"/>
                  </a:lnTo>
                  <a:lnTo>
                    <a:pt x="43866" y="102379"/>
                  </a:lnTo>
                  <a:lnTo>
                    <a:pt x="73378" y="71347"/>
                  </a:lnTo>
                  <a:lnTo>
                    <a:pt x="108453" y="45445"/>
                  </a:lnTo>
                  <a:lnTo>
                    <a:pt x="148080" y="25017"/>
                  </a:lnTo>
                  <a:lnTo>
                    <a:pt x="191247" y="10405"/>
                  </a:lnTo>
                  <a:lnTo>
                    <a:pt x="236943" y="1952"/>
                  </a:lnTo>
                  <a:lnTo>
                    <a:pt x="284156" y="0"/>
                  </a:lnTo>
                  <a:lnTo>
                    <a:pt x="331874" y="4890"/>
                  </a:lnTo>
                  <a:lnTo>
                    <a:pt x="379086" y="16967"/>
                  </a:lnTo>
                  <a:close/>
                </a:path>
              </a:pathLst>
            </a:custGeom>
            <a:ln w="16749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9">
              <a:extLst>
                <a:ext uri="{FF2B5EF4-FFF2-40B4-BE49-F238E27FC236}">
                  <a16:creationId xmlns:a16="http://schemas.microsoft.com/office/drawing/2014/main" id="{BADD4E4D-8A22-51FB-7F14-5853B400BEA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82501" y="6330314"/>
              <a:ext cx="68004" cy="170155"/>
            </a:xfrm>
            <a:prstGeom prst="rect">
              <a:avLst/>
            </a:prstGeom>
          </p:spPr>
        </p:pic>
        <p:pic>
          <p:nvPicPr>
            <p:cNvPr id="9" name="object 10">
              <a:extLst>
                <a:ext uri="{FF2B5EF4-FFF2-40B4-BE49-F238E27FC236}">
                  <a16:creationId xmlns:a16="http://schemas.microsoft.com/office/drawing/2014/main" id="{4840CD49-640F-98AF-3A5E-3B8250B5AE94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6858" y="6241278"/>
              <a:ext cx="79614" cy="65591"/>
            </a:xfrm>
            <a:prstGeom prst="rect">
              <a:avLst/>
            </a:prstGeom>
          </p:spPr>
        </p:pic>
      </p:grpSp>
      <p:pic>
        <p:nvPicPr>
          <p:cNvPr id="16" name="Obrázek 15">
            <a:extLst>
              <a:ext uri="{FF2B5EF4-FFF2-40B4-BE49-F238E27FC236}">
                <a16:creationId xmlns:a16="http://schemas.microsoft.com/office/drawing/2014/main" id="{374D1C33-3DF0-A1CF-9D5F-50915E9A49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2531" y="412185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547" y="1078994"/>
            <a:ext cx="4230053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cs-CZ" spc="-1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Nezpůsobilé</a:t>
            </a:r>
            <a:r>
              <a:rPr spc="-4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výdaje</a:t>
            </a:r>
          </a:p>
        </p:txBody>
      </p:sp>
      <p:sp>
        <p:nvSpPr>
          <p:cNvPr id="4" name="object 4"/>
          <p:cNvSpPr/>
          <p:nvPr/>
        </p:nvSpPr>
        <p:spPr>
          <a:xfrm>
            <a:off x="1916503" y="5903898"/>
            <a:ext cx="5201920" cy="620395"/>
          </a:xfrm>
          <a:custGeom>
            <a:avLst/>
            <a:gdLst/>
            <a:ahLst/>
            <a:cxnLst/>
            <a:rect l="l" t="t" r="r" b="b"/>
            <a:pathLst>
              <a:path w="5201920" h="620395">
                <a:moveTo>
                  <a:pt x="0" y="103377"/>
                </a:moveTo>
                <a:lnTo>
                  <a:pt x="8116" y="63136"/>
                </a:lnTo>
                <a:lnTo>
                  <a:pt x="30257" y="30276"/>
                </a:lnTo>
                <a:lnTo>
                  <a:pt x="63115" y="8123"/>
                </a:lnTo>
                <a:lnTo>
                  <a:pt x="103377" y="0"/>
                </a:lnTo>
                <a:lnTo>
                  <a:pt x="5098034" y="0"/>
                </a:lnTo>
                <a:lnTo>
                  <a:pt x="5138296" y="8123"/>
                </a:lnTo>
                <a:lnTo>
                  <a:pt x="5171154" y="30276"/>
                </a:lnTo>
                <a:lnTo>
                  <a:pt x="5193295" y="63136"/>
                </a:lnTo>
                <a:lnTo>
                  <a:pt x="5201412" y="103377"/>
                </a:lnTo>
                <a:lnTo>
                  <a:pt x="5201412" y="516889"/>
                </a:lnTo>
                <a:lnTo>
                  <a:pt x="5193295" y="557126"/>
                </a:lnTo>
                <a:lnTo>
                  <a:pt x="5171154" y="589986"/>
                </a:lnTo>
                <a:lnTo>
                  <a:pt x="5138296" y="612142"/>
                </a:lnTo>
                <a:lnTo>
                  <a:pt x="5098034" y="620267"/>
                </a:lnTo>
                <a:lnTo>
                  <a:pt x="103377" y="620267"/>
                </a:lnTo>
                <a:lnTo>
                  <a:pt x="63115" y="612142"/>
                </a:lnTo>
                <a:lnTo>
                  <a:pt x="30257" y="589986"/>
                </a:lnTo>
                <a:lnTo>
                  <a:pt x="8116" y="557126"/>
                </a:lnTo>
                <a:lnTo>
                  <a:pt x="0" y="516889"/>
                </a:lnTo>
                <a:lnTo>
                  <a:pt x="0" y="103377"/>
                </a:lnTo>
                <a:close/>
              </a:path>
            </a:pathLst>
          </a:custGeom>
          <a:ln w="28575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1785417"/>
            <a:ext cx="6920230" cy="46910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Položky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nezařaditelné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mezi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ZV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kromě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výdajů,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které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jsou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uvedeny</a:t>
            </a:r>
            <a:r>
              <a:rPr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nepřímých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nákladech: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</a:pP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DPH,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pokud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lze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uplatnit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nárok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její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odpočet,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výdaje vzniklé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uhrazené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datem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přijatelnosti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výdaje,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které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již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byla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poskytnuta</a:t>
            </a:r>
            <a:r>
              <a:rPr lang="cs-CZ"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jiná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veřejná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podpora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podpora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de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minimis,</a:t>
            </a: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splátky</a:t>
            </a:r>
            <a:r>
              <a:rPr lang="cs-CZ"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půjček</a:t>
            </a:r>
            <a:r>
              <a:rPr lang="cs-CZ"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úvěrů,</a:t>
            </a: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pokuty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penále,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majetek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nelze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pořizovat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vlastní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činností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příjemce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(aktivací),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lang="cs-CZ"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kolových</a:t>
            </a:r>
            <a:r>
              <a:rPr lang="cs-CZ" sz="1600" spc="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pásových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vozidel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kolových</a:t>
            </a:r>
            <a:r>
              <a:rPr lang="cs-CZ"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pásových</a:t>
            </a:r>
            <a:r>
              <a:rPr lang="cs-CZ"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strojů</a:t>
            </a:r>
            <a:r>
              <a:rPr lang="cs-CZ"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včetně příslušenství,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kancelářského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nábytku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vybavení,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regálů,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repasovaných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strojů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zařízení,</a:t>
            </a:r>
            <a:r>
              <a:rPr lang="cs-CZ"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…</a:t>
            </a:r>
          </a:p>
          <a:p>
            <a:pPr marL="1820545">
              <a:lnSpc>
                <a:spcPct val="100000"/>
              </a:lnSpc>
            </a:pPr>
            <a:endParaRPr lang="cs-CZ" sz="1600" u="heavy" spc="-5" dirty="0"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 marL="1820545">
              <a:lnSpc>
                <a:spcPct val="100000"/>
              </a:lnSpc>
            </a:pPr>
            <a:endParaRPr lang="cs-CZ" sz="1600" u="heavy" spc="-5" dirty="0"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 marL="1820545">
              <a:lnSpc>
                <a:spcPct val="100000"/>
              </a:lnSpc>
            </a:pPr>
            <a:endParaRPr lang="cs-CZ" sz="1600" u="heavy" spc="-5" dirty="0">
              <a:solidFill>
                <a:schemeClr val="accent1">
                  <a:lumMod val="50000"/>
                </a:schemeClr>
              </a:solidFill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 marL="1820545">
              <a:lnSpc>
                <a:spcPct val="100000"/>
              </a:lnSpc>
            </a:pPr>
            <a:r>
              <a:rPr sz="1600" u="heavy" spc="-5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Další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nezpůsobilé</a:t>
            </a:r>
            <a:r>
              <a:rPr sz="1600" u="heavy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výdaje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naleznete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opět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v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u="heavy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Příloze</a:t>
            </a:r>
            <a:r>
              <a:rPr sz="1600" u="heavy" spc="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č.</a:t>
            </a:r>
            <a:r>
              <a:rPr sz="1600" u="heavy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2</a:t>
            </a:r>
            <a:endParaRPr sz="1600" dirty="0">
              <a:latin typeface="Calibri"/>
              <a:cs typeface="Calibri"/>
              <a:hlinkClick r:id="rId2"/>
            </a:endParaRPr>
          </a:p>
          <a:p>
            <a:pPr marL="1820545">
              <a:lnSpc>
                <a:spcPct val="100000"/>
              </a:lnSpc>
            </a:pPr>
            <a:r>
              <a:rPr sz="1600" b="1" u="heavy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Vymezení</a:t>
            </a:r>
            <a:r>
              <a:rPr sz="1600" b="1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způsobilých</a:t>
            </a:r>
            <a:r>
              <a:rPr sz="1600" b="1" u="heavy" spc="4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výdajů</a:t>
            </a:r>
            <a:r>
              <a:rPr sz="1600" b="1" spc="-5" dirty="0">
                <a:latin typeface="Calibri"/>
                <a:cs typeface="Calibri"/>
                <a:hlinkClick r:id="rId2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633610" y="5981367"/>
            <a:ext cx="565785" cy="465455"/>
            <a:chOff x="1633901" y="6138445"/>
            <a:chExt cx="565785" cy="465455"/>
          </a:xfrm>
        </p:grpSpPr>
        <p:sp>
          <p:nvSpPr>
            <p:cNvPr id="7" name="object 7"/>
            <p:cNvSpPr/>
            <p:nvPr/>
          </p:nvSpPr>
          <p:spPr>
            <a:xfrm>
              <a:off x="1642545" y="6146981"/>
              <a:ext cx="548640" cy="448309"/>
            </a:xfrm>
            <a:custGeom>
              <a:avLst/>
              <a:gdLst/>
              <a:ahLst/>
              <a:cxnLst/>
              <a:rect l="l" t="t" r="r" b="b"/>
              <a:pathLst>
                <a:path w="548639" h="448309">
                  <a:moveTo>
                    <a:pt x="274113" y="0"/>
                  </a:moveTo>
                  <a:lnTo>
                    <a:pt x="224860" y="3611"/>
                  </a:lnTo>
                  <a:lnTo>
                    <a:pt x="178496" y="14022"/>
                  </a:lnTo>
                  <a:lnTo>
                    <a:pt x="135796" y="30599"/>
                  </a:lnTo>
                  <a:lnTo>
                    <a:pt x="97536" y="52707"/>
                  </a:lnTo>
                  <a:lnTo>
                    <a:pt x="64492" y="79713"/>
                  </a:lnTo>
                  <a:lnTo>
                    <a:pt x="37441" y="110982"/>
                  </a:lnTo>
                  <a:lnTo>
                    <a:pt x="17157" y="145881"/>
                  </a:lnTo>
                  <a:lnTo>
                    <a:pt x="4418" y="183774"/>
                  </a:lnTo>
                  <a:lnTo>
                    <a:pt x="0" y="224029"/>
                  </a:lnTo>
                  <a:lnTo>
                    <a:pt x="4418" y="264280"/>
                  </a:lnTo>
                  <a:lnTo>
                    <a:pt x="17157" y="302171"/>
                  </a:lnTo>
                  <a:lnTo>
                    <a:pt x="37441" y="337068"/>
                  </a:lnTo>
                  <a:lnTo>
                    <a:pt x="64492" y="368335"/>
                  </a:lnTo>
                  <a:lnTo>
                    <a:pt x="97536" y="395340"/>
                  </a:lnTo>
                  <a:lnTo>
                    <a:pt x="135796" y="417448"/>
                  </a:lnTo>
                  <a:lnTo>
                    <a:pt x="178496" y="434025"/>
                  </a:lnTo>
                  <a:lnTo>
                    <a:pt x="224861" y="444436"/>
                  </a:lnTo>
                  <a:lnTo>
                    <a:pt x="274113" y="448047"/>
                  </a:lnTo>
                  <a:lnTo>
                    <a:pt x="323370" y="444440"/>
                  </a:lnTo>
                  <a:lnTo>
                    <a:pt x="369737" y="434040"/>
                  </a:lnTo>
                  <a:lnTo>
                    <a:pt x="412440" y="417477"/>
                  </a:lnTo>
                  <a:lnTo>
                    <a:pt x="450702" y="395384"/>
                  </a:lnTo>
                  <a:lnTo>
                    <a:pt x="483747" y="368390"/>
                  </a:lnTo>
                  <a:lnTo>
                    <a:pt x="510800" y="337126"/>
                  </a:lnTo>
                  <a:lnTo>
                    <a:pt x="531083" y="302224"/>
                  </a:lnTo>
                  <a:lnTo>
                    <a:pt x="543823" y="264315"/>
                  </a:lnTo>
                  <a:lnTo>
                    <a:pt x="548241" y="224029"/>
                  </a:lnTo>
                  <a:lnTo>
                    <a:pt x="543823" y="183739"/>
                  </a:lnTo>
                  <a:lnTo>
                    <a:pt x="531083" y="145827"/>
                  </a:lnTo>
                  <a:lnTo>
                    <a:pt x="510799" y="110923"/>
                  </a:lnTo>
                  <a:lnTo>
                    <a:pt x="483747" y="79659"/>
                  </a:lnTo>
                  <a:lnTo>
                    <a:pt x="450702" y="52664"/>
                  </a:lnTo>
                  <a:lnTo>
                    <a:pt x="412440" y="30569"/>
                  </a:lnTo>
                  <a:lnTo>
                    <a:pt x="369737" y="14007"/>
                  </a:lnTo>
                  <a:lnTo>
                    <a:pt x="323370" y="3606"/>
                  </a:lnTo>
                  <a:lnTo>
                    <a:pt x="274113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42447" y="6146991"/>
              <a:ext cx="548640" cy="448309"/>
            </a:xfrm>
            <a:custGeom>
              <a:avLst/>
              <a:gdLst/>
              <a:ahLst/>
              <a:cxnLst/>
              <a:rect l="l" t="t" r="r" b="b"/>
              <a:pathLst>
                <a:path w="548639" h="448309">
                  <a:moveTo>
                    <a:pt x="379086" y="16967"/>
                  </a:moveTo>
                  <a:lnTo>
                    <a:pt x="427994" y="38447"/>
                  </a:lnTo>
                  <a:lnTo>
                    <a:pt x="469419" y="66598"/>
                  </a:lnTo>
                  <a:lnTo>
                    <a:pt x="502765" y="100243"/>
                  </a:lnTo>
                  <a:lnTo>
                    <a:pt x="527436" y="138203"/>
                  </a:lnTo>
                  <a:lnTo>
                    <a:pt x="542835" y="179303"/>
                  </a:lnTo>
                  <a:lnTo>
                    <a:pt x="548364" y="222364"/>
                  </a:lnTo>
                  <a:lnTo>
                    <a:pt x="543429" y="266209"/>
                  </a:lnTo>
                  <a:lnTo>
                    <a:pt x="527431" y="309662"/>
                  </a:lnTo>
                  <a:lnTo>
                    <a:pt x="504497" y="345484"/>
                  </a:lnTo>
                  <a:lnTo>
                    <a:pt x="474987" y="376517"/>
                  </a:lnTo>
                  <a:lnTo>
                    <a:pt x="439913" y="402418"/>
                  </a:lnTo>
                  <a:lnTo>
                    <a:pt x="400287" y="422847"/>
                  </a:lnTo>
                  <a:lnTo>
                    <a:pt x="357120" y="437459"/>
                  </a:lnTo>
                  <a:lnTo>
                    <a:pt x="311425" y="445913"/>
                  </a:lnTo>
                  <a:lnTo>
                    <a:pt x="264212" y="447866"/>
                  </a:lnTo>
                  <a:lnTo>
                    <a:pt x="216493" y="442977"/>
                  </a:lnTo>
                  <a:lnTo>
                    <a:pt x="169281" y="430901"/>
                  </a:lnTo>
                  <a:lnTo>
                    <a:pt x="120373" y="409419"/>
                  </a:lnTo>
                  <a:lnTo>
                    <a:pt x="78948" y="381266"/>
                  </a:lnTo>
                  <a:lnTo>
                    <a:pt x="45601" y="347621"/>
                  </a:lnTo>
                  <a:lnTo>
                    <a:pt x="20930" y="309660"/>
                  </a:lnTo>
                  <a:lnTo>
                    <a:pt x="5530" y="268560"/>
                  </a:lnTo>
                  <a:lnTo>
                    <a:pt x="0" y="225499"/>
                  </a:lnTo>
                  <a:lnTo>
                    <a:pt x="4934" y="181653"/>
                  </a:lnTo>
                  <a:lnTo>
                    <a:pt x="20930" y="138200"/>
                  </a:lnTo>
                  <a:lnTo>
                    <a:pt x="43866" y="102379"/>
                  </a:lnTo>
                  <a:lnTo>
                    <a:pt x="73378" y="71347"/>
                  </a:lnTo>
                  <a:lnTo>
                    <a:pt x="108453" y="45445"/>
                  </a:lnTo>
                  <a:lnTo>
                    <a:pt x="148080" y="25017"/>
                  </a:lnTo>
                  <a:lnTo>
                    <a:pt x="191247" y="10405"/>
                  </a:lnTo>
                  <a:lnTo>
                    <a:pt x="236943" y="1952"/>
                  </a:lnTo>
                  <a:lnTo>
                    <a:pt x="284156" y="0"/>
                  </a:lnTo>
                  <a:lnTo>
                    <a:pt x="331874" y="4890"/>
                  </a:lnTo>
                  <a:lnTo>
                    <a:pt x="379086" y="16967"/>
                  </a:lnTo>
                  <a:close/>
                </a:path>
              </a:pathLst>
            </a:custGeom>
            <a:ln w="16749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2501" y="6330314"/>
              <a:ext cx="68004" cy="17015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76858" y="6241278"/>
              <a:ext cx="79614" cy="65591"/>
            </a:xfrm>
            <a:prstGeom prst="rect">
              <a:avLst/>
            </a:prstGeom>
          </p:spPr>
        </p:pic>
      </p:grpSp>
      <p:pic>
        <p:nvPicPr>
          <p:cNvPr id="11" name="Obrázek 10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88614E52-C0EA-6E6C-FB20-93D00F0E99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2" name="Obrázek 1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821330F-7AA3-EC16-C944-9D6D9AA9C9B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1A04B94-2669-A1FF-C301-CAA710ACC5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3636" y="1125605"/>
            <a:ext cx="4563077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-15" dirty="0">
                <a:solidFill>
                  <a:schemeClr val="accent1">
                    <a:lumMod val="50000"/>
                  </a:schemeClr>
                </a:solidFill>
              </a:rPr>
              <a:t>Indikátory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43374" y="1946150"/>
            <a:ext cx="3863340" cy="276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sng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A.</a:t>
            </a:r>
            <a:r>
              <a:rPr u="sng" spc="-2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povinné</a:t>
            </a:r>
            <a:r>
              <a:rPr u="sng" spc="-6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k</a:t>
            </a:r>
            <a:r>
              <a:rPr u="sng" spc="-3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výběru</a:t>
            </a:r>
            <a:r>
              <a:rPr u="sng" spc="-7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4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(tzv.</a:t>
            </a:r>
            <a:r>
              <a:rPr u="sng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monitorovací):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pc="-5">
                <a:solidFill>
                  <a:schemeClr val="accent1">
                    <a:lumMod val="50000"/>
                  </a:schemeClr>
                </a:solidFill>
                <a:cs typeface="Calibri Light"/>
              </a:rPr>
              <a:t>107002</a:t>
            </a:r>
            <a:r>
              <a:rPr spc="-15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Přidaná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hodnota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107031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Podniky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vyšším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obratem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107501</a:t>
            </a:r>
            <a:r>
              <a:rPr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Obrat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101022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Podniky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podpořené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granty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u="sng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B.</a:t>
            </a:r>
            <a:r>
              <a:rPr u="sng" spc="-2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povinné</a:t>
            </a:r>
            <a:r>
              <a:rPr u="sng" spc="-5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k</a:t>
            </a:r>
            <a:r>
              <a:rPr u="sng" spc="-4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naplnění</a:t>
            </a:r>
            <a:r>
              <a:rPr u="sng" spc="-6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4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(tzv.</a:t>
            </a:r>
            <a:r>
              <a:rPr u="sng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závazné):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243010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Počet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instalovaných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technologií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77845" y="5919978"/>
            <a:ext cx="4712335" cy="660400"/>
          </a:xfrm>
          <a:custGeom>
            <a:avLst/>
            <a:gdLst/>
            <a:ahLst/>
            <a:cxnLst/>
            <a:rect l="l" t="t" r="r" b="b"/>
            <a:pathLst>
              <a:path w="4712334" h="660400">
                <a:moveTo>
                  <a:pt x="0" y="109982"/>
                </a:moveTo>
                <a:lnTo>
                  <a:pt x="8647" y="67170"/>
                </a:lnTo>
                <a:lnTo>
                  <a:pt x="32226" y="32211"/>
                </a:lnTo>
                <a:lnTo>
                  <a:pt x="67186" y="8642"/>
                </a:lnTo>
                <a:lnTo>
                  <a:pt x="109981" y="0"/>
                </a:lnTo>
                <a:lnTo>
                  <a:pt x="4602226" y="0"/>
                </a:lnTo>
                <a:lnTo>
                  <a:pt x="4645021" y="8642"/>
                </a:lnTo>
                <a:lnTo>
                  <a:pt x="4679981" y="32211"/>
                </a:lnTo>
                <a:lnTo>
                  <a:pt x="4703560" y="67170"/>
                </a:lnTo>
                <a:lnTo>
                  <a:pt x="4712208" y="109982"/>
                </a:lnTo>
                <a:lnTo>
                  <a:pt x="4712208" y="549910"/>
                </a:lnTo>
                <a:lnTo>
                  <a:pt x="4703560" y="592721"/>
                </a:lnTo>
                <a:lnTo>
                  <a:pt x="4679981" y="627680"/>
                </a:lnTo>
                <a:lnTo>
                  <a:pt x="4645021" y="651249"/>
                </a:lnTo>
                <a:lnTo>
                  <a:pt x="4602226" y="659892"/>
                </a:lnTo>
                <a:lnTo>
                  <a:pt x="109981" y="659892"/>
                </a:lnTo>
                <a:lnTo>
                  <a:pt x="67186" y="651249"/>
                </a:lnTo>
                <a:lnTo>
                  <a:pt x="32226" y="627680"/>
                </a:lnTo>
                <a:lnTo>
                  <a:pt x="8647" y="592721"/>
                </a:lnTo>
                <a:lnTo>
                  <a:pt x="0" y="549910"/>
                </a:lnTo>
                <a:lnTo>
                  <a:pt x="0" y="109982"/>
                </a:lnTo>
                <a:close/>
              </a:path>
            </a:pathLst>
          </a:custGeom>
          <a:ln w="28574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21889" y="5904991"/>
            <a:ext cx="406209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Vykazování</a:t>
            </a:r>
            <a:r>
              <a:rPr sz="1400" u="sng" spc="2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hodnot</a:t>
            </a:r>
            <a:r>
              <a:rPr sz="1400" u="sng" spc="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indikátorů</a:t>
            </a:r>
            <a:r>
              <a:rPr sz="1400" u="sng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je</a:t>
            </a:r>
            <a:r>
              <a:rPr sz="1400" u="sng" spc="2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detailně</a:t>
            </a:r>
            <a:r>
              <a:rPr sz="1400" spc="1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vymezeno</a:t>
            </a:r>
            <a:endParaRPr sz="14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v</a:t>
            </a:r>
            <a:r>
              <a:rPr sz="1400" spc="-5" dirty="0">
                <a:solidFill>
                  <a:srgbClr val="009FE2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Příloze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č.</a:t>
            </a:r>
            <a:r>
              <a:rPr sz="1400" u="sng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4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Pravidla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pro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žadatele</a:t>
            </a:r>
            <a:r>
              <a:rPr sz="1400" u="sng" spc="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a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příjemce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z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OP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3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TAK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– </a:t>
            </a:r>
            <a:r>
              <a:rPr sz="1400" spc="-305" dirty="0">
                <a:solidFill>
                  <a:srgbClr val="009FE2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zvláštní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část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22647" y="6003878"/>
            <a:ext cx="513715" cy="494030"/>
            <a:chOff x="2322647" y="6003878"/>
            <a:chExt cx="513715" cy="494030"/>
          </a:xfrm>
        </p:grpSpPr>
        <p:sp>
          <p:nvSpPr>
            <p:cNvPr id="8" name="object 8"/>
            <p:cNvSpPr/>
            <p:nvPr/>
          </p:nvSpPr>
          <p:spPr>
            <a:xfrm>
              <a:off x="2331085" y="6012366"/>
              <a:ext cx="497205" cy="476884"/>
            </a:xfrm>
            <a:custGeom>
              <a:avLst/>
              <a:gdLst/>
              <a:ahLst/>
              <a:cxnLst/>
              <a:rect l="l" t="t" r="r" b="b"/>
              <a:pathLst>
                <a:path w="497205" h="476885">
                  <a:moveTo>
                    <a:pt x="248348" y="0"/>
                  </a:moveTo>
                  <a:lnTo>
                    <a:pt x="198316" y="4844"/>
                  </a:lnTo>
                  <a:lnTo>
                    <a:pt x="151708" y="18738"/>
                  </a:lnTo>
                  <a:lnTo>
                    <a:pt x="109524" y="40721"/>
                  </a:lnTo>
                  <a:lnTo>
                    <a:pt x="72764" y="69831"/>
                  </a:lnTo>
                  <a:lnTo>
                    <a:pt x="42431" y="105109"/>
                  </a:lnTo>
                  <a:lnTo>
                    <a:pt x="19525" y="145594"/>
                  </a:lnTo>
                  <a:lnTo>
                    <a:pt x="5048" y="190325"/>
                  </a:lnTo>
                  <a:lnTo>
                    <a:pt x="0" y="238342"/>
                  </a:lnTo>
                  <a:lnTo>
                    <a:pt x="5048" y="286355"/>
                  </a:lnTo>
                  <a:lnTo>
                    <a:pt x="19525" y="331084"/>
                  </a:lnTo>
                  <a:lnTo>
                    <a:pt x="42431" y="371566"/>
                  </a:lnTo>
                  <a:lnTo>
                    <a:pt x="72764" y="406843"/>
                  </a:lnTo>
                  <a:lnTo>
                    <a:pt x="109524" y="435953"/>
                  </a:lnTo>
                  <a:lnTo>
                    <a:pt x="151708" y="457935"/>
                  </a:lnTo>
                  <a:lnTo>
                    <a:pt x="198316" y="471828"/>
                  </a:lnTo>
                  <a:lnTo>
                    <a:pt x="248348" y="476673"/>
                  </a:lnTo>
                  <a:lnTo>
                    <a:pt x="298383" y="471834"/>
                  </a:lnTo>
                  <a:lnTo>
                    <a:pt x="344995" y="457954"/>
                  </a:lnTo>
                  <a:lnTo>
                    <a:pt x="387182" y="435990"/>
                  </a:lnTo>
                  <a:lnTo>
                    <a:pt x="423942" y="406896"/>
                  </a:lnTo>
                  <a:lnTo>
                    <a:pt x="454277" y="371628"/>
                  </a:lnTo>
                  <a:lnTo>
                    <a:pt x="477183" y="331143"/>
                  </a:lnTo>
                  <a:lnTo>
                    <a:pt x="491661" y="286396"/>
                  </a:lnTo>
                  <a:lnTo>
                    <a:pt x="496709" y="238342"/>
                  </a:lnTo>
                  <a:lnTo>
                    <a:pt x="491661" y="190285"/>
                  </a:lnTo>
                  <a:lnTo>
                    <a:pt x="477183" y="145535"/>
                  </a:lnTo>
                  <a:lnTo>
                    <a:pt x="454276" y="105047"/>
                  </a:lnTo>
                  <a:lnTo>
                    <a:pt x="423942" y="69778"/>
                  </a:lnTo>
                  <a:lnTo>
                    <a:pt x="387181" y="40684"/>
                  </a:lnTo>
                  <a:lnTo>
                    <a:pt x="344995" y="18718"/>
                  </a:lnTo>
                  <a:lnTo>
                    <a:pt x="298383" y="4838"/>
                  </a:lnTo>
                  <a:lnTo>
                    <a:pt x="248348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30997" y="6012228"/>
              <a:ext cx="497205" cy="476884"/>
            </a:xfrm>
            <a:custGeom>
              <a:avLst/>
              <a:gdLst/>
              <a:ahLst/>
              <a:cxnLst/>
              <a:rect l="l" t="t" r="r" b="b"/>
              <a:pathLst>
                <a:path w="497205" h="476885">
                  <a:moveTo>
                    <a:pt x="343454" y="18200"/>
                  </a:moveTo>
                  <a:lnTo>
                    <a:pt x="387764" y="41053"/>
                  </a:lnTo>
                  <a:lnTo>
                    <a:pt x="425296" y="71002"/>
                  </a:lnTo>
                  <a:lnTo>
                    <a:pt x="455508" y="106796"/>
                  </a:lnTo>
                  <a:lnTo>
                    <a:pt x="477859" y="147182"/>
                  </a:lnTo>
                  <a:lnTo>
                    <a:pt x="491811" y="190907"/>
                  </a:lnTo>
                  <a:lnTo>
                    <a:pt x="496821" y="236720"/>
                  </a:lnTo>
                  <a:lnTo>
                    <a:pt x="492349" y="283367"/>
                  </a:lnTo>
                  <a:lnTo>
                    <a:pt x="477855" y="329596"/>
                  </a:lnTo>
                  <a:lnTo>
                    <a:pt x="454042" y="372119"/>
                  </a:lnTo>
                  <a:lnTo>
                    <a:pt x="422833" y="408137"/>
                  </a:lnTo>
                  <a:lnTo>
                    <a:pt x="385535" y="437130"/>
                  </a:lnTo>
                  <a:lnTo>
                    <a:pt x="343451" y="458581"/>
                  </a:lnTo>
                  <a:lnTo>
                    <a:pt x="297888" y="471970"/>
                  </a:lnTo>
                  <a:lnTo>
                    <a:pt x="250150" y="476779"/>
                  </a:lnTo>
                  <a:lnTo>
                    <a:pt x="201542" y="472489"/>
                  </a:lnTo>
                  <a:lnTo>
                    <a:pt x="153369" y="458581"/>
                  </a:lnTo>
                  <a:lnTo>
                    <a:pt x="109059" y="435726"/>
                  </a:lnTo>
                  <a:lnTo>
                    <a:pt x="71527" y="405775"/>
                  </a:lnTo>
                  <a:lnTo>
                    <a:pt x="41315" y="369980"/>
                  </a:lnTo>
                  <a:lnTo>
                    <a:pt x="18962" y="329593"/>
                  </a:lnTo>
                  <a:lnTo>
                    <a:pt x="5010" y="285868"/>
                  </a:lnTo>
                  <a:lnTo>
                    <a:pt x="0" y="240055"/>
                  </a:lnTo>
                  <a:lnTo>
                    <a:pt x="4470" y="193408"/>
                  </a:lnTo>
                  <a:lnTo>
                    <a:pt x="18962" y="147179"/>
                  </a:lnTo>
                  <a:lnTo>
                    <a:pt x="42778" y="104656"/>
                  </a:lnTo>
                  <a:lnTo>
                    <a:pt x="73988" y="68639"/>
                  </a:lnTo>
                  <a:lnTo>
                    <a:pt x="111288" y="39646"/>
                  </a:lnTo>
                  <a:lnTo>
                    <a:pt x="153372" y="18196"/>
                  </a:lnTo>
                  <a:lnTo>
                    <a:pt x="198936" y="4807"/>
                  </a:lnTo>
                  <a:lnTo>
                    <a:pt x="246674" y="0"/>
                  </a:lnTo>
                  <a:lnTo>
                    <a:pt x="295282" y="4291"/>
                  </a:lnTo>
                  <a:lnTo>
                    <a:pt x="343454" y="18200"/>
                  </a:lnTo>
                  <a:close/>
                </a:path>
              </a:pathLst>
            </a:custGeom>
            <a:ln w="16685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48487" y="6207412"/>
              <a:ext cx="62230" cy="181610"/>
            </a:xfrm>
            <a:custGeom>
              <a:avLst/>
              <a:gdLst/>
              <a:ahLst/>
              <a:cxnLst/>
              <a:rect l="l" t="t" r="r" b="b"/>
              <a:pathLst>
                <a:path w="62230" h="181610">
                  <a:moveTo>
                    <a:pt x="32407" y="0"/>
                  </a:moveTo>
                  <a:lnTo>
                    <a:pt x="29205" y="0"/>
                  </a:lnTo>
                  <a:lnTo>
                    <a:pt x="17862" y="2212"/>
                  </a:lnTo>
                  <a:lnTo>
                    <a:pt x="8576" y="8246"/>
                  </a:lnTo>
                  <a:lnTo>
                    <a:pt x="2303" y="17196"/>
                  </a:lnTo>
                  <a:lnTo>
                    <a:pt x="0" y="28155"/>
                  </a:lnTo>
                  <a:lnTo>
                    <a:pt x="29" y="152999"/>
                  </a:lnTo>
                  <a:lnTo>
                    <a:pt x="2303" y="163825"/>
                  </a:lnTo>
                  <a:lnTo>
                    <a:pt x="8576" y="172778"/>
                  </a:lnTo>
                  <a:lnTo>
                    <a:pt x="17862" y="178813"/>
                  </a:lnTo>
                  <a:lnTo>
                    <a:pt x="29205" y="181026"/>
                  </a:lnTo>
                  <a:lnTo>
                    <a:pt x="32407" y="181026"/>
                  </a:lnTo>
                  <a:lnTo>
                    <a:pt x="43749" y="178813"/>
                  </a:lnTo>
                  <a:lnTo>
                    <a:pt x="53036" y="172778"/>
                  </a:lnTo>
                  <a:lnTo>
                    <a:pt x="57464" y="166457"/>
                  </a:lnTo>
                  <a:lnTo>
                    <a:pt x="21462" y="166457"/>
                  </a:lnTo>
                  <a:lnTo>
                    <a:pt x="15181" y="160429"/>
                  </a:lnTo>
                  <a:lnTo>
                    <a:pt x="15180" y="20877"/>
                  </a:lnTo>
                  <a:lnTo>
                    <a:pt x="21462" y="14848"/>
                  </a:lnTo>
                  <a:lnTo>
                    <a:pt x="57663" y="14848"/>
                  </a:lnTo>
                  <a:lnTo>
                    <a:pt x="53035" y="8246"/>
                  </a:lnTo>
                  <a:lnTo>
                    <a:pt x="43749" y="2212"/>
                  </a:lnTo>
                  <a:lnTo>
                    <a:pt x="32407" y="0"/>
                  </a:lnTo>
                  <a:close/>
                </a:path>
                <a:path w="62230" h="181610">
                  <a:moveTo>
                    <a:pt x="57663" y="14848"/>
                  </a:moveTo>
                  <a:lnTo>
                    <a:pt x="40149" y="14848"/>
                  </a:lnTo>
                  <a:lnTo>
                    <a:pt x="46431" y="20877"/>
                  </a:lnTo>
                  <a:lnTo>
                    <a:pt x="46431" y="160429"/>
                  </a:lnTo>
                  <a:lnTo>
                    <a:pt x="40149" y="166457"/>
                  </a:lnTo>
                  <a:lnTo>
                    <a:pt x="57464" y="166457"/>
                  </a:lnTo>
                  <a:lnTo>
                    <a:pt x="59309" y="163825"/>
                  </a:lnTo>
                  <a:lnTo>
                    <a:pt x="61583" y="152999"/>
                  </a:lnTo>
                  <a:lnTo>
                    <a:pt x="61612" y="28155"/>
                  </a:lnTo>
                  <a:lnTo>
                    <a:pt x="59309" y="17196"/>
                  </a:lnTo>
                  <a:lnTo>
                    <a:pt x="57663" y="148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3374" y="6112687"/>
              <a:ext cx="72130" cy="69781"/>
            </a:xfrm>
            <a:prstGeom prst="rect">
              <a:avLst/>
            </a:prstGeom>
          </p:spPr>
        </p:pic>
      </p:grpSp>
      <p:pic>
        <p:nvPicPr>
          <p:cNvPr id="12" name="Obrázek 11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B661D60D-64AE-9542-4095-12B1276CFC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3" name="Obrázek 1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D15699C-1EA0-FE97-334A-9C07BFC67F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019C3DD7-2661-D059-4963-4127323049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9848" y="1164566"/>
            <a:ext cx="4789552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-15" dirty="0">
                <a:solidFill>
                  <a:schemeClr val="accent1">
                    <a:lumMod val="50000"/>
                  </a:schemeClr>
                </a:solidFill>
              </a:rPr>
              <a:t>Povinné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přílohy</a:t>
            </a:r>
            <a:r>
              <a:rPr spc="-4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I.</a:t>
            </a:r>
            <a:r>
              <a:rPr lang="cs-CZ" spc="-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spc="-5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11576"/>
              </p:ext>
            </p:extLst>
          </p:nvPr>
        </p:nvGraphicFramePr>
        <p:xfrm>
          <a:off x="284734" y="1956561"/>
          <a:ext cx="4156074" cy="4666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772">
                <a:tc row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24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podání</a:t>
                      </a:r>
                      <a:r>
                        <a:rPr sz="24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žádosti</a:t>
                      </a:r>
                      <a:r>
                        <a:rPr sz="24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</a:t>
                      </a:r>
                      <a:r>
                        <a:rPr sz="24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podporu</a:t>
                      </a:r>
                      <a:endParaRPr sz="24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48360" marR="97155" indent="-810895">
                        <a:lnSpc>
                          <a:spcPts val="132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Podnikatelský záměr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dle povinné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osnovy </a:t>
                      </a:r>
                      <a:r>
                        <a:rPr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včetně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příloh.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highlight>
                          <a:srgbClr val="000000"/>
                        </a:highlight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highlight>
                          <a:srgbClr val="000000"/>
                        </a:highlight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04850" marR="142875" indent="-532765">
                        <a:lnSpc>
                          <a:spcPts val="132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2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indikativní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cenové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nabídky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ke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každé </a:t>
                      </a:r>
                      <a:r>
                        <a:rPr sz="1200" spc="-25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pořizované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položce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18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93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4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1066165" marR="76200" indent="-960755">
                        <a:lnSpc>
                          <a:spcPts val="1320"/>
                        </a:lnSpc>
                      </a:pPr>
                      <a:r>
                        <a:rPr sz="1200" spc="-5" dirty="0">
                          <a:latin typeface="Calibri Light"/>
                          <a:cs typeface="Calibri Light"/>
                        </a:rPr>
                        <a:t>Vyjádření MAS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o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souladu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schválenou </a:t>
                      </a:r>
                      <a:r>
                        <a:rPr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strategií</a:t>
                      </a:r>
                      <a:endParaRPr sz="1200" dirty="0">
                        <a:latin typeface="Calibri Light"/>
                        <a:cs typeface="Calibri Light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50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1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3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73100" marR="333375" indent="-309880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Calibri Light"/>
                          <a:cs typeface="Calibri Light"/>
                        </a:rPr>
                        <a:t>Příloha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posouzení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"významně </a:t>
                      </a:r>
                      <a:r>
                        <a:rPr sz="1200" spc="-25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nepoškozovat"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DNSH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71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9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623858"/>
              </p:ext>
            </p:extLst>
          </p:nvPr>
        </p:nvGraphicFramePr>
        <p:xfrm>
          <a:off x="5089905" y="2412238"/>
          <a:ext cx="3515994" cy="3762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6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5987">
                <a:tc rowSpan="10">
                  <a:txBody>
                    <a:bodyPr/>
                    <a:lstStyle/>
                    <a:p>
                      <a:pPr marL="918844" algn="l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2400" spc="-2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podpisu</a:t>
                      </a:r>
                      <a:r>
                        <a:rPr sz="24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RoPD</a:t>
                      </a:r>
                      <a:endParaRPr sz="2400" dirty="0">
                        <a:latin typeface="Calibri Light"/>
                        <a:cs typeface="Calibri Light"/>
                      </a:endParaRPr>
                    </a:p>
                  </a:txBody>
                  <a:tcPr marL="0" marR="0" marT="139065" marB="0" vert="vert270" anchor="ctr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1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49554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Prohlášení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velikosti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podniku.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1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91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021080" marR="74295" indent="-955675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Calibri Light"/>
                          <a:cs typeface="Calibri Light"/>
                        </a:rPr>
                        <a:t>Dokumenty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k 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prokázání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vlastnických </a:t>
                      </a:r>
                      <a:r>
                        <a:rPr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práv.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84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B w="12700">
                      <a:solidFill>
                        <a:srgbClr val="00295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5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 cap="flat" cmpd="sng" algn="ctr">
                      <a:solidFill>
                        <a:srgbClr val="0029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50355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 Light"/>
                          <a:cs typeface="Calibri Light"/>
                        </a:rPr>
                        <a:t>Prohlášení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minimis.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6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9" name="Obrázek 8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46B22C6E-F527-3A73-03D0-1AF05824EC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0" name="Obrázek 9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93B5220-3FB8-6FBE-9549-2DCBD787BC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6B8B7563-98BB-3A8A-0576-9F9C01BAB7BA}"/>
              </a:ext>
            </a:extLst>
          </p:cNvPr>
          <p:cNvGraphicFramePr>
            <a:graphicFrameLocks noGrp="1"/>
          </p:cNvGraphicFramePr>
          <p:nvPr/>
        </p:nvGraphicFramePr>
        <p:xfrm>
          <a:off x="9596761" y="1100831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9311696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64211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CE90E15F-BC31-D8C9-FCA7-C8E2650A82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90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6601" y="1007543"/>
            <a:ext cx="4735351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cs-CZ" spc="-15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spc="-15" dirty="0" err="1">
                <a:solidFill>
                  <a:schemeClr val="accent1">
                    <a:lumMod val="50000"/>
                  </a:schemeClr>
                </a:solidFill>
              </a:rPr>
              <a:t>Povinné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přílohy</a:t>
            </a:r>
            <a:r>
              <a:rPr spc="-3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II.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206852"/>
              </p:ext>
            </p:extLst>
          </p:nvPr>
        </p:nvGraphicFramePr>
        <p:xfrm>
          <a:off x="257302" y="2413761"/>
          <a:ext cx="3560445" cy="42885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5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R="46990" algn="ctr">
                        <a:lnSpc>
                          <a:spcPts val="1380"/>
                        </a:lnSpc>
                        <a:spcBef>
                          <a:spcPts val="810"/>
                        </a:spcBef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Kopie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účetních</a:t>
                      </a:r>
                      <a:r>
                        <a:rPr sz="1200" spc="-2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dokladů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a</a:t>
                      </a:r>
                      <a:endParaRPr sz="1200" dirty="0">
                        <a:latin typeface="Calibri Light"/>
                        <a:cs typeface="Calibri Light"/>
                      </a:endParaRPr>
                    </a:p>
                    <a:p>
                      <a:pPr marR="43815" algn="ctr">
                        <a:lnSpc>
                          <a:spcPts val="1380"/>
                        </a:lnSpc>
                      </a:pP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dokladů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úhradě.</a:t>
                      </a:r>
                      <a:endParaRPr sz="1200" dirty="0">
                        <a:latin typeface="Calibri Light"/>
                        <a:cs typeface="Calibri Light"/>
                      </a:endParaRPr>
                    </a:p>
                  </a:txBody>
                  <a:tcPr marL="0" marR="0" marT="1028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28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">
                <a:tc rowSpan="16">
                  <a:txBody>
                    <a:bodyPr/>
                    <a:lstStyle/>
                    <a:p>
                      <a:pPr marL="660400" algn="l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2400" spc="-3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žádosti</a:t>
                      </a:r>
                      <a:r>
                        <a:rPr sz="24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</a:t>
                      </a:r>
                      <a:r>
                        <a:rPr sz="2400" spc="-2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platbu</a:t>
                      </a:r>
                      <a:endParaRPr sz="2400" dirty="0">
                        <a:latin typeface="Calibri Light"/>
                        <a:cs typeface="Calibri Light"/>
                      </a:endParaRPr>
                    </a:p>
                  </a:txBody>
                  <a:tcPr marL="0" marR="0" marT="153035" marB="0" vert="vert270" anchor="ctr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28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6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5433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Kopie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smlouvy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BÚ.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3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1145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Kopie 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smluv,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objednávek.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34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4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7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5621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Plná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moc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pro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podání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ŽOPL.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0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782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0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75920" indent="-358140">
                        <a:lnSpc>
                          <a:spcPts val="1320"/>
                        </a:lnSpc>
                        <a:spcBef>
                          <a:spcPts val="965"/>
                        </a:spcBef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Kopie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účetní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sestavy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dokládající </a:t>
                      </a:r>
                      <a:r>
                        <a:rPr sz="1200" spc="-26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analytické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účtování.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8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255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782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9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10795" algn="ctr">
                        <a:lnSpc>
                          <a:spcPts val="1380"/>
                        </a:lnSpc>
                        <a:spcBef>
                          <a:spcPts val="819"/>
                        </a:spcBef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Fotodokumentace</a:t>
                      </a:r>
                      <a:r>
                        <a:rPr sz="1200" spc="-4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povinné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11430" algn="ctr">
                        <a:lnSpc>
                          <a:spcPts val="1380"/>
                        </a:lnSpc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publicity.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728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214A"/>
                      </a:solidFill>
                      <a:prstDash val="solid"/>
                    </a:lnR>
                    <a:lnT w="12700" cap="flat" cmpd="sng" algn="ctr">
                      <a:solidFill>
                        <a:srgbClr val="0029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4139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657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4139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50826"/>
              </p:ext>
            </p:extLst>
          </p:nvPr>
        </p:nvGraphicFramePr>
        <p:xfrm>
          <a:off x="4644897" y="2366517"/>
          <a:ext cx="4051933" cy="43174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1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983">
                <a:tc rowSpan="14"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1515"/>
                        </a:spcBef>
                        <a:tabLst>
                          <a:tab pos="1406525" algn="l"/>
                        </a:tabLst>
                      </a:pP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 </a:t>
                      </a:r>
                      <a:r>
                        <a:rPr sz="24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zprávám	</a:t>
                      </a: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</a:t>
                      </a:r>
                      <a:r>
                        <a:rPr sz="2400" spc="-5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realizace/udržitelnosti</a:t>
                      </a:r>
                      <a:endParaRPr sz="2400" dirty="0">
                        <a:latin typeface="Calibri Light"/>
                        <a:cs typeface="Calibri Light"/>
                      </a:endParaRPr>
                    </a:p>
                  </a:txBody>
                  <a:tcPr marL="0" marR="0" marT="192405" marB="0" vert="vert270" anchor="ctr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Bef>
                          <a:spcPts val="1055"/>
                        </a:spcBef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Dokumenty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prokazující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vlastnictví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2540" algn="ctr">
                        <a:lnSpc>
                          <a:spcPts val="1320"/>
                        </a:lnSpc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investičního majetku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pořizovaného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dotace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4445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(karty</a:t>
                      </a:r>
                      <a:r>
                        <a:rPr sz="1200" spc="-2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majetku).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398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98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2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16839" marR="5715" indent="-104139">
                        <a:lnSpc>
                          <a:spcPts val="1320"/>
                        </a:lnSpc>
                      </a:pP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Finanční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výkazy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za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poslední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uzavřené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účetní </a:t>
                      </a:r>
                      <a:r>
                        <a:rPr sz="1200" spc="-254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období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před předpokládaným</a:t>
                      </a:r>
                      <a:r>
                        <a:rPr sz="1200" spc="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termínem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podání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ZoU,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pokud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nejsou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zveřejněny.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4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8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Dokumenty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k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prokázání</a:t>
                      </a:r>
                      <a:r>
                        <a:rPr sz="1200" spc="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vlastnických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práv</a:t>
                      </a:r>
                      <a:r>
                        <a:rPr sz="1200" spc="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3175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nemovitostem.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0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7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6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Fotodokumentace</a:t>
                      </a:r>
                      <a:r>
                        <a:rPr sz="1200" spc="-3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povinné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publicity.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92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39127" y="1752600"/>
            <a:ext cx="78657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Požadavky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přílohy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naleznete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u="sng" spc="-1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Pravidlech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sng" spc="-2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</a:t>
            </a:r>
            <a:r>
              <a:rPr sz="1600" u="sng" spc="2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sng" spc="-1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žadatele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příjemce –</a:t>
            </a:r>
            <a:r>
              <a:rPr sz="1600" u="sng" spc="1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obecná</a:t>
            </a:r>
            <a:r>
              <a:rPr sz="1600" u="sng" spc="15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sng" spc="-1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část</a:t>
            </a:r>
            <a:r>
              <a:rPr sz="1600" spc="10" dirty="0"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platných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den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vydání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Rozhodnutí o poskytnutí dotace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pic>
        <p:nvPicPr>
          <p:cNvPr id="7" name="Obrázek 6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8A46C0B9-7C10-115D-01ED-EF76CC17D9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8" name="Obrázek 7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BB9883E-AE89-AE32-1578-9FF429D357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1F1DB30-3C8D-1D84-B1B2-22D3C98B0F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337919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506" y="1844751"/>
            <a:ext cx="4130675" cy="624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>
              <a:lnSpc>
                <a:spcPts val="1595"/>
              </a:lnSpc>
              <a:spcBef>
                <a:spcPts val="105"/>
              </a:spcBef>
              <a:buClr>
                <a:srgbClr val="002D5F"/>
              </a:buClr>
              <a:tabLst>
                <a:tab pos="299085" algn="l"/>
                <a:tab pos="299720" algn="l"/>
              </a:tabLst>
            </a:pP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Nutné</a:t>
            </a:r>
            <a:r>
              <a:rPr lang="cs-CZ" sz="14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umístit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již</a:t>
            </a:r>
            <a:r>
              <a:rPr lang="cs-CZ"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během</a:t>
            </a:r>
            <a:r>
              <a:rPr lang="cs-CZ" sz="14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fyzické</a:t>
            </a:r>
            <a:r>
              <a:rPr lang="cs-CZ"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realizace</a:t>
            </a:r>
            <a:r>
              <a:rPr lang="cs-CZ"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projektu,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nejpozději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lang="cs-CZ" sz="14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doby</a:t>
            </a:r>
            <a:r>
              <a:rPr lang="cs-CZ" sz="14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ukončení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fyzické</a:t>
            </a:r>
            <a:r>
              <a:rPr lang="cs-CZ" sz="14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realizace</a:t>
            </a:r>
            <a:r>
              <a:rPr lang="cs-CZ" sz="14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projektu. </a:t>
            </a:r>
            <a:r>
              <a:rPr lang="cs-CZ" sz="1400" spc="-3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Splnění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se</a:t>
            </a:r>
            <a:r>
              <a:rPr lang="cs-CZ"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dokládá</a:t>
            </a:r>
            <a:r>
              <a:rPr lang="cs-CZ"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lang="cs-CZ"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rámci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zpráv</a:t>
            </a:r>
            <a:r>
              <a:rPr lang="cs-CZ" sz="14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lang="cs-CZ"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monitoringu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.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9506" y="2623352"/>
            <a:ext cx="3822700" cy="28091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VI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NN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É</a:t>
            </a:r>
            <a:r>
              <a:rPr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Á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</a:t>
            </a:r>
            <a:r>
              <a:rPr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</a:t>
            </a:r>
            <a:r>
              <a:rPr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PUB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ICI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Y</a:t>
            </a:r>
            <a:r>
              <a:rPr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</a:t>
            </a:r>
            <a:r>
              <a:rPr sz="14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AK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)</a:t>
            </a:r>
            <a:r>
              <a:rPr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–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ČJ</a:t>
            </a:r>
          </a:p>
          <a:p>
            <a:pPr>
              <a:lnSpc>
                <a:spcPct val="100000"/>
              </a:lnSpc>
            </a:pP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Umístění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577850" lvl="1" indent="-215265">
              <a:lnSpc>
                <a:spcPct val="100000"/>
              </a:lnSpc>
              <a:spcBef>
                <a:spcPts val="335"/>
              </a:spcBef>
              <a:buChar char="—"/>
              <a:tabLst>
                <a:tab pos="578485" algn="l"/>
              </a:tabLst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sídlo/provozovna</a:t>
            </a:r>
            <a:r>
              <a:rPr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(plakát</a:t>
            </a:r>
            <a:r>
              <a:rPr sz="14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A3)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577850" lvl="1" indent="-215265">
              <a:lnSpc>
                <a:spcPct val="100000"/>
              </a:lnSpc>
              <a:spcBef>
                <a:spcPts val="340"/>
              </a:spcBef>
              <a:buChar char="—"/>
              <a:tabLst>
                <a:tab pos="578485" algn="l"/>
              </a:tabLst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webové</a:t>
            </a:r>
            <a:r>
              <a:rPr sz="14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stránky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577850" lvl="1" indent="-215265">
              <a:lnSpc>
                <a:spcPct val="100000"/>
              </a:lnSpc>
              <a:spcBef>
                <a:spcPts val="325"/>
              </a:spcBef>
              <a:buChar char="—"/>
              <a:tabLst>
                <a:tab pos="578485" algn="l"/>
              </a:tabLst>
            </a:pP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sociální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sítě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(1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post</a:t>
            </a:r>
            <a:r>
              <a:rPr sz="14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soc.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síti)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002D5F"/>
              </a:buClr>
              <a:buFont typeface="Calibri Light"/>
              <a:buChar char="—"/>
            </a:pP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Forma/obsah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20395" lvl="1" indent="-257810">
              <a:lnSpc>
                <a:spcPct val="100000"/>
              </a:lnSpc>
              <a:spcBef>
                <a:spcPts val="335"/>
              </a:spcBef>
              <a:buChar char="—"/>
              <a:tabLst>
                <a:tab pos="621030" algn="l"/>
              </a:tabLst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název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r>
              <a:rPr sz="14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4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plné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sz="14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zkrácené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formě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20395" lvl="1" indent="-257810">
              <a:lnSpc>
                <a:spcPct val="100000"/>
              </a:lnSpc>
              <a:spcBef>
                <a:spcPts val="325"/>
              </a:spcBef>
              <a:buChar char="—"/>
              <a:tabLst>
                <a:tab pos="621030" algn="l"/>
              </a:tabLst>
            </a:pP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hlavní</a:t>
            </a:r>
            <a:r>
              <a:rPr sz="14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cíl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20395" marR="5080" lvl="1" indent="-257810">
              <a:lnSpc>
                <a:spcPts val="1510"/>
              </a:lnSpc>
              <a:spcBef>
                <a:spcPts val="530"/>
              </a:spcBef>
              <a:buChar char="—"/>
              <a:tabLst>
                <a:tab pos="621030" algn="l"/>
              </a:tabLst>
            </a:pP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znak EU +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standardní text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„Spolufinancováno </a:t>
            </a:r>
            <a:r>
              <a:rPr sz="1400" spc="-30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Evropskou</a:t>
            </a:r>
            <a:r>
              <a:rPr sz="14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unií“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9506" y="5619394"/>
            <a:ext cx="2184400" cy="43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95"/>
              </a:lnSpc>
              <a:spcBef>
                <a:spcPts val="100"/>
              </a:spcBef>
            </a:pPr>
            <a:r>
              <a:rPr sz="1400" spc="-5" dirty="0">
                <a:solidFill>
                  <a:srgbClr val="002D5F"/>
                </a:solidFill>
                <a:latin typeface="Calibri Light"/>
                <a:cs typeface="Calibri Light"/>
              </a:rPr>
              <a:t>VÍCE</a:t>
            </a:r>
            <a:r>
              <a:rPr sz="1400" spc="-75" dirty="0">
                <a:solidFill>
                  <a:srgbClr val="002D5F"/>
                </a:solidFill>
                <a:latin typeface="Calibri Light"/>
                <a:cs typeface="Calibri Light"/>
              </a:rPr>
              <a:t> </a:t>
            </a:r>
            <a:r>
              <a:rPr sz="1400" spc="-15" dirty="0">
                <a:solidFill>
                  <a:srgbClr val="002D5F"/>
                </a:solidFill>
                <a:latin typeface="Calibri Light"/>
                <a:cs typeface="Calibri Light"/>
              </a:rPr>
              <a:t>INFORMACÍ:</a:t>
            </a:r>
            <a:endParaRPr sz="1400" dirty="0">
              <a:latin typeface="Calibri Light"/>
              <a:cs typeface="Calibri Light"/>
            </a:endParaRPr>
          </a:p>
          <a:p>
            <a:pPr marL="227329" indent="-215265">
              <a:lnSpc>
                <a:spcPts val="1595"/>
              </a:lnSpc>
              <a:buClr>
                <a:srgbClr val="002D5F"/>
              </a:buClr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PpŽP</a:t>
            </a:r>
            <a:r>
              <a:rPr sz="1400" u="sng" spc="-3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obecná</a:t>
            </a:r>
            <a:r>
              <a:rPr sz="1400" u="sng" spc="-4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část</a:t>
            </a:r>
            <a:r>
              <a:rPr sz="1400" u="sng" spc="-2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(kap.</a:t>
            </a:r>
            <a:r>
              <a:rPr sz="1400" u="sng" spc="-5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8.2)</a:t>
            </a:r>
            <a:endParaRPr sz="14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506" y="6003747"/>
            <a:ext cx="2783840" cy="623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indent="-215265">
              <a:lnSpc>
                <a:spcPts val="1595"/>
              </a:lnSpc>
              <a:spcBef>
                <a:spcPts val="100"/>
              </a:spcBef>
              <a:buClr>
                <a:srgbClr val="002D5F"/>
              </a:buClr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Manuál</a:t>
            </a:r>
            <a:r>
              <a:rPr sz="1400" u="sng" spc="-2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jednotného</a:t>
            </a:r>
            <a:r>
              <a:rPr sz="1400" u="sng" spc="-5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vizuálního</a:t>
            </a:r>
            <a:r>
              <a:rPr sz="1400" u="sng" spc="-3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stylu</a:t>
            </a:r>
            <a:endParaRPr sz="1400" dirty="0">
              <a:latin typeface="Calibri Light"/>
              <a:cs typeface="Calibri Light"/>
            </a:endParaRPr>
          </a:p>
          <a:p>
            <a:pPr marL="227329" indent="-215265">
              <a:lnSpc>
                <a:spcPts val="151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spc="-20" dirty="0">
                <a:solidFill>
                  <a:srgbClr val="002D5F"/>
                </a:solidFill>
                <a:latin typeface="Calibri Light"/>
                <a:cs typeface="Calibri Light"/>
              </a:rPr>
              <a:t>Vzory</a:t>
            </a:r>
            <a:r>
              <a:rPr sz="1400" spc="-45" dirty="0">
                <a:solidFill>
                  <a:srgbClr val="002D5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002D5F"/>
                </a:solidFill>
                <a:latin typeface="Calibri Light"/>
                <a:cs typeface="Calibri Light"/>
              </a:rPr>
              <a:t>log</a:t>
            </a:r>
            <a:r>
              <a:rPr sz="1400" spc="-15" dirty="0">
                <a:solidFill>
                  <a:srgbClr val="002D5F"/>
                </a:solidFill>
                <a:latin typeface="Calibri Light"/>
                <a:cs typeface="Calibri Light"/>
              </a:rPr>
              <a:t> </a:t>
            </a:r>
            <a:r>
              <a:rPr sz="1400" spc="-5" dirty="0">
                <a:solidFill>
                  <a:srgbClr val="002D5F"/>
                </a:solidFill>
                <a:latin typeface="Calibri Light"/>
                <a:cs typeface="Calibri Light"/>
              </a:rPr>
              <a:t>EU/MPO,</a:t>
            </a:r>
            <a:r>
              <a:rPr sz="1400" spc="-15" dirty="0">
                <a:solidFill>
                  <a:srgbClr val="002D5F"/>
                </a:solidFill>
                <a:latin typeface="Calibri Light"/>
                <a:cs typeface="Calibri Light"/>
              </a:rPr>
              <a:t> </a:t>
            </a:r>
            <a:r>
              <a:rPr sz="1400" spc="-5" dirty="0">
                <a:solidFill>
                  <a:srgbClr val="002D5F"/>
                </a:solidFill>
                <a:latin typeface="Calibri Light"/>
                <a:cs typeface="Calibri Light"/>
              </a:rPr>
              <a:t>plakátů</a:t>
            </a:r>
            <a:r>
              <a:rPr sz="1400" spc="-40" dirty="0">
                <a:solidFill>
                  <a:srgbClr val="009FE2"/>
                </a:solidFill>
                <a:latin typeface="Calibri Light"/>
                <a:cs typeface="Calibri Light"/>
              </a:rPr>
              <a:t> </a:t>
            </a:r>
            <a:r>
              <a:rPr sz="1400" u="sng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4"/>
              </a:rPr>
              <a:t>zde</a:t>
            </a:r>
            <a:endParaRPr sz="1400" dirty="0">
              <a:latin typeface="Calibri Light"/>
              <a:cs typeface="Calibri Light"/>
            </a:endParaRPr>
          </a:p>
          <a:p>
            <a:pPr marL="227329" indent="-215265">
              <a:lnSpc>
                <a:spcPts val="1595"/>
              </a:lnSpc>
              <a:buClr>
                <a:srgbClr val="002D5F"/>
              </a:buClr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Generátor</a:t>
            </a:r>
            <a:r>
              <a:rPr sz="1400" u="sng" spc="-3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povinné</a:t>
            </a:r>
            <a:r>
              <a:rPr sz="1400" u="sng" spc="-5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publicity</a:t>
            </a:r>
            <a:endParaRPr sz="1400" dirty="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843618" y="1002014"/>
            <a:ext cx="4557182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cs-CZ" spc="-15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spc="-15" dirty="0" err="1">
                <a:solidFill>
                  <a:schemeClr val="accent1">
                    <a:lumMod val="50000"/>
                  </a:schemeClr>
                </a:solidFill>
              </a:rPr>
              <a:t>Povinná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publicita</a:t>
            </a:r>
          </a:p>
        </p:txBody>
      </p:sp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94789" y="2914803"/>
            <a:ext cx="2991478" cy="208789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741670" y="2416301"/>
            <a:ext cx="1363980" cy="300355"/>
          </a:xfrm>
          <a:prstGeom prst="rect">
            <a:avLst/>
          </a:prstGeom>
          <a:ln w="25400">
            <a:solidFill>
              <a:srgbClr val="EE3D2C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383540">
              <a:lnSpc>
                <a:spcPct val="100000"/>
              </a:lnSpc>
              <a:spcBef>
                <a:spcPts val="390"/>
              </a:spcBef>
            </a:pPr>
            <a:r>
              <a:rPr sz="1200" b="1" spc="-10" dirty="0">
                <a:solidFill>
                  <a:srgbClr val="EE3D2C"/>
                </a:solidFill>
                <a:latin typeface="Calibri"/>
                <a:cs typeface="Calibri"/>
              </a:rPr>
              <a:t>Plakát</a:t>
            </a:r>
            <a:r>
              <a:rPr sz="1200" b="1" spc="-45" dirty="0">
                <a:solidFill>
                  <a:srgbClr val="EE3D2C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EE3D2C"/>
                </a:solidFill>
                <a:latin typeface="Calibri"/>
                <a:cs typeface="Calibri"/>
              </a:rPr>
              <a:t>A3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94743" y="6181715"/>
            <a:ext cx="1040378" cy="224938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255514" y="5744717"/>
            <a:ext cx="2524125" cy="299085"/>
          </a:xfrm>
          <a:prstGeom prst="rect">
            <a:avLst/>
          </a:prstGeom>
          <a:ln w="25400">
            <a:solidFill>
              <a:srgbClr val="EE3D2C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450215">
              <a:lnSpc>
                <a:spcPct val="100000"/>
              </a:lnSpc>
              <a:spcBef>
                <a:spcPts val="390"/>
              </a:spcBef>
            </a:pPr>
            <a:r>
              <a:rPr sz="1200" b="1" spc="-5" dirty="0">
                <a:solidFill>
                  <a:srgbClr val="EE3D2C"/>
                </a:solidFill>
                <a:latin typeface="Calibri"/>
                <a:cs typeface="Calibri"/>
              </a:rPr>
              <a:t>Znak</a:t>
            </a:r>
            <a:r>
              <a:rPr sz="1200" b="1" spc="-15" dirty="0">
                <a:solidFill>
                  <a:srgbClr val="EE3D2C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EE3D2C"/>
                </a:solidFill>
                <a:latin typeface="Calibri"/>
                <a:cs typeface="Calibri"/>
              </a:rPr>
              <a:t>EU</a:t>
            </a:r>
            <a:r>
              <a:rPr sz="1200" b="1" spc="-15" dirty="0">
                <a:solidFill>
                  <a:srgbClr val="EE3D2C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EE3D2C"/>
                </a:solidFill>
                <a:latin typeface="Calibri"/>
                <a:cs typeface="Calibri"/>
              </a:rPr>
              <a:t>+</a:t>
            </a:r>
            <a:r>
              <a:rPr sz="1200" b="1" spc="-5" dirty="0">
                <a:solidFill>
                  <a:srgbClr val="EE3D2C"/>
                </a:solidFill>
                <a:latin typeface="Calibri"/>
                <a:cs typeface="Calibri"/>
              </a:rPr>
              <a:t> standardní</a:t>
            </a:r>
            <a:r>
              <a:rPr sz="1200" b="1" spc="-20" dirty="0">
                <a:solidFill>
                  <a:srgbClr val="EE3D2C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EE3D2C"/>
                </a:solidFill>
                <a:latin typeface="Calibri"/>
                <a:cs typeface="Calibri"/>
              </a:rPr>
              <a:t>text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42330" y="1848104"/>
            <a:ext cx="196850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Y</a:t>
            </a:r>
            <a:r>
              <a:rPr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VI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</a:t>
            </a:r>
            <a:r>
              <a:rPr sz="14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É</a:t>
            </a:r>
            <a:r>
              <a:rPr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PUB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ICI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</a:t>
            </a:r>
            <a:r>
              <a:rPr sz="1400" spc="-1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Y</a:t>
            </a:r>
            <a:r>
              <a:rPr sz="1400" dirty="0">
                <a:cs typeface="Calibri Light"/>
              </a:rPr>
              <a:t>:</a:t>
            </a:r>
          </a:p>
        </p:txBody>
      </p:sp>
      <p:pic>
        <p:nvPicPr>
          <p:cNvPr id="13" name="Obrázek 1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F5584092-A10D-15E4-5CB5-0E7D0CAC34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4" name="Obrázek 1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3EF0D82-4431-DC5F-938C-005ED0A3BD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8C6CD076-67F8-E934-8501-B3D0D3B7FE1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05650" y="337919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7986" y="808869"/>
            <a:ext cx="5475131" cy="804707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393825">
              <a:lnSpc>
                <a:spcPct val="100000"/>
              </a:lnSpc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Projektový</a:t>
            </a:r>
            <a:r>
              <a:rPr spc="-6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cyklus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895090" y="1877314"/>
            <a:ext cx="1772285" cy="1481455"/>
            <a:chOff x="3895090" y="1877314"/>
            <a:chExt cx="1772285" cy="14814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58249" y="2922850"/>
              <a:ext cx="1608906" cy="43539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901440" y="1883664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705612" y="0"/>
                  </a:moveTo>
                  <a:lnTo>
                    <a:pt x="657308" y="1628"/>
                  </a:lnTo>
                  <a:lnTo>
                    <a:pt x="609877" y="6442"/>
                  </a:lnTo>
                  <a:lnTo>
                    <a:pt x="563424" y="14338"/>
                  </a:lnTo>
                  <a:lnTo>
                    <a:pt x="518054" y="25209"/>
                  </a:lnTo>
                  <a:lnTo>
                    <a:pt x="473871" y="38951"/>
                  </a:lnTo>
                  <a:lnTo>
                    <a:pt x="430982" y="55459"/>
                  </a:lnTo>
                  <a:lnTo>
                    <a:pt x="389491" y="74627"/>
                  </a:lnTo>
                  <a:lnTo>
                    <a:pt x="349503" y="96350"/>
                  </a:lnTo>
                  <a:lnTo>
                    <a:pt x="311125" y="120523"/>
                  </a:lnTo>
                  <a:lnTo>
                    <a:pt x="274460" y="147042"/>
                  </a:lnTo>
                  <a:lnTo>
                    <a:pt x="239614" y="175800"/>
                  </a:lnTo>
                  <a:lnTo>
                    <a:pt x="206692" y="206692"/>
                  </a:lnTo>
                  <a:lnTo>
                    <a:pt x="175800" y="239614"/>
                  </a:lnTo>
                  <a:lnTo>
                    <a:pt x="147042" y="274460"/>
                  </a:lnTo>
                  <a:lnTo>
                    <a:pt x="120523" y="311125"/>
                  </a:lnTo>
                  <a:lnTo>
                    <a:pt x="96350" y="349503"/>
                  </a:lnTo>
                  <a:lnTo>
                    <a:pt x="74627" y="389491"/>
                  </a:lnTo>
                  <a:lnTo>
                    <a:pt x="55459" y="430982"/>
                  </a:lnTo>
                  <a:lnTo>
                    <a:pt x="38951" y="473871"/>
                  </a:lnTo>
                  <a:lnTo>
                    <a:pt x="25209" y="518054"/>
                  </a:lnTo>
                  <a:lnTo>
                    <a:pt x="14338" y="563424"/>
                  </a:lnTo>
                  <a:lnTo>
                    <a:pt x="6442" y="609877"/>
                  </a:lnTo>
                  <a:lnTo>
                    <a:pt x="1628" y="657308"/>
                  </a:lnTo>
                  <a:lnTo>
                    <a:pt x="0" y="705612"/>
                  </a:lnTo>
                  <a:lnTo>
                    <a:pt x="1628" y="753915"/>
                  </a:lnTo>
                  <a:lnTo>
                    <a:pt x="6442" y="801346"/>
                  </a:lnTo>
                  <a:lnTo>
                    <a:pt x="14338" y="847799"/>
                  </a:lnTo>
                  <a:lnTo>
                    <a:pt x="25209" y="893169"/>
                  </a:lnTo>
                  <a:lnTo>
                    <a:pt x="38951" y="937352"/>
                  </a:lnTo>
                  <a:lnTo>
                    <a:pt x="55459" y="980241"/>
                  </a:lnTo>
                  <a:lnTo>
                    <a:pt x="74627" y="1021732"/>
                  </a:lnTo>
                  <a:lnTo>
                    <a:pt x="96350" y="1061720"/>
                  </a:lnTo>
                  <a:lnTo>
                    <a:pt x="120523" y="1100098"/>
                  </a:lnTo>
                  <a:lnTo>
                    <a:pt x="147042" y="1136763"/>
                  </a:lnTo>
                  <a:lnTo>
                    <a:pt x="175800" y="1171609"/>
                  </a:lnTo>
                  <a:lnTo>
                    <a:pt x="206692" y="1204531"/>
                  </a:lnTo>
                  <a:lnTo>
                    <a:pt x="239614" y="1235423"/>
                  </a:lnTo>
                  <a:lnTo>
                    <a:pt x="274460" y="1264181"/>
                  </a:lnTo>
                  <a:lnTo>
                    <a:pt x="311125" y="1290700"/>
                  </a:lnTo>
                  <a:lnTo>
                    <a:pt x="349503" y="1314873"/>
                  </a:lnTo>
                  <a:lnTo>
                    <a:pt x="389491" y="1336596"/>
                  </a:lnTo>
                  <a:lnTo>
                    <a:pt x="430982" y="1355764"/>
                  </a:lnTo>
                  <a:lnTo>
                    <a:pt x="473871" y="1372272"/>
                  </a:lnTo>
                  <a:lnTo>
                    <a:pt x="518054" y="1386014"/>
                  </a:lnTo>
                  <a:lnTo>
                    <a:pt x="563424" y="1396885"/>
                  </a:lnTo>
                  <a:lnTo>
                    <a:pt x="609877" y="1404781"/>
                  </a:lnTo>
                  <a:lnTo>
                    <a:pt x="657308" y="1409595"/>
                  </a:lnTo>
                  <a:lnTo>
                    <a:pt x="705612" y="1411224"/>
                  </a:lnTo>
                  <a:lnTo>
                    <a:pt x="753929" y="1409595"/>
                  </a:lnTo>
                  <a:lnTo>
                    <a:pt x="801372" y="1404781"/>
                  </a:lnTo>
                  <a:lnTo>
                    <a:pt x="847835" y="1396885"/>
                  </a:lnTo>
                  <a:lnTo>
                    <a:pt x="893213" y="1386014"/>
                  </a:lnTo>
                  <a:lnTo>
                    <a:pt x="937402" y="1372272"/>
                  </a:lnTo>
                  <a:lnTo>
                    <a:pt x="980295" y="1355764"/>
                  </a:lnTo>
                  <a:lnTo>
                    <a:pt x="1021788" y="1336596"/>
                  </a:lnTo>
                  <a:lnTo>
                    <a:pt x="1061776" y="1314873"/>
                  </a:lnTo>
                  <a:lnTo>
                    <a:pt x="1100154" y="1290700"/>
                  </a:lnTo>
                  <a:lnTo>
                    <a:pt x="1136817" y="1264181"/>
                  </a:lnTo>
                  <a:lnTo>
                    <a:pt x="1171660" y="1235423"/>
                  </a:lnTo>
                  <a:lnTo>
                    <a:pt x="1204579" y="1204531"/>
                  </a:lnTo>
                  <a:lnTo>
                    <a:pt x="1235467" y="1171609"/>
                  </a:lnTo>
                  <a:lnTo>
                    <a:pt x="1264220" y="1136763"/>
                  </a:lnTo>
                  <a:lnTo>
                    <a:pt x="1290733" y="1100098"/>
                  </a:lnTo>
                  <a:lnTo>
                    <a:pt x="1314901" y="1061720"/>
                  </a:lnTo>
                  <a:lnTo>
                    <a:pt x="1336619" y="1021732"/>
                  </a:lnTo>
                  <a:lnTo>
                    <a:pt x="1355782" y="980241"/>
                  </a:lnTo>
                  <a:lnTo>
                    <a:pt x="1372285" y="937352"/>
                  </a:lnTo>
                  <a:lnTo>
                    <a:pt x="1386023" y="893169"/>
                  </a:lnTo>
                  <a:lnTo>
                    <a:pt x="1396891" y="847799"/>
                  </a:lnTo>
                  <a:lnTo>
                    <a:pt x="1404783" y="801346"/>
                  </a:lnTo>
                  <a:lnTo>
                    <a:pt x="1409596" y="753915"/>
                  </a:lnTo>
                  <a:lnTo>
                    <a:pt x="1411224" y="705612"/>
                  </a:lnTo>
                  <a:lnTo>
                    <a:pt x="1409596" y="657308"/>
                  </a:lnTo>
                  <a:lnTo>
                    <a:pt x="1404783" y="609877"/>
                  </a:lnTo>
                  <a:lnTo>
                    <a:pt x="1396891" y="563424"/>
                  </a:lnTo>
                  <a:lnTo>
                    <a:pt x="1386023" y="518054"/>
                  </a:lnTo>
                  <a:lnTo>
                    <a:pt x="1372285" y="473871"/>
                  </a:lnTo>
                  <a:lnTo>
                    <a:pt x="1355782" y="430982"/>
                  </a:lnTo>
                  <a:lnTo>
                    <a:pt x="1336619" y="389491"/>
                  </a:lnTo>
                  <a:lnTo>
                    <a:pt x="1314901" y="349503"/>
                  </a:lnTo>
                  <a:lnTo>
                    <a:pt x="1290733" y="311125"/>
                  </a:lnTo>
                  <a:lnTo>
                    <a:pt x="1264220" y="274460"/>
                  </a:lnTo>
                  <a:lnTo>
                    <a:pt x="1235467" y="239614"/>
                  </a:lnTo>
                  <a:lnTo>
                    <a:pt x="1204579" y="206692"/>
                  </a:lnTo>
                  <a:lnTo>
                    <a:pt x="1171660" y="175800"/>
                  </a:lnTo>
                  <a:lnTo>
                    <a:pt x="1136817" y="147042"/>
                  </a:lnTo>
                  <a:lnTo>
                    <a:pt x="1100154" y="120523"/>
                  </a:lnTo>
                  <a:lnTo>
                    <a:pt x="1061776" y="96350"/>
                  </a:lnTo>
                  <a:lnTo>
                    <a:pt x="1021788" y="74627"/>
                  </a:lnTo>
                  <a:lnTo>
                    <a:pt x="980295" y="55459"/>
                  </a:lnTo>
                  <a:lnTo>
                    <a:pt x="937402" y="38951"/>
                  </a:lnTo>
                  <a:lnTo>
                    <a:pt x="893213" y="25209"/>
                  </a:lnTo>
                  <a:lnTo>
                    <a:pt x="847835" y="14338"/>
                  </a:lnTo>
                  <a:lnTo>
                    <a:pt x="801372" y="6442"/>
                  </a:lnTo>
                  <a:lnTo>
                    <a:pt x="753929" y="1628"/>
                  </a:lnTo>
                  <a:lnTo>
                    <a:pt x="705612" y="0"/>
                  </a:lnTo>
                  <a:close/>
                </a:path>
              </a:pathLst>
            </a:custGeom>
            <a:solidFill>
              <a:srgbClr val="D596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01440" y="1883664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0" y="705612"/>
                  </a:moveTo>
                  <a:lnTo>
                    <a:pt x="1628" y="657308"/>
                  </a:lnTo>
                  <a:lnTo>
                    <a:pt x="6442" y="609877"/>
                  </a:lnTo>
                  <a:lnTo>
                    <a:pt x="14338" y="563424"/>
                  </a:lnTo>
                  <a:lnTo>
                    <a:pt x="25209" y="518054"/>
                  </a:lnTo>
                  <a:lnTo>
                    <a:pt x="38951" y="473871"/>
                  </a:lnTo>
                  <a:lnTo>
                    <a:pt x="55459" y="430982"/>
                  </a:lnTo>
                  <a:lnTo>
                    <a:pt x="74627" y="389491"/>
                  </a:lnTo>
                  <a:lnTo>
                    <a:pt x="96350" y="349503"/>
                  </a:lnTo>
                  <a:lnTo>
                    <a:pt x="120523" y="311125"/>
                  </a:lnTo>
                  <a:lnTo>
                    <a:pt x="147042" y="274460"/>
                  </a:lnTo>
                  <a:lnTo>
                    <a:pt x="175800" y="239614"/>
                  </a:lnTo>
                  <a:lnTo>
                    <a:pt x="206692" y="206692"/>
                  </a:lnTo>
                  <a:lnTo>
                    <a:pt x="239614" y="175800"/>
                  </a:lnTo>
                  <a:lnTo>
                    <a:pt x="274460" y="147042"/>
                  </a:lnTo>
                  <a:lnTo>
                    <a:pt x="311125" y="120523"/>
                  </a:lnTo>
                  <a:lnTo>
                    <a:pt x="349503" y="96350"/>
                  </a:lnTo>
                  <a:lnTo>
                    <a:pt x="389491" y="74627"/>
                  </a:lnTo>
                  <a:lnTo>
                    <a:pt x="430982" y="55459"/>
                  </a:lnTo>
                  <a:lnTo>
                    <a:pt x="473871" y="38951"/>
                  </a:lnTo>
                  <a:lnTo>
                    <a:pt x="518054" y="25209"/>
                  </a:lnTo>
                  <a:lnTo>
                    <a:pt x="563424" y="14338"/>
                  </a:lnTo>
                  <a:lnTo>
                    <a:pt x="609877" y="6442"/>
                  </a:lnTo>
                  <a:lnTo>
                    <a:pt x="657308" y="1628"/>
                  </a:lnTo>
                  <a:lnTo>
                    <a:pt x="705612" y="0"/>
                  </a:lnTo>
                  <a:lnTo>
                    <a:pt x="753929" y="1628"/>
                  </a:lnTo>
                  <a:lnTo>
                    <a:pt x="801372" y="6442"/>
                  </a:lnTo>
                  <a:lnTo>
                    <a:pt x="847835" y="14338"/>
                  </a:lnTo>
                  <a:lnTo>
                    <a:pt x="893213" y="25209"/>
                  </a:lnTo>
                  <a:lnTo>
                    <a:pt x="937402" y="38951"/>
                  </a:lnTo>
                  <a:lnTo>
                    <a:pt x="980295" y="55459"/>
                  </a:lnTo>
                  <a:lnTo>
                    <a:pt x="1021788" y="74627"/>
                  </a:lnTo>
                  <a:lnTo>
                    <a:pt x="1061776" y="96350"/>
                  </a:lnTo>
                  <a:lnTo>
                    <a:pt x="1100154" y="120523"/>
                  </a:lnTo>
                  <a:lnTo>
                    <a:pt x="1136817" y="147042"/>
                  </a:lnTo>
                  <a:lnTo>
                    <a:pt x="1171660" y="175800"/>
                  </a:lnTo>
                  <a:lnTo>
                    <a:pt x="1204579" y="206692"/>
                  </a:lnTo>
                  <a:lnTo>
                    <a:pt x="1235467" y="239614"/>
                  </a:lnTo>
                  <a:lnTo>
                    <a:pt x="1264220" y="274460"/>
                  </a:lnTo>
                  <a:lnTo>
                    <a:pt x="1290733" y="311125"/>
                  </a:lnTo>
                  <a:lnTo>
                    <a:pt x="1314901" y="349503"/>
                  </a:lnTo>
                  <a:lnTo>
                    <a:pt x="1336619" y="389491"/>
                  </a:lnTo>
                  <a:lnTo>
                    <a:pt x="1355782" y="430982"/>
                  </a:lnTo>
                  <a:lnTo>
                    <a:pt x="1372285" y="473871"/>
                  </a:lnTo>
                  <a:lnTo>
                    <a:pt x="1386023" y="518054"/>
                  </a:lnTo>
                  <a:lnTo>
                    <a:pt x="1396891" y="563424"/>
                  </a:lnTo>
                  <a:lnTo>
                    <a:pt x="1404783" y="609877"/>
                  </a:lnTo>
                  <a:lnTo>
                    <a:pt x="1409596" y="657308"/>
                  </a:lnTo>
                  <a:lnTo>
                    <a:pt x="1411224" y="705612"/>
                  </a:lnTo>
                  <a:lnTo>
                    <a:pt x="1409596" y="753915"/>
                  </a:lnTo>
                  <a:lnTo>
                    <a:pt x="1404783" y="801346"/>
                  </a:lnTo>
                  <a:lnTo>
                    <a:pt x="1396891" y="847799"/>
                  </a:lnTo>
                  <a:lnTo>
                    <a:pt x="1386023" y="893169"/>
                  </a:lnTo>
                  <a:lnTo>
                    <a:pt x="1372285" y="937352"/>
                  </a:lnTo>
                  <a:lnTo>
                    <a:pt x="1355782" y="980241"/>
                  </a:lnTo>
                  <a:lnTo>
                    <a:pt x="1336619" y="1021732"/>
                  </a:lnTo>
                  <a:lnTo>
                    <a:pt x="1314901" y="1061720"/>
                  </a:lnTo>
                  <a:lnTo>
                    <a:pt x="1290733" y="1100098"/>
                  </a:lnTo>
                  <a:lnTo>
                    <a:pt x="1264220" y="1136763"/>
                  </a:lnTo>
                  <a:lnTo>
                    <a:pt x="1235467" y="1171609"/>
                  </a:lnTo>
                  <a:lnTo>
                    <a:pt x="1204579" y="1204531"/>
                  </a:lnTo>
                  <a:lnTo>
                    <a:pt x="1171660" y="1235423"/>
                  </a:lnTo>
                  <a:lnTo>
                    <a:pt x="1136817" y="1264181"/>
                  </a:lnTo>
                  <a:lnTo>
                    <a:pt x="1100154" y="1290700"/>
                  </a:lnTo>
                  <a:lnTo>
                    <a:pt x="1061776" y="1314873"/>
                  </a:lnTo>
                  <a:lnTo>
                    <a:pt x="1021788" y="1336596"/>
                  </a:lnTo>
                  <a:lnTo>
                    <a:pt x="980295" y="1355764"/>
                  </a:lnTo>
                  <a:lnTo>
                    <a:pt x="937402" y="1372272"/>
                  </a:lnTo>
                  <a:lnTo>
                    <a:pt x="893213" y="1386014"/>
                  </a:lnTo>
                  <a:lnTo>
                    <a:pt x="847835" y="1396885"/>
                  </a:lnTo>
                  <a:lnTo>
                    <a:pt x="801372" y="1404781"/>
                  </a:lnTo>
                  <a:lnTo>
                    <a:pt x="753929" y="1409595"/>
                  </a:lnTo>
                  <a:lnTo>
                    <a:pt x="705612" y="1411224"/>
                  </a:lnTo>
                  <a:lnTo>
                    <a:pt x="657308" y="1409595"/>
                  </a:lnTo>
                  <a:lnTo>
                    <a:pt x="609877" y="1404781"/>
                  </a:lnTo>
                  <a:lnTo>
                    <a:pt x="563424" y="1396885"/>
                  </a:lnTo>
                  <a:lnTo>
                    <a:pt x="518054" y="1386014"/>
                  </a:lnTo>
                  <a:lnTo>
                    <a:pt x="473871" y="1372272"/>
                  </a:lnTo>
                  <a:lnTo>
                    <a:pt x="430982" y="1355764"/>
                  </a:lnTo>
                  <a:lnTo>
                    <a:pt x="389491" y="1336596"/>
                  </a:lnTo>
                  <a:lnTo>
                    <a:pt x="349503" y="1314873"/>
                  </a:lnTo>
                  <a:lnTo>
                    <a:pt x="311125" y="1290700"/>
                  </a:lnTo>
                  <a:lnTo>
                    <a:pt x="274460" y="1264181"/>
                  </a:lnTo>
                  <a:lnTo>
                    <a:pt x="239614" y="1235423"/>
                  </a:lnTo>
                  <a:lnTo>
                    <a:pt x="206692" y="1204531"/>
                  </a:lnTo>
                  <a:lnTo>
                    <a:pt x="175800" y="1171609"/>
                  </a:lnTo>
                  <a:lnTo>
                    <a:pt x="147042" y="1136763"/>
                  </a:lnTo>
                  <a:lnTo>
                    <a:pt x="120523" y="1100098"/>
                  </a:lnTo>
                  <a:lnTo>
                    <a:pt x="96350" y="1061720"/>
                  </a:lnTo>
                  <a:lnTo>
                    <a:pt x="74627" y="1021732"/>
                  </a:lnTo>
                  <a:lnTo>
                    <a:pt x="55459" y="980241"/>
                  </a:lnTo>
                  <a:lnTo>
                    <a:pt x="38951" y="937352"/>
                  </a:lnTo>
                  <a:lnTo>
                    <a:pt x="25209" y="893169"/>
                  </a:lnTo>
                  <a:lnTo>
                    <a:pt x="14338" y="847799"/>
                  </a:lnTo>
                  <a:lnTo>
                    <a:pt x="6442" y="801346"/>
                  </a:lnTo>
                  <a:lnTo>
                    <a:pt x="1628" y="753915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65421" y="2336038"/>
            <a:ext cx="68643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ts val="1710"/>
              </a:lnSpc>
              <a:spcBef>
                <a:spcPts val="100"/>
              </a:spcBef>
            </a:pPr>
            <a:r>
              <a:rPr sz="1500" spc="-5" dirty="0">
                <a:solidFill>
                  <a:srgbClr val="FFFFFF"/>
                </a:solidFill>
                <a:latin typeface="Calibri Light"/>
                <a:cs typeface="Calibri Light"/>
              </a:rPr>
              <a:t>Žádo</a:t>
            </a:r>
            <a:r>
              <a:rPr sz="1500" spc="-30" dirty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t o</a:t>
            </a:r>
            <a:endParaRPr sz="1500">
              <a:latin typeface="Calibri Light"/>
              <a:cs typeface="Calibri Light"/>
            </a:endParaRPr>
          </a:p>
          <a:p>
            <a:pPr marL="12700">
              <a:lnSpc>
                <a:spcPts val="1710"/>
              </a:lnSpc>
            </a:pP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podporu</a:t>
            </a:r>
            <a:endParaRPr sz="1500">
              <a:latin typeface="Calibri Light"/>
              <a:cs typeface="Calibri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219827" y="2979292"/>
            <a:ext cx="2160905" cy="1623060"/>
            <a:chOff x="5219827" y="2979292"/>
            <a:chExt cx="2160905" cy="1623060"/>
          </a:xfrm>
        </p:grpSpPr>
        <p:sp>
          <p:nvSpPr>
            <p:cNvPr id="9" name="object 9"/>
            <p:cNvSpPr/>
            <p:nvPr/>
          </p:nvSpPr>
          <p:spPr>
            <a:xfrm>
              <a:off x="5219827" y="2979292"/>
              <a:ext cx="386715" cy="418465"/>
            </a:xfrm>
            <a:custGeom>
              <a:avLst/>
              <a:gdLst/>
              <a:ahLst/>
              <a:cxnLst/>
              <a:rect l="l" t="t" r="r" b="b"/>
              <a:pathLst>
                <a:path w="386714" h="418464">
                  <a:moveTo>
                    <a:pt x="167894" y="0"/>
                  </a:moveTo>
                  <a:lnTo>
                    <a:pt x="0" y="231140"/>
                  </a:lnTo>
                  <a:lnTo>
                    <a:pt x="151257" y="340995"/>
                  </a:lnTo>
                  <a:lnTo>
                    <a:pt x="95250" y="418084"/>
                  </a:lnTo>
                  <a:lnTo>
                    <a:pt x="386588" y="335407"/>
                  </a:lnTo>
                  <a:lnTo>
                    <a:pt x="375158" y="32893"/>
                  </a:lnTo>
                  <a:lnTo>
                    <a:pt x="319150" y="109855"/>
                  </a:lnTo>
                  <a:lnTo>
                    <a:pt x="167894" y="0"/>
                  </a:lnTo>
                  <a:close/>
                </a:path>
              </a:pathLst>
            </a:custGeom>
            <a:solidFill>
              <a:srgbClr val="AAAC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1225" y="4166434"/>
              <a:ext cx="1608906" cy="43539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614416" y="3127247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705612" y="0"/>
                  </a:moveTo>
                  <a:lnTo>
                    <a:pt x="657308" y="1628"/>
                  </a:lnTo>
                  <a:lnTo>
                    <a:pt x="609877" y="6442"/>
                  </a:lnTo>
                  <a:lnTo>
                    <a:pt x="563424" y="14338"/>
                  </a:lnTo>
                  <a:lnTo>
                    <a:pt x="518054" y="25209"/>
                  </a:lnTo>
                  <a:lnTo>
                    <a:pt x="473871" y="38951"/>
                  </a:lnTo>
                  <a:lnTo>
                    <a:pt x="430982" y="55459"/>
                  </a:lnTo>
                  <a:lnTo>
                    <a:pt x="389491" y="74627"/>
                  </a:lnTo>
                  <a:lnTo>
                    <a:pt x="349503" y="96350"/>
                  </a:lnTo>
                  <a:lnTo>
                    <a:pt x="311125" y="120523"/>
                  </a:lnTo>
                  <a:lnTo>
                    <a:pt x="274460" y="147042"/>
                  </a:lnTo>
                  <a:lnTo>
                    <a:pt x="239614" y="175800"/>
                  </a:lnTo>
                  <a:lnTo>
                    <a:pt x="206692" y="206692"/>
                  </a:lnTo>
                  <a:lnTo>
                    <a:pt x="175800" y="239614"/>
                  </a:lnTo>
                  <a:lnTo>
                    <a:pt x="147042" y="274460"/>
                  </a:lnTo>
                  <a:lnTo>
                    <a:pt x="120523" y="311125"/>
                  </a:lnTo>
                  <a:lnTo>
                    <a:pt x="96350" y="349504"/>
                  </a:lnTo>
                  <a:lnTo>
                    <a:pt x="74627" y="389491"/>
                  </a:lnTo>
                  <a:lnTo>
                    <a:pt x="55459" y="430982"/>
                  </a:lnTo>
                  <a:lnTo>
                    <a:pt x="38951" y="473871"/>
                  </a:lnTo>
                  <a:lnTo>
                    <a:pt x="25209" y="518054"/>
                  </a:lnTo>
                  <a:lnTo>
                    <a:pt x="14338" y="563424"/>
                  </a:lnTo>
                  <a:lnTo>
                    <a:pt x="6442" y="609877"/>
                  </a:lnTo>
                  <a:lnTo>
                    <a:pt x="1628" y="657308"/>
                  </a:lnTo>
                  <a:lnTo>
                    <a:pt x="0" y="705612"/>
                  </a:lnTo>
                  <a:lnTo>
                    <a:pt x="1628" y="753929"/>
                  </a:lnTo>
                  <a:lnTo>
                    <a:pt x="6442" y="801372"/>
                  </a:lnTo>
                  <a:lnTo>
                    <a:pt x="14338" y="847835"/>
                  </a:lnTo>
                  <a:lnTo>
                    <a:pt x="25209" y="893213"/>
                  </a:lnTo>
                  <a:lnTo>
                    <a:pt x="38951" y="937402"/>
                  </a:lnTo>
                  <a:lnTo>
                    <a:pt x="55459" y="980295"/>
                  </a:lnTo>
                  <a:lnTo>
                    <a:pt x="74627" y="1021788"/>
                  </a:lnTo>
                  <a:lnTo>
                    <a:pt x="96350" y="1061776"/>
                  </a:lnTo>
                  <a:lnTo>
                    <a:pt x="120523" y="1100154"/>
                  </a:lnTo>
                  <a:lnTo>
                    <a:pt x="147042" y="1136817"/>
                  </a:lnTo>
                  <a:lnTo>
                    <a:pt x="175800" y="1171660"/>
                  </a:lnTo>
                  <a:lnTo>
                    <a:pt x="206692" y="1204579"/>
                  </a:lnTo>
                  <a:lnTo>
                    <a:pt x="239614" y="1235467"/>
                  </a:lnTo>
                  <a:lnTo>
                    <a:pt x="274460" y="1264220"/>
                  </a:lnTo>
                  <a:lnTo>
                    <a:pt x="311125" y="1290733"/>
                  </a:lnTo>
                  <a:lnTo>
                    <a:pt x="349503" y="1314901"/>
                  </a:lnTo>
                  <a:lnTo>
                    <a:pt x="389491" y="1336619"/>
                  </a:lnTo>
                  <a:lnTo>
                    <a:pt x="430982" y="1355782"/>
                  </a:lnTo>
                  <a:lnTo>
                    <a:pt x="473871" y="1372285"/>
                  </a:lnTo>
                  <a:lnTo>
                    <a:pt x="518054" y="1386023"/>
                  </a:lnTo>
                  <a:lnTo>
                    <a:pt x="563424" y="1396891"/>
                  </a:lnTo>
                  <a:lnTo>
                    <a:pt x="609877" y="1404783"/>
                  </a:lnTo>
                  <a:lnTo>
                    <a:pt x="657308" y="1409596"/>
                  </a:lnTo>
                  <a:lnTo>
                    <a:pt x="705612" y="1411224"/>
                  </a:lnTo>
                  <a:lnTo>
                    <a:pt x="753929" y="1409596"/>
                  </a:lnTo>
                  <a:lnTo>
                    <a:pt x="801372" y="1404783"/>
                  </a:lnTo>
                  <a:lnTo>
                    <a:pt x="847835" y="1396891"/>
                  </a:lnTo>
                  <a:lnTo>
                    <a:pt x="893213" y="1386023"/>
                  </a:lnTo>
                  <a:lnTo>
                    <a:pt x="937402" y="1372285"/>
                  </a:lnTo>
                  <a:lnTo>
                    <a:pt x="980295" y="1355782"/>
                  </a:lnTo>
                  <a:lnTo>
                    <a:pt x="1021788" y="1336619"/>
                  </a:lnTo>
                  <a:lnTo>
                    <a:pt x="1061776" y="1314901"/>
                  </a:lnTo>
                  <a:lnTo>
                    <a:pt x="1100154" y="1290733"/>
                  </a:lnTo>
                  <a:lnTo>
                    <a:pt x="1136817" y="1264220"/>
                  </a:lnTo>
                  <a:lnTo>
                    <a:pt x="1171660" y="1235467"/>
                  </a:lnTo>
                  <a:lnTo>
                    <a:pt x="1204579" y="1204579"/>
                  </a:lnTo>
                  <a:lnTo>
                    <a:pt x="1235467" y="1171660"/>
                  </a:lnTo>
                  <a:lnTo>
                    <a:pt x="1264220" y="1136817"/>
                  </a:lnTo>
                  <a:lnTo>
                    <a:pt x="1290733" y="1100154"/>
                  </a:lnTo>
                  <a:lnTo>
                    <a:pt x="1314901" y="1061776"/>
                  </a:lnTo>
                  <a:lnTo>
                    <a:pt x="1336619" y="1021788"/>
                  </a:lnTo>
                  <a:lnTo>
                    <a:pt x="1355782" y="980295"/>
                  </a:lnTo>
                  <a:lnTo>
                    <a:pt x="1372285" y="937402"/>
                  </a:lnTo>
                  <a:lnTo>
                    <a:pt x="1386023" y="893213"/>
                  </a:lnTo>
                  <a:lnTo>
                    <a:pt x="1396891" y="847835"/>
                  </a:lnTo>
                  <a:lnTo>
                    <a:pt x="1404783" y="801372"/>
                  </a:lnTo>
                  <a:lnTo>
                    <a:pt x="1409596" y="753929"/>
                  </a:lnTo>
                  <a:lnTo>
                    <a:pt x="1411224" y="705612"/>
                  </a:lnTo>
                  <a:lnTo>
                    <a:pt x="1409596" y="657308"/>
                  </a:lnTo>
                  <a:lnTo>
                    <a:pt x="1404783" y="609877"/>
                  </a:lnTo>
                  <a:lnTo>
                    <a:pt x="1396891" y="563424"/>
                  </a:lnTo>
                  <a:lnTo>
                    <a:pt x="1386023" y="518054"/>
                  </a:lnTo>
                  <a:lnTo>
                    <a:pt x="1372285" y="473871"/>
                  </a:lnTo>
                  <a:lnTo>
                    <a:pt x="1355782" y="430982"/>
                  </a:lnTo>
                  <a:lnTo>
                    <a:pt x="1336619" y="389491"/>
                  </a:lnTo>
                  <a:lnTo>
                    <a:pt x="1314901" y="349503"/>
                  </a:lnTo>
                  <a:lnTo>
                    <a:pt x="1290733" y="311125"/>
                  </a:lnTo>
                  <a:lnTo>
                    <a:pt x="1264220" y="274460"/>
                  </a:lnTo>
                  <a:lnTo>
                    <a:pt x="1235467" y="239614"/>
                  </a:lnTo>
                  <a:lnTo>
                    <a:pt x="1204579" y="206692"/>
                  </a:lnTo>
                  <a:lnTo>
                    <a:pt x="1171660" y="175800"/>
                  </a:lnTo>
                  <a:lnTo>
                    <a:pt x="1136817" y="147042"/>
                  </a:lnTo>
                  <a:lnTo>
                    <a:pt x="1100154" y="120523"/>
                  </a:lnTo>
                  <a:lnTo>
                    <a:pt x="1061776" y="96350"/>
                  </a:lnTo>
                  <a:lnTo>
                    <a:pt x="1021788" y="74627"/>
                  </a:lnTo>
                  <a:lnTo>
                    <a:pt x="980295" y="55459"/>
                  </a:lnTo>
                  <a:lnTo>
                    <a:pt x="937402" y="38951"/>
                  </a:lnTo>
                  <a:lnTo>
                    <a:pt x="893213" y="25209"/>
                  </a:lnTo>
                  <a:lnTo>
                    <a:pt x="847835" y="14338"/>
                  </a:lnTo>
                  <a:lnTo>
                    <a:pt x="801372" y="6442"/>
                  </a:lnTo>
                  <a:lnTo>
                    <a:pt x="753929" y="1628"/>
                  </a:lnTo>
                  <a:lnTo>
                    <a:pt x="705612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14416" y="3127247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0" y="705612"/>
                  </a:moveTo>
                  <a:lnTo>
                    <a:pt x="1628" y="657308"/>
                  </a:lnTo>
                  <a:lnTo>
                    <a:pt x="6442" y="609877"/>
                  </a:lnTo>
                  <a:lnTo>
                    <a:pt x="14338" y="563424"/>
                  </a:lnTo>
                  <a:lnTo>
                    <a:pt x="25209" y="518054"/>
                  </a:lnTo>
                  <a:lnTo>
                    <a:pt x="38951" y="473871"/>
                  </a:lnTo>
                  <a:lnTo>
                    <a:pt x="55459" y="430982"/>
                  </a:lnTo>
                  <a:lnTo>
                    <a:pt x="74627" y="389491"/>
                  </a:lnTo>
                  <a:lnTo>
                    <a:pt x="96350" y="349504"/>
                  </a:lnTo>
                  <a:lnTo>
                    <a:pt x="120523" y="311125"/>
                  </a:lnTo>
                  <a:lnTo>
                    <a:pt x="147042" y="274460"/>
                  </a:lnTo>
                  <a:lnTo>
                    <a:pt x="175800" y="239614"/>
                  </a:lnTo>
                  <a:lnTo>
                    <a:pt x="206692" y="206692"/>
                  </a:lnTo>
                  <a:lnTo>
                    <a:pt x="239614" y="175800"/>
                  </a:lnTo>
                  <a:lnTo>
                    <a:pt x="274460" y="147042"/>
                  </a:lnTo>
                  <a:lnTo>
                    <a:pt x="311125" y="120523"/>
                  </a:lnTo>
                  <a:lnTo>
                    <a:pt x="349503" y="96350"/>
                  </a:lnTo>
                  <a:lnTo>
                    <a:pt x="389491" y="74627"/>
                  </a:lnTo>
                  <a:lnTo>
                    <a:pt x="430982" y="55459"/>
                  </a:lnTo>
                  <a:lnTo>
                    <a:pt x="473871" y="38951"/>
                  </a:lnTo>
                  <a:lnTo>
                    <a:pt x="518054" y="25209"/>
                  </a:lnTo>
                  <a:lnTo>
                    <a:pt x="563424" y="14338"/>
                  </a:lnTo>
                  <a:lnTo>
                    <a:pt x="609877" y="6442"/>
                  </a:lnTo>
                  <a:lnTo>
                    <a:pt x="657308" y="1628"/>
                  </a:lnTo>
                  <a:lnTo>
                    <a:pt x="705612" y="0"/>
                  </a:lnTo>
                  <a:lnTo>
                    <a:pt x="753929" y="1628"/>
                  </a:lnTo>
                  <a:lnTo>
                    <a:pt x="801372" y="6442"/>
                  </a:lnTo>
                  <a:lnTo>
                    <a:pt x="847835" y="14338"/>
                  </a:lnTo>
                  <a:lnTo>
                    <a:pt x="893213" y="25209"/>
                  </a:lnTo>
                  <a:lnTo>
                    <a:pt x="937402" y="38951"/>
                  </a:lnTo>
                  <a:lnTo>
                    <a:pt x="980295" y="55459"/>
                  </a:lnTo>
                  <a:lnTo>
                    <a:pt x="1021788" y="74627"/>
                  </a:lnTo>
                  <a:lnTo>
                    <a:pt x="1061776" y="96350"/>
                  </a:lnTo>
                  <a:lnTo>
                    <a:pt x="1100154" y="120523"/>
                  </a:lnTo>
                  <a:lnTo>
                    <a:pt x="1136817" y="147042"/>
                  </a:lnTo>
                  <a:lnTo>
                    <a:pt x="1171660" y="175800"/>
                  </a:lnTo>
                  <a:lnTo>
                    <a:pt x="1204579" y="206692"/>
                  </a:lnTo>
                  <a:lnTo>
                    <a:pt x="1235467" y="239614"/>
                  </a:lnTo>
                  <a:lnTo>
                    <a:pt x="1264220" y="274460"/>
                  </a:lnTo>
                  <a:lnTo>
                    <a:pt x="1290733" y="311125"/>
                  </a:lnTo>
                  <a:lnTo>
                    <a:pt x="1314901" y="349503"/>
                  </a:lnTo>
                  <a:lnTo>
                    <a:pt x="1336619" y="389491"/>
                  </a:lnTo>
                  <a:lnTo>
                    <a:pt x="1355782" y="430982"/>
                  </a:lnTo>
                  <a:lnTo>
                    <a:pt x="1372285" y="473871"/>
                  </a:lnTo>
                  <a:lnTo>
                    <a:pt x="1386023" y="518054"/>
                  </a:lnTo>
                  <a:lnTo>
                    <a:pt x="1396891" y="563424"/>
                  </a:lnTo>
                  <a:lnTo>
                    <a:pt x="1404783" y="609877"/>
                  </a:lnTo>
                  <a:lnTo>
                    <a:pt x="1409596" y="657308"/>
                  </a:lnTo>
                  <a:lnTo>
                    <a:pt x="1411224" y="705612"/>
                  </a:lnTo>
                  <a:lnTo>
                    <a:pt x="1409596" y="753929"/>
                  </a:lnTo>
                  <a:lnTo>
                    <a:pt x="1404783" y="801372"/>
                  </a:lnTo>
                  <a:lnTo>
                    <a:pt x="1396891" y="847835"/>
                  </a:lnTo>
                  <a:lnTo>
                    <a:pt x="1386023" y="893213"/>
                  </a:lnTo>
                  <a:lnTo>
                    <a:pt x="1372285" y="937402"/>
                  </a:lnTo>
                  <a:lnTo>
                    <a:pt x="1355782" y="980295"/>
                  </a:lnTo>
                  <a:lnTo>
                    <a:pt x="1336619" y="1021788"/>
                  </a:lnTo>
                  <a:lnTo>
                    <a:pt x="1314901" y="1061776"/>
                  </a:lnTo>
                  <a:lnTo>
                    <a:pt x="1290733" y="1100154"/>
                  </a:lnTo>
                  <a:lnTo>
                    <a:pt x="1264220" y="1136817"/>
                  </a:lnTo>
                  <a:lnTo>
                    <a:pt x="1235467" y="1171660"/>
                  </a:lnTo>
                  <a:lnTo>
                    <a:pt x="1204579" y="1204579"/>
                  </a:lnTo>
                  <a:lnTo>
                    <a:pt x="1171660" y="1235467"/>
                  </a:lnTo>
                  <a:lnTo>
                    <a:pt x="1136817" y="1264220"/>
                  </a:lnTo>
                  <a:lnTo>
                    <a:pt x="1100154" y="1290733"/>
                  </a:lnTo>
                  <a:lnTo>
                    <a:pt x="1061776" y="1314901"/>
                  </a:lnTo>
                  <a:lnTo>
                    <a:pt x="1021788" y="1336619"/>
                  </a:lnTo>
                  <a:lnTo>
                    <a:pt x="980295" y="1355782"/>
                  </a:lnTo>
                  <a:lnTo>
                    <a:pt x="937402" y="1372285"/>
                  </a:lnTo>
                  <a:lnTo>
                    <a:pt x="893213" y="1386023"/>
                  </a:lnTo>
                  <a:lnTo>
                    <a:pt x="847835" y="1396891"/>
                  </a:lnTo>
                  <a:lnTo>
                    <a:pt x="801372" y="1404783"/>
                  </a:lnTo>
                  <a:lnTo>
                    <a:pt x="753929" y="1409596"/>
                  </a:lnTo>
                  <a:lnTo>
                    <a:pt x="705612" y="1411224"/>
                  </a:lnTo>
                  <a:lnTo>
                    <a:pt x="657308" y="1409596"/>
                  </a:lnTo>
                  <a:lnTo>
                    <a:pt x="609877" y="1404783"/>
                  </a:lnTo>
                  <a:lnTo>
                    <a:pt x="563424" y="1396891"/>
                  </a:lnTo>
                  <a:lnTo>
                    <a:pt x="518054" y="1386023"/>
                  </a:lnTo>
                  <a:lnTo>
                    <a:pt x="473871" y="1372285"/>
                  </a:lnTo>
                  <a:lnTo>
                    <a:pt x="430982" y="1355782"/>
                  </a:lnTo>
                  <a:lnTo>
                    <a:pt x="389491" y="1336619"/>
                  </a:lnTo>
                  <a:lnTo>
                    <a:pt x="349503" y="1314901"/>
                  </a:lnTo>
                  <a:lnTo>
                    <a:pt x="311125" y="1290733"/>
                  </a:lnTo>
                  <a:lnTo>
                    <a:pt x="274460" y="1264220"/>
                  </a:lnTo>
                  <a:lnTo>
                    <a:pt x="239614" y="1235467"/>
                  </a:lnTo>
                  <a:lnTo>
                    <a:pt x="206692" y="1204579"/>
                  </a:lnTo>
                  <a:lnTo>
                    <a:pt x="175800" y="1171660"/>
                  </a:lnTo>
                  <a:lnTo>
                    <a:pt x="147042" y="1136817"/>
                  </a:lnTo>
                  <a:lnTo>
                    <a:pt x="120523" y="1100154"/>
                  </a:lnTo>
                  <a:lnTo>
                    <a:pt x="96350" y="1061776"/>
                  </a:lnTo>
                  <a:lnTo>
                    <a:pt x="74627" y="1021788"/>
                  </a:lnTo>
                  <a:lnTo>
                    <a:pt x="55459" y="980295"/>
                  </a:lnTo>
                  <a:lnTo>
                    <a:pt x="38951" y="937402"/>
                  </a:lnTo>
                  <a:lnTo>
                    <a:pt x="25209" y="893213"/>
                  </a:lnTo>
                  <a:lnTo>
                    <a:pt x="14338" y="847835"/>
                  </a:lnTo>
                  <a:lnTo>
                    <a:pt x="6442" y="801372"/>
                  </a:lnTo>
                  <a:lnTo>
                    <a:pt x="1628" y="753929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051296" y="3580638"/>
            <a:ext cx="538480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10"/>
              </a:lnSpc>
              <a:spcBef>
                <a:spcPts val="100"/>
              </a:spcBef>
            </a:pPr>
            <a:r>
              <a:rPr sz="1500" spc="-30" dirty="0">
                <a:solidFill>
                  <a:srgbClr val="FFFFFF"/>
                </a:solidFill>
                <a:latin typeface="Calibri Light"/>
                <a:cs typeface="Calibri Light"/>
              </a:rPr>
              <a:t>Vy</a:t>
            </a: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dání</a:t>
            </a:r>
            <a:endParaRPr sz="1500">
              <a:latin typeface="Calibri Light"/>
              <a:cs typeface="Calibri Light"/>
            </a:endParaRPr>
          </a:p>
          <a:p>
            <a:pPr marL="64135">
              <a:lnSpc>
                <a:spcPts val="1710"/>
              </a:lnSpc>
            </a:pPr>
            <a:r>
              <a:rPr sz="1500" spc="-15" dirty="0">
                <a:solidFill>
                  <a:srgbClr val="FFFFFF"/>
                </a:solidFill>
                <a:latin typeface="Calibri Light"/>
                <a:cs typeface="Calibri Light"/>
              </a:rPr>
              <a:t>RoPD</a:t>
            </a:r>
            <a:endParaRPr sz="1500">
              <a:latin typeface="Calibri Light"/>
              <a:cs typeface="Calibri Ligh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954270" y="5134102"/>
            <a:ext cx="1772285" cy="1481455"/>
            <a:chOff x="4954270" y="5134102"/>
            <a:chExt cx="1772285" cy="1481455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17429" y="6179599"/>
              <a:ext cx="1608906" cy="43538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960620" y="5140452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705612" y="0"/>
                  </a:moveTo>
                  <a:lnTo>
                    <a:pt x="657308" y="1628"/>
                  </a:lnTo>
                  <a:lnTo>
                    <a:pt x="609877" y="6442"/>
                  </a:lnTo>
                  <a:lnTo>
                    <a:pt x="563424" y="14338"/>
                  </a:lnTo>
                  <a:lnTo>
                    <a:pt x="518054" y="25209"/>
                  </a:lnTo>
                  <a:lnTo>
                    <a:pt x="473871" y="38951"/>
                  </a:lnTo>
                  <a:lnTo>
                    <a:pt x="430982" y="55459"/>
                  </a:lnTo>
                  <a:lnTo>
                    <a:pt x="389491" y="74627"/>
                  </a:lnTo>
                  <a:lnTo>
                    <a:pt x="349503" y="96350"/>
                  </a:lnTo>
                  <a:lnTo>
                    <a:pt x="311125" y="120523"/>
                  </a:lnTo>
                  <a:lnTo>
                    <a:pt x="274460" y="147042"/>
                  </a:lnTo>
                  <a:lnTo>
                    <a:pt x="239614" y="175800"/>
                  </a:lnTo>
                  <a:lnTo>
                    <a:pt x="206692" y="206692"/>
                  </a:lnTo>
                  <a:lnTo>
                    <a:pt x="175800" y="239614"/>
                  </a:lnTo>
                  <a:lnTo>
                    <a:pt x="147042" y="274460"/>
                  </a:lnTo>
                  <a:lnTo>
                    <a:pt x="120523" y="311125"/>
                  </a:lnTo>
                  <a:lnTo>
                    <a:pt x="96350" y="349504"/>
                  </a:lnTo>
                  <a:lnTo>
                    <a:pt x="74627" y="389491"/>
                  </a:lnTo>
                  <a:lnTo>
                    <a:pt x="55459" y="430982"/>
                  </a:lnTo>
                  <a:lnTo>
                    <a:pt x="38951" y="473871"/>
                  </a:lnTo>
                  <a:lnTo>
                    <a:pt x="25209" y="518054"/>
                  </a:lnTo>
                  <a:lnTo>
                    <a:pt x="14338" y="563424"/>
                  </a:lnTo>
                  <a:lnTo>
                    <a:pt x="6442" y="609877"/>
                  </a:lnTo>
                  <a:lnTo>
                    <a:pt x="1628" y="657308"/>
                  </a:lnTo>
                  <a:lnTo>
                    <a:pt x="0" y="705612"/>
                  </a:lnTo>
                  <a:lnTo>
                    <a:pt x="1628" y="753922"/>
                  </a:lnTo>
                  <a:lnTo>
                    <a:pt x="6442" y="801359"/>
                  </a:lnTo>
                  <a:lnTo>
                    <a:pt x="14338" y="847817"/>
                  </a:lnTo>
                  <a:lnTo>
                    <a:pt x="25209" y="893191"/>
                  </a:lnTo>
                  <a:lnTo>
                    <a:pt x="38951" y="937377"/>
                  </a:lnTo>
                  <a:lnTo>
                    <a:pt x="55459" y="980268"/>
                  </a:lnTo>
                  <a:lnTo>
                    <a:pt x="74627" y="1021760"/>
                  </a:lnTo>
                  <a:lnTo>
                    <a:pt x="96350" y="1061748"/>
                  </a:lnTo>
                  <a:lnTo>
                    <a:pt x="120523" y="1100126"/>
                  </a:lnTo>
                  <a:lnTo>
                    <a:pt x="147042" y="1136790"/>
                  </a:lnTo>
                  <a:lnTo>
                    <a:pt x="175800" y="1171635"/>
                  </a:lnTo>
                  <a:lnTo>
                    <a:pt x="206692" y="1204555"/>
                  </a:lnTo>
                  <a:lnTo>
                    <a:pt x="239614" y="1235445"/>
                  </a:lnTo>
                  <a:lnTo>
                    <a:pt x="274460" y="1264201"/>
                  </a:lnTo>
                  <a:lnTo>
                    <a:pt x="311125" y="1290716"/>
                  </a:lnTo>
                  <a:lnTo>
                    <a:pt x="349503" y="1314887"/>
                  </a:lnTo>
                  <a:lnTo>
                    <a:pt x="389491" y="1336608"/>
                  </a:lnTo>
                  <a:lnTo>
                    <a:pt x="430982" y="1355773"/>
                  </a:lnTo>
                  <a:lnTo>
                    <a:pt x="473871" y="1372278"/>
                  </a:lnTo>
                  <a:lnTo>
                    <a:pt x="518054" y="1386018"/>
                  </a:lnTo>
                  <a:lnTo>
                    <a:pt x="563424" y="1396888"/>
                  </a:lnTo>
                  <a:lnTo>
                    <a:pt x="609877" y="1404782"/>
                  </a:lnTo>
                  <a:lnTo>
                    <a:pt x="657308" y="1409596"/>
                  </a:lnTo>
                  <a:lnTo>
                    <a:pt x="705612" y="1411224"/>
                  </a:lnTo>
                  <a:lnTo>
                    <a:pt x="753929" y="1409596"/>
                  </a:lnTo>
                  <a:lnTo>
                    <a:pt x="801372" y="1404782"/>
                  </a:lnTo>
                  <a:lnTo>
                    <a:pt x="847835" y="1396888"/>
                  </a:lnTo>
                  <a:lnTo>
                    <a:pt x="893213" y="1386018"/>
                  </a:lnTo>
                  <a:lnTo>
                    <a:pt x="937402" y="1372278"/>
                  </a:lnTo>
                  <a:lnTo>
                    <a:pt x="980295" y="1355773"/>
                  </a:lnTo>
                  <a:lnTo>
                    <a:pt x="1021788" y="1336608"/>
                  </a:lnTo>
                  <a:lnTo>
                    <a:pt x="1061776" y="1314887"/>
                  </a:lnTo>
                  <a:lnTo>
                    <a:pt x="1100154" y="1290716"/>
                  </a:lnTo>
                  <a:lnTo>
                    <a:pt x="1136817" y="1264201"/>
                  </a:lnTo>
                  <a:lnTo>
                    <a:pt x="1171660" y="1235445"/>
                  </a:lnTo>
                  <a:lnTo>
                    <a:pt x="1204579" y="1204555"/>
                  </a:lnTo>
                  <a:lnTo>
                    <a:pt x="1235467" y="1171635"/>
                  </a:lnTo>
                  <a:lnTo>
                    <a:pt x="1264220" y="1136790"/>
                  </a:lnTo>
                  <a:lnTo>
                    <a:pt x="1290733" y="1100126"/>
                  </a:lnTo>
                  <a:lnTo>
                    <a:pt x="1314901" y="1061748"/>
                  </a:lnTo>
                  <a:lnTo>
                    <a:pt x="1336619" y="1021760"/>
                  </a:lnTo>
                  <a:lnTo>
                    <a:pt x="1355782" y="980268"/>
                  </a:lnTo>
                  <a:lnTo>
                    <a:pt x="1372285" y="937377"/>
                  </a:lnTo>
                  <a:lnTo>
                    <a:pt x="1386023" y="893191"/>
                  </a:lnTo>
                  <a:lnTo>
                    <a:pt x="1396891" y="847817"/>
                  </a:lnTo>
                  <a:lnTo>
                    <a:pt x="1404783" y="801359"/>
                  </a:lnTo>
                  <a:lnTo>
                    <a:pt x="1409596" y="753922"/>
                  </a:lnTo>
                  <a:lnTo>
                    <a:pt x="1411224" y="705612"/>
                  </a:lnTo>
                  <a:lnTo>
                    <a:pt x="1409596" y="657308"/>
                  </a:lnTo>
                  <a:lnTo>
                    <a:pt x="1404783" y="609877"/>
                  </a:lnTo>
                  <a:lnTo>
                    <a:pt x="1396891" y="563424"/>
                  </a:lnTo>
                  <a:lnTo>
                    <a:pt x="1386023" y="518054"/>
                  </a:lnTo>
                  <a:lnTo>
                    <a:pt x="1372285" y="473871"/>
                  </a:lnTo>
                  <a:lnTo>
                    <a:pt x="1355782" y="430982"/>
                  </a:lnTo>
                  <a:lnTo>
                    <a:pt x="1336619" y="389491"/>
                  </a:lnTo>
                  <a:lnTo>
                    <a:pt x="1314901" y="349504"/>
                  </a:lnTo>
                  <a:lnTo>
                    <a:pt x="1290733" y="311125"/>
                  </a:lnTo>
                  <a:lnTo>
                    <a:pt x="1264220" y="274460"/>
                  </a:lnTo>
                  <a:lnTo>
                    <a:pt x="1235467" y="239614"/>
                  </a:lnTo>
                  <a:lnTo>
                    <a:pt x="1204579" y="206692"/>
                  </a:lnTo>
                  <a:lnTo>
                    <a:pt x="1171660" y="175800"/>
                  </a:lnTo>
                  <a:lnTo>
                    <a:pt x="1136817" y="147042"/>
                  </a:lnTo>
                  <a:lnTo>
                    <a:pt x="1100154" y="120523"/>
                  </a:lnTo>
                  <a:lnTo>
                    <a:pt x="1061776" y="96350"/>
                  </a:lnTo>
                  <a:lnTo>
                    <a:pt x="1021788" y="74627"/>
                  </a:lnTo>
                  <a:lnTo>
                    <a:pt x="980295" y="55459"/>
                  </a:lnTo>
                  <a:lnTo>
                    <a:pt x="937402" y="38951"/>
                  </a:lnTo>
                  <a:lnTo>
                    <a:pt x="893213" y="25209"/>
                  </a:lnTo>
                  <a:lnTo>
                    <a:pt x="847835" y="14338"/>
                  </a:lnTo>
                  <a:lnTo>
                    <a:pt x="801372" y="6442"/>
                  </a:lnTo>
                  <a:lnTo>
                    <a:pt x="753929" y="1628"/>
                  </a:lnTo>
                  <a:lnTo>
                    <a:pt x="705612" y="0"/>
                  </a:lnTo>
                  <a:close/>
                </a:path>
              </a:pathLst>
            </a:custGeom>
            <a:solidFill>
              <a:srgbClr val="005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60620" y="5140452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0" y="705612"/>
                  </a:moveTo>
                  <a:lnTo>
                    <a:pt x="1628" y="657308"/>
                  </a:lnTo>
                  <a:lnTo>
                    <a:pt x="6442" y="609877"/>
                  </a:lnTo>
                  <a:lnTo>
                    <a:pt x="14338" y="563424"/>
                  </a:lnTo>
                  <a:lnTo>
                    <a:pt x="25209" y="518054"/>
                  </a:lnTo>
                  <a:lnTo>
                    <a:pt x="38951" y="473871"/>
                  </a:lnTo>
                  <a:lnTo>
                    <a:pt x="55459" y="430982"/>
                  </a:lnTo>
                  <a:lnTo>
                    <a:pt x="74627" y="389491"/>
                  </a:lnTo>
                  <a:lnTo>
                    <a:pt x="96350" y="349504"/>
                  </a:lnTo>
                  <a:lnTo>
                    <a:pt x="120523" y="311125"/>
                  </a:lnTo>
                  <a:lnTo>
                    <a:pt x="147042" y="274460"/>
                  </a:lnTo>
                  <a:lnTo>
                    <a:pt x="175800" y="239614"/>
                  </a:lnTo>
                  <a:lnTo>
                    <a:pt x="206692" y="206692"/>
                  </a:lnTo>
                  <a:lnTo>
                    <a:pt x="239614" y="175800"/>
                  </a:lnTo>
                  <a:lnTo>
                    <a:pt x="274460" y="147042"/>
                  </a:lnTo>
                  <a:lnTo>
                    <a:pt x="311125" y="120523"/>
                  </a:lnTo>
                  <a:lnTo>
                    <a:pt x="349503" y="96350"/>
                  </a:lnTo>
                  <a:lnTo>
                    <a:pt x="389491" y="74627"/>
                  </a:lnTo>
                  <a:lnTo>
                    <a:pt x="430982" y="55459"/>
                  </a:lnTo>
                  <a:lnTo>
                    <a:pt x="473871" y="38951"/>
                  </a:lnTo>
                  <a:lnTo>
                    <a:pt x="518054" y="25209"/>
                  </a:lnTo>
                  <a:lnTo>
                    <a:pt x="563424" y="14338"/>
                  </a:lnTo>
                  <a:lnTo>
                    <a:pt x="609877" y="6442"/>
                  </a:lnTo>
                  <a:lnTo>
                    <a:pt x="657308" y="1628"/>
                  </a:lnTo>
                  <a:lnTo>
                    <a:pt x="705612" y="0"/>
                  </a:lnTo>
                  <a:lnTo>
                    <a:pt x="753929" y="1628"/>
                  </a:lnTo>
                  <a:lnTo>
                    <a:pt x="801372" y="6442"/>
                  </a:lnTo>
                  <a:lnTo>
                    <a:pt x="847835" y="14338"/>
                  </a:lnTo>
                  <a:lnTo>
                    <a:pt x="893213" y="25209"/>
                  </a:lnTo>
                  <a:lnTo>
                    <a:pt x="937402" y="38951"/>
                  </a:lnTo>
                  <a:lnTo>
                    <a:pt x="980295" y="55459"/>
                  </a:lnTo>
                  <a:lnTo>
                    <a:pt x="1021788" y="74627"/>
                  </a:lnTo>
                  <a:lnTo>
                    <a:pt x="1061776" y="96350"/>
                  </a:lnTo>
                  <a:lnTo>
                    <a:pt x="1100154" y="120523"/>
                  </a:lnTo>
                  <a:lnTo>
                    <a:pt x="1136817" y="147042"/>
                  </a:lnTo>
                  <a:lnTo>
                    <a:pt x="1171660" y="175800"/>
                  </a:lnTo>
                  <a:lnTo>
                    <a:pt x="1204579" y="206692"/>
                  </a:lnTo>
                  <a:lnTo>
                    <a:pt x="1235467" y="239614"/>
                  </a:lnTo>
                  <a:lnTo>
                    <a:pt x="1264220" y="274460"/>
                  </a:lnTo>
                  <a:lnTo>
                    <a:pt x="1290733" y="311125"/>
                  </a:lnTo>
                  <a:lnTo>
                    <a:pt x="1314901" y="349504"/>
                  </a:lnTo>
                  <a:lnTo>
                    <a:pt x="1336619" y="389491"/>
                  </a:lnTo>
                  <a:lnTo>
                    <a:pt x="1355782" y="430982"/>
                  </a:lnTo>
                  <a:lnTo>
                    <a:pt x="1372285" y="473871"/>
                  </a:lnTo>
                  <a:lnTo>
                    <a:pt x="1386023" y="518054"/>
                  </a:lnTo>
                  <a:lnTo>
                    <a:pt x="1396891" y="563424"/>
                  </a:lnTo>
                  <a:lnTo>
                    <a:pt x="1404783" y="609877"/>
                  </a:lnTo>
                  <a:lnTo>
                    <a:pt x="1409596" y="657308"/>
                  </a:lnTo>
                  <a:lnTo>
                    <a:pt x="1411224" y="705612"/>
                  </a:lnTo>
                  <a:lnTo>
                    <a:pt x="1409596" y="753922"/>
                  </a:lnTo>
                  <a:lnTo>
                    <a:pt x="1404783" y="801359"/>
                  </a:lnTo>
                  <a:lnTo>
                    <a:pt x="1396891" y="847817"/>
                  </a:lnTo>
                  <a:lnTo>
                    <a:pt x="1386023" y="893191"/>
                  </a:lnTo>
                  <a:lnTo>
                    <a:pt x="1372285" y="937377"/>
                  </a:lnTo>
                  <a:lnTo>
                    <a:pt x="1355782" y="980268"/>
                  </a:lnTo>
                  <a:lnTo>
                    <a:pt x="1336619" y="1021760"/>
                  </a:lnTo>
                  <a:lnTo>
                    <a:pt x="1314901" y="1061748"/>
                  </a:lnTo>
                  <a:lnTo>
                    <a:pt x="1290733" y="1100126"/>
                  </a:lnTo>
                  <a:lnTo>
                    <a:pt x="1264220" y="1136790"/>
                  </a:lnTo>
                  <a:lnTo>
                    <a:pt x="1235467" y="1171635"/>
                  </a:lnTo>
                  <a:lnTo>
                    <a:pt x="1204579" y="1204555"/>
                  </a:lnTo>
                  <a:lnTo>
                    <a:pt x="1171660" y="1235445"/>
                  </a:lnTo>
                  <a:lnTo>
                    <a:pt x="1136817" y="1264201"/>
                  </a:lnTo>
                  <a:lnTo>
                    <a:pt x="1100154" y="1290716"/>
                  </a:lnTo>
                  <a:lnTo>
                    <a:pt x="1061776" y="1314887"/>
                  </a:lnTo>
                  <a:lnTo>
                    <a:pt x="1021788" y="1336608"/>
                  </a:lnTo>
                  <a:lnTo>
                    <a:pt x="980295" y="1355773"/>
                  </a:lnTo>
                  <a:lnTo>
                    <a:pt x="937402" y="1372278"/>
                  </a:lnTo>
                  <a:lnTo>
                    <a:pt x="893213" y="1386018"/>
                  </a:lnTo>
                  <a:lnTo>
                    <a:pt x="847835" y="1396888"/>
                  </a:lnTo>
                  <a:lnTo>
                    <a:pt x="801372" y="1404782"/>
                  </a:lnTo>
                  <a:lnTo>
                    <a:pt x="753929" y="1409596"/>
                  </a:lnTo>
                  <a:lnTo>
                    <a:pt x="705612" y="1411224"/>
                  </a:lnTo>
                  <a:lnTo>
                    <a:pt x="657308" y="1409596"/>
                  </a:lnTo>
                  <a:lnTo>
                    <a:pt x="609877" y="1404782"/>
                  </a:lnTo>
                  <a:lnTo>
                    <a:pt x="563424" y="1396888"/>
                  </a:lnTo>
                  <a:lnTo>
                    <a:pt x="518054" y="1386018"/>
                  </a:lnTo>
                  <a:lnTo>
                    <a:pt x="473871" y="1372278"/>
                  </a:lnTo>
                  <a:lnTo>
                    <a:pt x="430982" y="1355773"/>
                  </a:lnTo>
                  <a:lnTo>
                    <a:pt x="389491" y="1336608"/>
                  </a:lnTo>
                  <a:lnTo>
                    <a:pt x="349503" y="1314887"/>
                  </a:lnTo>
                  <a:lnTo>
                    <a:pt x="311125" y="1290716"/>
                  </a:lnTo>
                  <a:lnTo>
                    <a:pt x="274460" y="1264201"/>
                  </a:lnTo>
                  <a:lnTo>
                    <a:pt x="239614" y="1235445"/>
                  </a:lnTo>
                  <a:lnTo>
                    <a:pt x="206692" y="1204555"/>
                  </a:lnTo>
                  <a:lnTo>
                    <a:pt x="175800" y="1171635"/>
                  </a:lnTo>
                  <a:lnTo>
                    <a:pt x="147042" y="1136790"/>
                  </a:lnTo>
                  <a:lnTo>
                    <a:pt x="120523" y="1100126"/>
                  </a:lnTo>
                  <a:lnTo>
                    <a:pt x="96350" y="1061748"/>
                  </a:lnTo>
                  <a:lnTo>
                    <a:pt x="74627" y="1021760"/>
                  </a:lnTo>
                  <a:lnTo>
                    <a:pt x="55459" y="980268"/>
                  </a:lnTo>
                  <a:lnTo>
                    <a:pt x="38951" y="937377"/>
                  </a:lnTo>
                  <a:lnTo>
                    <a:pt x="25209" y="893191"/>
                  </a:lnTo>
                  <a:lnTo>
                    <a:pt x="14338" y="847817"/>
                  </a:lnTo>
                  <a:lnTo>
                    <a:pt x="6442" y="801359"/>
                  </a:lnTo>
                  <a:lnTo>
                    <a:pt x="1628" y="753922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302377" y="5594096"/>
            <a:ext cx="727710" cy="45974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41275" marR="5080" indent="-29209">
              <a:lnSpc>
                <a:spcPts val="1620"/>
              </a:lnSpc>
              <a:spcBef>
                <a:spcPts val="305"/>
              </a:spcBef>
            </a:pPr>
            <a:r>
              <a:rPr sz="1500" spc="-20" dirty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sz="1500" spc="-5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al</a:t>
            </a: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sz="1500" spc="-30" dirty="0">
                <a:solidFill>
                  <a:srgbClr val="FFFFFF"/>
                </a:solidFill>
                <a:latin typeface="Calibri Light"/>
                <a:cs typeface="Calibri Light"/>
              </a:rPr>
              <a:t>z</a:t>
            </a:r>
            <a:r>
              <a:rPr sz="1500" spc="-15" dirty="0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sz="1500" spc="-5" dirty="0">
                <a:solidFill>
                  <a:srgbClr val="FFFFFF"/>
                </a:solidFill>
                <a:latin typeface="Calibri Light"/>
                <a:cs typeface="Calibri Light"/>
              </a:rPr>
              <a:t>ce  </a:t>
            </a: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projektu</a:t>
            </a:r>
            <a:endParaRPr sz="1500">
              <a:latin typeface="Calibri Light"/>
              <a:cs typeface="Calibri Ligh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30267" y="5608320"/>
            <a:ext cx="375285" cy="475615"/>
          </a:xfrm>
          <a:custGeom>
            <a:avLst/>
            <a:gdLst/>
            <a:ahLst/>
            <a:cxnLst/>
            <a:rect l="l" t="t" r="r" b="b"/>
            <a:pathLst>
              <a:path w="375285" h="475614">
                <a:moveTo>
                  <a:pt x="187452" y="0"/>
                </a:moveTo>
                <a:lnTo>
                  <a:pt x="0" y="237743"/>
                </a:lnTo>
                <a:lnTo>
                  <a:pt x="187452" y="475487"/>
                </a:lnTo>
                <a:lnTo>
                  <a:pt x="187452" y="380390"/>
                </a:lnTo>
                <a:lnTo>
                  <a:pt x="374904" y="380390"/>
                </a:lnTo>
                <a:lnTo>
                  <a:pt x="374904" y="95097"/>
                </a:lnTo>
                <a:lnTo>
                  <a:pt x="187452" y="95097"/>
                </a:lnTo>
                <a:lnTo>
                  <a:pt x="187452" y="0"/>
                </a:lnTo>
                <a:close/>
              </a:path>
            </a:pathLst>
          </a:custGeom>
          <a:solidFill>
            <a:srgbClr val="AAACB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2837433" y="5134102"/>
            <a:ext cx="1772285" cy="1481455"/>
            <a:chOff x="2837433" y="5134102"/>
            <a:chExt cx="1772285" cy="1481455"/>
          </a:xfrm>
        </p:grpSpPr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00593" y="6179599"/>
              <a:ext cx="1608906" cy="43538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843783" y="5140452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705612" y="0"/>
                  </a:moveTo>
                  <a:lnTo>
                    <a:pt x="657308" y="1628"/>
                  </a:lnTo>
                  <a:lnTo>
                    <a:pt x="609877" y="6442"/>
                  </a:lnTo>
                  <a:lnTo>
                    <a:pt x="563424" y="14338"/>
                  </a:lnTo>
                  <a:lnTo>
                    <a:pt x="518054" y="25209"/>
                  </a:lnTo>
                  <a:lnTo>
                    <a:pt x="473871" y="38951"/>
                  </a:lnTo>
                  <a:lnTo>
                    <a:pt x="430982" y="55459"/>
                  </a:lnTo>
                  <a:lnTo>
                    <a:pt x="389491" y="74627"/>
                  </a:lnTo>
                  <a:lnTo>
                    <a:pt x="349504" y="96350"/>
                  </a:lnTo>
                  <a:lnTo>
                    <a:pt x="311125" y="120523"/>
                  </a:lnTo>
                  <a:lnTo>
                    <a:pt x="274460" y="147042"/>
                  </a:lnTo>
                  <a:lnTo>
                    <a:pt x="239614" y="175800"/>
                  </a:lnTo>
                  <a:lnTo>
                    <a:pt x="206692" y="206692"/>
                  </a:lnTo>
                  <a:lnTo>
                    <a:pt x="175800" y="239614"/>
                  </a:lnTo>
                  <a:lnTo>
                    <a:pt x="147042" y="274460"/>
                  </a:lnTo>
                  <a:lnTo>
                    <a:pt x="120523" y="311125"/>
                  </a:lnTo>
                  <a:lnTo>
                    <a:pt x="96350" y="349504"/>
                  </a:lnTo>
                  <a:lnTo>
                    <a:pt x="74627" y="389491"/>
                  </a:lnTo>
                  <a:lnTo>
                    <a:pt x="55459" y="430982"/>
                  </a:lnTo>
                  <a:lnTo>
                    <a:pt x="38951" y="473871"/>
                  </a:lnTo>
                  <a:lnTo>
                    <a:pt x="25209" y="518054"/>
                  </a:lnTo>
                  <a:lnTo>
                    <a:pt x="14338" y="563424"/>
                  </a:lnTo>
                  <a:lnTo>
                    <a:pt x="6442" y="609877"/>
                  </a:lnTo>
                  <a:lnTo>
                    <a:pt x="1628" y="657308"/>
                  </a:lnTo>
                  <a:lnTo>
                    <a:pt x="0" y="705612"/>
                  </a:lnTo>
                  <a:lnTo>
                    <a:pt x="1628" y="753922"/>
                  </a:lnTo>
                  <a:lnTo>
                    <a:pt x="6442" y="801359"/>
                  </a:lnTo>
                  <a:lnTo>
                    <a:pt x="14338" y="847817"/>
                  </a:lnTo>
                  <a:lnTo>
                    <a:pt x="25209" y="893191"/>
                  </a:lnTo>
                  <a:lnTo>
                    <a:pt x="38951" y="937377"/>
                  </a:lnTo>
                  <a:lnTo>
                    <a:pt x="55459" y="980268"/>
                  </a:lnTo>
                  <a:lnTo>
                    <a:pt x="74627" y="1021760"/>
                  </a:lnTo>
                  <a:lnTo>
                    <a:pt x="96350" y="1061748"/>
                  </a:lnTo>
                  <a:lnTo>
                    <a:pt x="120523" y="1100126"/>
                  </a:lnTo>
                  <a:lnTo>
                    <a:pt x="147042" y="1136790"/>
                  </a:lnTo>
                  <a:lnTo>
                    <a:pt x="175800" y="1171635"/>
                  </a:lnTo>
                  <a:lnTo>
                    <a:pt x="206692" y="1204555"/>
                  </a:lnTo>
                  <a:lnTo>
                    <a:pt x="239614" y="1235445"/>
                  </a:lnTo>
                  <a:lnTo>
                    <a:pt x="274460" y="1264201"/>
                  </a:lnTo>
                  <a:lnTo>
                    <a:pt x="311125" y="1290716"/>
                  </a:lnTo>
                  <a:lnTo>
                    <a:pt x="349503" y="1314887"/>
                  </a:lnTo>
                  <a:lnTo>
                    <a:pt x="389491" y="1336608"/>
                  </a:lnTo>
                  <a:lnTo>
                    <a:pt x="430982" y="1355773"/>
                  </a:lnTo>
                  <a:lnTo>
                    <a:pt x="473871" y="1372278"/>
                  </a:lnTo>
                  <a:lnTo>
                    <a:pt x="518054" y="1386018"/>
                  </a:lnTo>
                  <a:lnTo>
                    <a:pt x="563424" y="1396888"/>
                  </a:lnTo>
                  <a:lnTo>
                    <a:pt x="609877" y="1404782"/>
                  </a:lnTo>
                  <a:lnTo>
                    <a:pt x="657308" y="1409596"/>
                  </a:lnTo>
                  <a:lnTo>
                    <a:pt x="705612" y="1411224"/>
                  </a:lnTo>
                  <a:lnTo>
                    <a:pt x="753929" y="1409596"/>
                  </a:lnTo>
                  <a:lnTo>
                    <a:pt x="801372" y="1404782"/>
                  </a:lnTo>
                  <a:lnTo>
                    <a:pt x="847835" y="1396888"/>
                  </a:lnTo>
                  <a:lnTo>
                    <a:pt x="893213" y="1386018"/>
                  </a:lnTo>
                  <a:lnTo>
                    <a:pt x="937402" y="1372278"/>
                  </a:lnTo>
                  <a:lnTo>
                    <a:pt x="980295" y="1355773"/>
                  </a:lnTo>
                  <a:lnTo>
                    <a:pt x="1021788" y="1336608"/>
                  </a:lnTo>
                  <a:lnTo>
                    <a:pt x="1061776" y="1314887"/>
                  </a:lnTo>
                  <a:lnTo>
                    <a:pt x="1100154" y="1290716"/>
                  </a:lnTo>
                  <a:lnTo>
                    <a:pt x="1136817" y="1264201"/>
                  </a:lnTo>
                  <a:lnTo>
                    <a:pt x="1171660" y="1235445"/>
                  </a:lnTo>
                  <a:lnTo>
                    <a:pt x="1204579" y="1204555"/>
                  </a:lnTo>
                  <a:lnTo>
                    <a:pt x="1235467" y="1171635"/>
                  </a:lnTo>
                  <a:lnTo>
                    <a:pt x="1264220" y="1136790"/>
                  </a:lnTo>
                  <a:lnTo>
                    <a:pt x="1290733" y="1100126"/>
                  </a:lnTo>
                  <a:lnTo>
                    <a:pt x="1314901" y="1061748"/>
                  </a:lnTo>
                  <a:lnTo>
                    <a:pt x="1336619" y="1021760"/>
                  </a:lnTo>
                  <a:lnTo>
                    <a:pt x="1355782" y="980268"/>
                  </a:lnTo>
                  <a:lnTo>
                    <a:pt x="1372285" y="937377"/>
                  </a:lnTo>
                  <a:lnTo>
                    <a:pt x="1386023" y="893191"/>
                  </a:lnTo>
                  <a:lnTo>
                    <a:pt x="1396891" y="847817"/>
                  </a:lnTo>
                  <a:lnTo>
                    <a:pt x="1404783" y="801359"/>
                  </a:lnTo>
                  <a:lnTo>
                    <a:pt x="1409596" y="753922"/>
                  </a:lnTo>
                  <a:lnTo>
                    <a:pt x="1411224" y="705612"/>
                  </a:lnTo>
                  <a:lnTo>
                    <a:pt x="1409596" y="657308"/>
                  </a:lnTo>
                  <a:lnTo>
                    <a:pt x="1404783" y="609877"/>
                  </a:lnTo>
                  <a:lnTo>
                    <a:pt x="1396891" y="563424"/>
                  </a:lnTo>
                  <a:lnTo>
                    <a:pt x="1386023" y="518054"/>
                  </a:lnTo>
                  <a:lnTo>
                    <a:pt x="1372285" y="473871"/>
                  </a:lnTo>
                  <a:lnTo>
                    <a:pt x="1355782" y="430982"/>
                  </a:lnTo>
                  <a:lnTo>
                    <a:pt x="1336619" y="389491"/>
                  </a:lnTo>
                  <a:lnTo>
                    <a:pt x="1314901" y="349504"/>
                  </a:lnTo>
                  <a:lnTo>
                    <a:pt x="1290733" y="311125"/>
                  </a:lnTo>
                  <a:lnTo>
                    <a:pt x="1264220" y="274460"/>
                  </a:lnTo>
                  <a:lnTo>
                    <a:pt x="1235467" y="239614"/>
                  </a:lnTo>
                  <a:lnTo>
                    <a:pt x="1204579" y="206692"/>
                  </a:lnTo>
                  <a:lnTo>
                    <a:pt x="1171660" y="175800"/>
                  </a:lnTo>
                  <a:lnTo>
                    <a:pt x="1136817" y="147042"/>
                  </a:lnTo>
                  <a:lnTo>
                    <a:pt x="1100154" y="120523"/>
                  </a:lnTo>
                  <a:lnTo>
                    <a:pt x="1061776" y="96350"/>
                  </a:lnTo>
                  <a:lnTo>
                    <a:pt x="1021788" y="74627"/>
                  </a:lnTo>
                  <a:lnTo>
                    <a:pt x="980295" y="55459"/>
                  </a:lnTo>
                  <a:lnTo>
                    <a:pt x="937402" y="38951"/>
                  </a:lnTo>
                  <a:lnTo>
                    <a:pt x="893213" y="25209"/>
                  </a:lnTo>
                  <a:lnTo>
                    <a:pt x="847835" y="14338"/>
                  </a:lnTo>
                  <a:lnTo>
                    <a:pt x="801372" y="6442"/>
                  </a:lnTo>
                  <a:lnTo>
                    <a:pt x="753929" y="1628"/>
                  </a:lnTo>
                  <a:lnTo>
                    <a:pt x="70561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43783" y="5140452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0" y="705612"/>
                  </a:moveTo>
                  <a:lnTo>
                    <a:pt x="1628" y="657308"/>
                  </a:lnTo>
                  <a:lnTo>
                    <a:pt x="6442" y="609877"/>
                  </a:lnTo>
                  <a:lnTo>
                    <a:pt x="14338" y="563424"/>
                  </a:lnTo>
                  <a:lnTo>
                    <a:pt x="25209" y="518054"/>
                  </a:lnTo>
                  <a:lnTo>
                    <a:pt x="38951" y="473871"/>
                  </a:lnTo>
                  <a:lnTo>
                    <a:pt x="55459" y="430982"/>
                  </a:lnTo>
                  <a:lnTo>
                    <a:pt x="74627" y="389491"/>
                  </a:lnTo>
                  <a:lnTo>
                    <a:pt x="96350" y="349504"/>
                  </a:lnTo>
                  <a:lnTo>
                    <a:pt x="120523" y="311125"/>
                  </a:lnTo>
                  <a:lnTo>
                    <a:pt x="147042" y="274460"/>
                  </a:lnTo>
                  <a:lnTo>
                    <a:pt x="175800" y="239614"/>
                  </a:lnTo>
                  <a:lnTo>
                    <a:pt x="206692" y="206692"/>
                  </a:lnTo>
                  <a:lnTo>
                    <a:pt x="239614" y="175800"/>
                  </a:lnTo>
                  <a:lnTo>
                    <a:pt x="274460" y="147042"/>
                  </a:lnTo>
                  <a:lnTo>
                    <a:pt x="311125" y="120523"/>
                  </a:lnTo>
                  <a:lnTo>
                    <a:pt x="349504" y="96350"/>
                  </a:lnTo>
                  <a:lnTo>
                    <a:pt x="389491" y="74627"/>
                  </a:lnTo>
                  <a:lnTo>
                    <a:pt x="430982" y="55459"/>
                  </a:lnTo>
                  <a:lnTo>
                    <a:pt x="473871" y="38951"/>
                  </a:lnTo>
                  <a:lnTo>
                    <a:pt x="518054" y="25209"/>
                  </a:lnTo>
                  <a:lnTo>
                    <a:pt x="563424" y="14338"/>
                  </a:lnTo>
                  <a:lnTo>
                    <a:pt x="609877" y="6442"/>
                  </a:lnTo>
                  <a:lnTo>
                    <a:pt x="657308" y="1628"/>
                  </a:lnTo>
                  <a:lnTo>
                    <a:pt x="705612" y="0"/>
                  </a:lnTo>
                  <a:lnTo>
                    <a:pt x="753929" y="1628"/>
                  </a:lnTo>
                  <a:lnTo>
                    <a:pt x="801372" y="6442"/>
                  </a:lnTo>
                  <a:lnTo>
                    <a:pt x="847835" y="14338"/>
                  </a:lnTo>
                  <a:lnTo>
                    <a:pt x="893213" y="25209"/>
                  </a:lnTo>
                  <a:lnTo>
                    <a:pt x="937402" y="38951"/>
                  </a:lnTo>
                  <a:lnTo>
                    <a:pt x="980295" y="55459"/>
                  </a:lnTo>
                  <a:lnTo>
                    <a:pt x="1021788" y="74627"/>
                  </a:lnTo>
                  <a:lnTo>
                    <a:pt x="1061776" y="96350"/>
                  </a:lnTo>
                  <a:lnTo>
                    <a:pt x="1100154" y="120523"/>
                  </a:lnTo>
                  <a:lnTo>
                    <a:pt x="1136817" y="147042"/>
                  </a:lnTo>
                  <a:lnTo>
                    <a:pt x="1171660" y="175800"/>
                  </a:lnTo>
                  <a:lnTo>
                    <a:pt x="1204579" y="206692"/>
                  </a:lnTo>
                  <a:lnTo>
                    <a:pt x="1235467" y="239614"/>
                  </a:lnTo>
                  <a:lnTo>
                    <a:pt x="1264220" y="274460"/>
                  </a:lnTo>
                  <a:lnTo>
                    <a:pt x="1290733" y="311125"/>
                  </a:lnTo>
                  <a:lnTo>
                    <a:pt x="1314901" y="349504"/>
                  </a:lnTo>
                  <a:lnTo>
                    <a:pt x="1336619" y="389491"/>
                  </a:lnTo>
                  <a:lnTo>
                    <a:pt x="1355782" y="430982"/>
                  </a:lnTo>
                  <a:lnTo>
                    <a:pt x="1372285" y="473871"/>
                  </a:lnTo>
                  <a:lnTo>
                    <a:pt x="1386023" y="518054"/>
                  </a:lnTo>
                  <a:lnTo>
                    <a:pt x="1396891" y="563424"/>
                  </a:lnTo>
                  <a:lnTo>
                    <a:pt x="1404783" y="609877"/>
                  </a:lnTo>
                  <a:lnTo>
                    <a:pt x="1409596" y="657308"/>
                  </a:lnTo>
                  <a:lnTo>
                    <a:pt x="1411224" y="705612"/>
                  </a:lnTo>
                  <a:lnTo>
                    <a:pt x="1409596" y="753922"/>
                  </a:lnTo>
                  <a:lnTo>
                    <a:pt x="1404783" y="801359"/>
                  </a:lnTo>
                  <a:lnTo>
                    <a:pt x="1396891" y="847817"/>
                  </a:lnTo>
                  <a:lnTo>
                    <a:pt x="1386023" y="893191"/>
                  </a:lnTo>
                  <a:lnTo>
                    <a:pt x="1372285" y="937377"/>
                  </a:lnTo>
                  <a:lnTo>
                    <a:pt x="1355782" y="980268"/>
                  </a:lnTo>
                  <a:lnTo>
                    <a:pt x="1336619" y="1021760"/>
                  </a:lnTo>
                  <a:lnTo>
                    <a:pt x="1314901" y="1061748"/>
                  </a:lnTo>
                  <a:lnTo>
                    <a:pt x="1290733" y="1100126"/>
                  </a:lnTo>
                  <a:lnTo>
                    <a:pt x="1264220" y="1136790"/>
                  </a:lnTo>
                  <a:lnTo>
                    <a:pt x="1235467" y="1171635"/>
                  </a:lnTo>
                  <a:lnTo>
                    <a:pt x="1204579" y="1204555"/>
                  </a:lnTo>
                  <a:lnTo>
                    <a:pt x="1171660" y="1235445"/>
                  </a:lnTo>
                  <a:lnTo>
                    <a:pt x="1136817" y="1264201"/>
                  </a:lnTo>
                  <a:lnTo>
                    <a:pt x="1100154" y="1290716"/>
                  </a:lnTo>
                  <a:lnTo>
                    <a:pt x="1061776" y="1314887"/>
                  </a:lnTo>
                  <a:lnTo>
                    <a:pt x="1021788" y="1336608"/>
                  </a:lnTo>
                  <a:lnTo>
                    <a:pt x="980295" y="1355773"/>
                  </a:lnTo>
                  <a:lnTo>
                    <a:pt x="937402" y="1372278"/>
                  </a:lnTo>
                  <a:lnTo>
                    <a:pt x="893213" y="1386018"/>
                  </a:lnTo>
                  <a:lnTo>
                    <a:pt x="847835" y="1396888"/>
                  </a:lnTo>
                  <a:lnTo>
                    <a:pt x="801372" y="1404782"/>
                  </a:lnTo>
                  <a:lnTo>
                    <a:pt x="753929" y="1409596"/>
                  </a:lnTo>
                  <a:lnTo>
                    <a:pt x="705612" y="1411224"/>
                  </a:lnTo>
                  <a:lnTo>
                    <a:pt x="657308" y="1409596"/>
                  </a:lnTo>
                  <a:lnTo>
                    <a:pt x="609877" y="1404782"/>
                  </a:lnTo>
                  <a:lnTo>
                    <a:pt x="563424" y="1396888"/>
                  </a:lnTo>
                  <a:lnTo>
                    <a:pt x="518054" y="1386018"/>
                  </a:lnTo>
                  <a:lnTo>
                    <a:pt x="473871" y="1372278"/>
                  </a:lnTo>
                  <a:lnTo>
                    <a:pt x="430982" y="1355773"/>
                  </a:lnTo>
                  <a:lnTo>
                    <a:pt x="389491" y="1336608"/>
                  </a:lnTo>
                  <a:lnTo>
                    <a:pt x="349503" y="1314887"/>
                  </a:lnTo>
                  <a:lnTo>
                    <a:pt x="311125" y="1290716"/>
                  </a:lnTo>
                  <a:lnTo>
                    <a:pt x="274460" y="1264201"/>
                  </a:lnTo>
                  <a:lnTo>
                    <a:pt x="239614" y="1235445"/>
                  </a:lnTo>
                  <a:lnTo>
                    <a:pt x="206692" y="1204555"/>
                  </a:lnTo>
                  <a:lnTo>
                    <a:pt x="175800" y="1171635"/>
                  </a:lnTo>
                  <a:lnTo>
                    <a:pt x="147042" y="1136790"/>
                  </a:lnTo>
                  <a:lnTo>
                    <a:pt x="120523" y="1100126"/>
                  </a:lnTo>
                  <a:lnTo>
                    <a:pt x="96350" y="1061748"/>
                  </a:lnTo>
                  <a:lnTo>
                    <a:pt x="74627" y="1021760"/>
                  </a:lnTo>
                  <a:lnTo>
                    <a:pt x="55459" y="980268"/>
                  </a:lnTo>
                  <a:lnTo>
                    <a:pt x="38951" y="937377"/>
                  </a:lnTo>
                  <a:lnTo>
                    <a:pt x="25209" y="893191"/>
                  </a:lnTo>
                  <a:lnTo>
                    <a:pt x="14338" y="847817"/>
                  </a:lnTo>
                  <a:lnTo>
                    <a:pt x="6442" y="801359"/>
                  </a:lnTo>
                  <a:lnTo>
                    <a:pt x="1628" y="753922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211448" y="5594096"/>
            <a:ext cx="676910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10"/>
              </a:lnSpc>
              <a:spcBef>
                <a:spcPts val="100"/>
              </a:spcBef>
            </a:pP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Žádost</a:t>
            </a:r>
            <a:r>
              <a:rPr sz="1500" spc="-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endParaRPr sz="1500">
              <a:latin typeface="Calibri Light"/>
              <a:cs typeface="Calibri Light"/>
            </a:endParaRPr>
          </a:p>
          <a:p>
            <a:pPr marL="91440">
              <a:lnSpc>
                <a:spcPts val="1710"/>
              </a:lnSpc>
            </a:pPr>
            <a:r>
              <a:rPr sz="1500" spc="-5" dirty="0">
                <a:solidFill>
                  <a:srgbClr val="FFFFFF"/>
                </a:solidFill>
                <a:latin typeface="Calibri Light"/>
                <a:cs typeface="Calibri Light"/>
              </a:rPr>
              <a:t>platbu</a:t>
            </a:r>
            <a:endParaRPr sz="1500">
              <a:latin typeface="Calibri Light"/>
              <a:cs typeface="Calibri Light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98851" y="4671821"/>
            <a:ext cx="453390" cy="400050"/>
          </a:xfrm>
          <a:custGeom>
            <a:avLst/>
            <a:gdLst/>
            <a:ahLst/>
            <a:cxnLst/>
            <a:rect l="l" t="t" r="r" b="b"/>
            <a:pathLst>
              <a:path w="453389" h="400050">
                <a:moveTo>
                  <a:pt x="168529" y="0"/>
                </a:moveTo>
                <a:lnTo>
                  <a:pt x="0" y="251459"/>
                </a:lnTo>
                <a:lnTo>
                  <a:pt x="90550" y="222122"/>
                </a:lnTo>
                <a:lnTo>
                  <a:pt x="148336" y="399922"/>
                </a:lnTo>
                <a:lnTo>
                  <a:pt x="419988" y="311657"/>
                </a:lnTo>
                <a:lnTo>
                  <a:pt x="362203" y="133730"/>
                </a:lnTo>
                <a:lnTo>
                  <a:pt x="452882" y="104393"/>
                </a:lnTo>
                <a:lnTo>
                  <a:pt x="168529" y="0"/>
                </a:lnTo>
                <a:close/>
              </a:path>
            </a:pathLst>
          </a:custGeom>
          <a:solidFill>
            <a:srgbClr val="AAACB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2183638" y="3120898"/>
            <a:ext cx="4039235" cy="1886585"/>
            <a:chOff x="2183638" y="3120898"/>
            <a:chExt cx="4039235" cy="1886585"/>
          </a:xfrm>
        </p:grpSpPr>
        <p:sp>
          <p:nvSpPr>
            <p:cNvPr id="27" name="object 27"/>
            <p:cNvSpPr/>
            <p:nvPr/>
          </p:nvSpPr>
          <p:spPr>
            <a:xfrm>
              <a:off x="5769609" y="4607560"/>
              <a:ext cx="453390" cy="400050"/>
            </a:xfrm>
            <a:custGeom>
              <a:avLst/>
              <a:gdLst/>
              <a:ahLst/>
              <a:cxnLst/>
              <a:rect l="l" t="t" r="r" b="b"/>
              <a:pathLst>
                <a:path w="453389" h="400050">
                  <a:moveTo>
                    <a:pt x="148462" y="0"/>
                  </a:moveTo>
                  <a:lnTo>
                    <a:pt x="90677" y="177926"/>
                  </a:lnTo>
                  <a:lnTo>
                    <a:pt x="0" y="148462"/>
                  </a:lnTo>
                  <a:lnTo>
                    <a:pt x="168655" y="399922"/>
                  </a:lnTo>
                  <a:lnTo>
                    <a:pt x="452881" y="295656"/>
                  </a:lnTo>
                  <a:lnTo>
                    <a:pt x="362330" y="266191"/>
                  </a:lnTo>
                  <a:lnTo>
                    <a:pt x="420115" y="88264"/>
                  </a:lnTo>
                  <a:lnTo>
                    <a:pt x="148462" y="0"/>
                  </a:lnTo>
                  <a:close/>
                </a:path>
              </a:pathLst>
            </a:custGeom>
            <a:solidFill>
              <a:srgbClr val="AAAC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46772" y="4166434"/>
              <a:ext cx="1607432" cy="435393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2189988" y="3127248"/>
              <a:ext cx="1409700" cy="1411605"/>
            </a:xfrm>
            <a:custGeom>
              <a:avLst/>
              <a:gdLst/>
              <a:ahLst/>
              <a:cxnLst/>
              <a:rect l="l" t="t" r="r" b="b"/>
              <a:pathLst>
                <a:path w="1409700" h="1411604">
                  <a:moveTo>
                    <a:pt x="704850" y="0"/>
                  </a:moveTo>
                  <a:lnTo>
                    <a:pt x="656594" y="1628"/>
                  </a:lnTo>
                  <a:lnTo>
                    <a:pt x="609210" y="6442"/>
                  </a:lnTo>
                  <a:lnTo>
                    <a:pt x="562804" y="14338"/>
                  </a:lnTo>
                  <a:lnTo>
                    <a:pt x="517480" y="25209"/>
                  </a:lnTo>
                  <a:lnTo>
                    <a:pt x="473344" y="38951"/>
                  </a:lnTo>
                  <a:lnTo>
                    <a:pt x="430500" y="55459"/>
                  </a:lnTo>
                  <a:lnTo>
                    <a:pt x="389053" y="74627"/>
                  </a:lnTo>
                  <a:lnTo>
                    <a:pt x="349108" y="96350"/>
                  </a:lnTo>
                  <a:lnTo>
                    <a:pt x="310771" y="120523"/>
                  </a:lnTo>
                  <a:lnTo>
                    <a:pt x="274146" y="147042"/>
                  </a:lnTo>
                  <a:lnTo>
                    <a:pt x="239339" y="175800"/>
                  </a:lnTo>
                  <a:lnTo>
                    <a:pt x="206454" y="206692"/>
                  </a:lnTo>
                  <a:lnTo>
                    <a:pt x="175596" y="239614"/>
                  </a:lnTo>
                  <a:lnTo>
                    <a:pt x="146871" y="274460"/>
                  </a:lnTo>
                  <a:lnTo>
                    <a:pt x="120383" y="311125"/>
                  </a:lnTo>
                  <a:lnTo>
                    <a:pt x="96237" y="349504"/>
                  </a:lnTo>
                  <a:lnTo>
                    <a:pt x="74539" y="389491"/>
                  </a:lnTo>
                  <a:lnTo>
                    <a:pt x="55393" y="430982"/>
                  </a:lnTo>
                  <a:lnTo>
                    <a:pt x="38905" y="473871"/>
                  </a:lnTo>
                  <a:lnTo>
                    <a:pt x="25179" y="518054"/>
                  </a:lnTo>
                  <a:lnTo>
                    <a:pt x="14320" y="563424"/>
                  </a:lnTo>
                  <a:lnTo>
                    <a:pt x="6434" y="609877"/>
                  </a:lnTo>
                  <a:lnTo>
                    <a:pt x="1626" y="657308"/>
                  </a:lnTo>
                  <a:lnTo>
                    <a:pt x="0" y="705612"/>
                  </a:lnTo>
                  <a:lnTo>
                    <a:pt x="1626" y="753929"/>
                  </a:lnTo>
                  <a:lnTo>
                    <a:pt x="6434" y="801372"/>
                  </a:lnTo>
                  <a:lnTo>
                    <a:pt x="14320" y="847835"/>
                  </a:lnTo>
                  <a:lnTo>
                    <a:pt x="25179" y="893213"/>
                  </a:lnTo>
                  <a:lnTo>
                    <a:pt x="38905" y="937402"/>
                  </a:lnTo>
                  <a:lnTo>
                    <a:pt x="55393" y="980295"/>
                  </a:lnTo>
                  <a:lnTo>
                    <a:pt x="74539" y="1021788"/>
                  </a:lnTo>
                  <a:lnTo>
                    <a:pt x="96237" y="1061776"/>
                  </a:lnTo>
                  <a:lnTo>
                    <a:pt x="120383" y="1100154"/>
                  </a:lnTo>
                  <a:lnTo>
                    <a:pt x="146871" y="1136817"/>
                  </a:lnTo>
                  <a:lnTo>
                    <a:pt x="175596" y="1171660"/>
                  </a:lnTo>
                  <a:lnTo>
                    <a:pt x="206454" y="1204579"/>
                  </a:lnTo>
                  <a:lnTo>
                    <a:pt x="239339" y="1235467"/>
                  </a:lnTo>
                  <a:lnTo>
                    <a:pt x="274146" y="1264220"/>
                  </a:lnTo>
                  <a:lnTo>
                    <a:pt x="310771" y="1290733"/>
                  </a:lnTo>
                  <a:lnTo>
                    <a:pt x="349108" y="1314901"/>
                  </a:lnTo>
                  <a:lnTo>
                    <a:pt x="389053" y="1336619"/>
                  </a:lnTo>
                  <a:lnTo>
                    <a:pt x="430500" y="1355782"/>
                  </a:lnTo>
                  <a:lnTo>
                    <a:pt x="473344" y="1372285"/>
                  </a:lnTo>
                  <a:lnTo>
                    <a:pt x="517480" y="1386023"/>
                  </a:lnTo>
                  <a:lnTo>
                    <a:pt x="562804" y="1396891"/>
                  </a:lnTo>
                  <a:lnTo>
                    <a:pt x="609210" y="1404783"/>
                  </a:lnTo>
                  <a:lnTo>
                    <a:pt x="656594" y="1409596"/>
                  </a:lnTo>
                  <a:lnTo>
                    <a:pt x="704850" y="1411224"/>
                  </a:lnTo>
                  <a:lnTo>
                    <a:pt x="753105" y="1409596"/>
                  </a:lnTo>
                  <a:lnTo>
                    <a:pt x="800489" y="1404783"/>
                  </a:lnTo>
                  <a:lnTo>
                    <a:pt x="846895" y="1396891"/>
                  </a:lnTo>
                  <a:lnTo>
                    <a:pt x="892219" y="1386023"/>
                  </a:lnTo>
                  <a:lnTo>
                    <a:pt x="936355" y="1372285"/>
                  </a:lnTo>
                  <a:lnTo>
                    <a:pt x="979199" y="1355782"/>
                  </a:lnTo>
                  <a:lnTo>
                    <a:pt x="1020646" y="1336619"/>
                  </a:lnTo>
                  <a:lnTo>
                    <a:pt x="1060591" y="1314901"/>
                  </a:lnTo>
                  <a:lnTo>
                    <a:pt x="1098928" y="1290733"/>
                  </a:lnTo>
                  <a:lnTo>
                    <a:pt x="1135553" y="1264220"/>
                  </a:lnTo>
                  <a:lnTo>
                    <a:pt x="1170360" y="1235467"/>
                  </a:lnTo>
                  <a:lnTo>
                    <a:pt x="1203245" y="1204579"/>
                  </a:lnTo>
                  <a:lnTo>
                    <a:pt x="1234103" y="1171660"/>
                  </a:lnTo>
                  <a:lnTo>
                    <a:pt x="1262828" y="1136817"/>
                  </a:lnTo>
                  <a:lnTo>
                    <a:pt x="1289316" y="1100154"/>
                  </a:lnTo>
                  <a:lnTo>
                    <a:pt x="1313462" y="1061776"/>
                  </a:lnTo>
                  <a:lnTo>
                    <a:pt x="1335160" y="1021788"/>
                  </a:lnTo>
                  <a:lnTo>
                    <a:pt x="1354306" y="980295"/>
                  </a:lnTo>
                  <a:lnTo>
                    <a:pt x="1370794" y="937402"/>
                  </a:lnTo>
                  <a:lnTo>
                    <a:pt x="1384520" y="893213"/>
                  </a:lnTo>
                  <a:lnTo>
                    <a:pt x="1395379" y="847835"/>
                  </a:lnTo>
                  <a:lnTo>
                    <a:pt x="1403265" y="801372"/>
                  </a:lnTo>
                  <a:lnTo>
                    <a:pt x="1408073" y="753929"/>
                  </a:lnTo>
                  <a:lnTo>
                    <a:pt x="1409700" y="705612"/>
                  </a:lnTo>
                  <a:lnTo>
                    <a:pt x="1408073" y="657308"/>
                  </a:lnTo>
                  <a:lnTo>
                    <a:pt x="1403265" y="609877"/>
                  </a:lnTo>
                  <a:lnTo>
                    <a:pt x="1395379" y="563424"/>
                  </a:lnTo>
                  <a:lnTo>
                    <a:pt x="1384520" y="518054"/>
                  </a:lnTo>
                  <a:lnTo>
                    <a:pt x="1370794" y="473871"/>
                  </a:lnTo>
                  <a:lnTo>
                    <a:pt x="1354306" y="430982"/>
                  </a:lnTo>
                  <a:lnTo>
                    <a:pt x="1335160" y="389491"/>
                  </a:lnTo>
                  <a:lnTo>
                    <a:pt x="1313462" y="349503"/>
                  </a:lnTo>
                  <a:lnTo>
                    <a:pt x="1289316" y="311125"/>
                  </a:lnTo>
                  <a:lnTo>
                    <a:pt x="1262828" y="274460"/>
                  </a:lnTo>
                  <a:lnTo>
                    <a:pt x="1234103" y="239614"/>
                  </a:lnTo>
                  <a:lnTo>
                    <a:pt x="1203245" y="206692"/>
                  </a:lnTo>
                  <a:lnTo>
                    <a:pt x="1170360" y="175800"/>
                  </a:lnTo>
                  <a:lnTo>
                    <a:pt x="1135553" y="147042"/>
                  </a:lnTo>
                  <a:lnTo>
                    <a:pt x="1098928" y="120523"/>
                  </a:lnTo>
                  <a:lnTo>
                    <a:pt x="1060591" y="96350"/>
                  </a:lnTo>
                  <a:lnTo>
                    <a:pt x="1020646" y="74627"/>
                  </a:lnTo>
                  <a:lnTo>
                    <a:pt x="979199" y="55459"/>
                  </a:lnTo>
                  <a:lnTo>
                    <a:pt x="936355" y="38951"/>
                  </a:lnTo>
                  <a:lnTo>
                    <a:pt x="892219" y="25209"/>
                  </a:lnTo>
                  <a:lnTo>
                    <a:pt x="846895" y="14338"/>
                  </a:lnTo>
                  <a:lnTo>
                    <a:pt x="800489" y="6442"/>
                  </a:lnTo>
                  <a:lnTo>
                    <a:pt x="753105" y="1628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2CAC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189988" y="3127248"/>
              <a:ext cx="1409700" cy="1411605"/>
            </a:xfrm>
            <a:custGeom>
              <a:avLst/>
              <a:gdLst/>
              <a:ahLst/>
              <a:cxnLst/>
              <a:rect l="l" t="t" r="r" b="b"/>
              <a:pathLst>
                <a:path w="1409700" h="1411604">
                  <a:moveTo>
                    <a:pt x="0" y="705612"/>
                  </a:moveTo>
                  <a:lnTo>
                    <a:pt x="1626" y="657308"/>
                  </a:lnTo>
                  <a:lnTo>
                    <a:pt x="6434" y="609877"/>
                  </a:lnTo>
                  <a:lnTo>
                    <a:pt x="14320" y="563424"/>
                  </a:lnTo>
                  <a:lnTo>
                    <a:pt x="25179" y="518054"/>
                  </a:lnTo>
                  <a:lnTo>
                    <a:pt x="38905" y="473871"/>
                  </a:lnTo>
                  <a:lnTo>
                    <a:pt x="55393" y="430982"/>
                  </a:lnTo>
                  <a:lnTo>
                    <a:pt x="74539" y="389491"/>
                  </a:lnTo>
                  <a:lnTo>
                    <a:pt x="96237" y="349504"/>
                  </a:lnTo>
                  <a:lnTo>
                    <a:pt x="120383" y="311125"/>
                  </a:lnTo>
                  <a:lnTo>
                    <a:pt x="146871" y="274460"/>
                  </a:lnTo>
                  <a:lnTo>
                    <a:pt x="175596" y="239614"/>
                  </a:lnTo>
                  <a:lnTo>
                    <a:pt x="206454" y="206692"/>
                  </a:lnTo>
                  <a:lnTo>
                    <a:pt x="239339" y="175800"/>
                  </a:lnTo>
                  <a:lnTo>
                    <a:pt x="274146" y="147042"/>
                  </a:lnTo>
                  <a:lnTo>
                    <a:pt x="310771" y="120523"/>
                  </a:lnTo>
                  <a:lnTo>
                    <a:pt x="349108" y="96350"/>
                  </a:lnTo>
                  <a:lnTo>
                    <a:pt x="389053" y="74627"/>
                  </a:lnTo>
                  <a:lnTo>
                    <a:pt x="430500" y="55459"/>
                  </a:lnTo>
                  <a:lnTo>
                    <a:pt x="473344" y="38951"/>
                  </a:lnTo>
                  <a:lnTo>
                    <a:pt x="517480" y="25209"/>
                  </a:lnTo>
                  <a:lnTo>
                    <a:pt x="562804" y="14338"/>
                  </a:lnTo>
                  <a:lnTo>
                    <a:pt x="609210" y="6442"/>
                  </a:lnTo>
                  <a:lnTo>
                    <a:pt x="656594" y="1628"/>
                  </a:lnTo>
                  <a:lnTo>
                    <a:pt x="704850" y="0"/>
                  </a:lnTo>
                  <a:lnTo>
                    <a:pt x="753105" y="1628"/>
                  </a:lnTo>
                  <a:lnTo>
                    <a:pt x="800489" y="6442"/>
                  </a:lnTo>
                  <a:lnTo>
                    <a:pt x="846895" y="14338"/>
                  </a:lnTo>
                  <a:lnTo>
                    <a:pt x="892219" y="25209"/>
                  </a:lnTo>
                  <a:lnTo>
                    <a:pt x="936355" y="38951"/>
                  </a:lnTo>
                  <a:lnTo>
                    <a:pt x="979199" y="55459"/>
                  </a:lnTo>
                  <a:lnTo>
                    <a:pt x="1020646" y="74627"/>
                  </a:lnTo>
                  <a:lnTo>
                    <a:pt x="1060591" y="96350"/>
                  </a:lnTo>
                  <a:lnTo>
                    <a:pt x="1098928" y="120523"/>
                  </a:lnTo>
                  <a:lnTo>
                    <a:pt x="1135553" y="147042"/>
                  </a:lnTo>
                  <a:lnTo>
                    <a:pt x="1170360" y="175800"/>
                  </a:lnTo>
                  <a:lnTo>
                    <a:pt x="1203245" y="206692"/>
                  </a:lnTo>
                  <a:lnTo>
                    <a:pt x="1234103" y="239614"/>
                  </a:lnTo>
                  <a:lnTo>
                    <a:pt x="1262828" y="274460"/>
                  </a:lnTo>
                  <a:lnTo>
                    <a:pt x="1289316" y="311125"/>
                  </a:lnTo>
                  <a:lnTo>
                    <a:pt x="1313462" y="349503"/>
                  </a:lnTo>
                  <a:lnTo>
                    <a:pt x="1335160" y="389491"/>
                  </a:lnTo>
                  <a:lnTo>
                    <a:pt x="1354306" y="430982"/>
                  </a:lnTo>
                  <a:lnTo>
                    <a:pt x="1370794" y="473871"/>
                  </a:lnTo>
                  <a:lnTo>
                    <a:pt x="1384520" y="518054"/>
                  </a:lnTo>
                  <a:lnTo>
                    <a:pt x="1395379" y="563424"/>
                  </a:lnTo>
                  <a:lnTo>
                    <a:pt x="1403265" y="609877"/>
                  </a:lnTo>
                  <a:lnTo>
                    <a:pt x="1408073" y="657308"/>
                  </a:lnTo>
                  <a:lnTo>
                    <a:pt x="1409700" y="705612"/>
                  </a:lnTo>
                  <a:lnTo>
                    <a:pt x="1408073" y="753929"/>
                  </a:lnTo>
                  <a:lnTo>
                    <a:pt x="1403265" y="801372"/>
                  </a:lnTo>
                  <a:lnTo>
                    <a:pt x="1395379" y="847835"/>
                  </a:lnTo>
                  <a:lnTo>
                    <a:pt x="1384520" y="893213"/>
                  </a:lnTo>
                  <a:lnTo>
                    <a:pt x="1370794" y="937402"/>
                  </a:lnTo>
                  <a:lnTo>
                    <a:pt x="1354306" y="980295"/>
                  </a:lnTo>
                  <a:lnTo>
                    <a:pt x="1335160" y="1021788"/>
                  </a:lnTo>
                  <a:lnTo>
                    <a:pt x="1313462" y="1061776"/>
                  </a:lnTo>
                  <a:lnTo>
                    <a:pt x="1289316" y="1100154"/>
                  </a:lnTo>
                  <a:lnTo>
                    <a:pt x="1262828" y="1136817"/>
                  </a:lnTo>
                  <a:lnTo>
                    <a:pt x="1234103" y="1171660"/>
                  </a:lnTo>
                  <a:lnTo>
                    <a:pt x="1203245" y="1204579"/>
                  </a:lnTo>
                  <a:lnTo>
                    <a:pt x="1170360" y="1235467"/>
                  </a:lnTo>
                  <a:lnTo>
                    <a:pt x="1135553" y="1264220"/>
                  </a:lnTo>
                  <a:lnTo>
                    <a:pt x="1098928" y="1290733"/>
                  </a:lnTo>
                  <a:lnTo>
                    <a:pt x="1060591" y="1314901"/>
                  </a:lnTo>
                  <a:lnTo>
                    <a:pt x="1020646" y="1336619"/>
                  </a:lnTo>
                  <a:lnTo>
                    <a:pt x="979199" y="1355782"/>
                  </a:lnTo>
                  <a:lnTo>
                    <a:pt x="936355" y="1372285"/>
                  </a:lnTo>
                  <a:lnTo>
                    <a:pt x="892219" y="1386023"/>
                  </a:lnTo>
                  <a:lnTo>
                    <a:pt x="846895" y="1396891"/>
                  </a:lnTo>
                  <a:lnTo>
                    <a:pt x="800489" y="1404783"/>
                  </a:lnTo>
                  <a:lnTo>
                    <a:pt x="753105" y="1409596"/>
                  </a:lnTo>
                  <a:lnTo>
                    <a:pt x="704850" y="1411224"/>
                  </a:lnTo>
                  <a:lnTo>
                    <a:pt x="656594" y="1409596"/>
                  </a:lnTo>
                  <a:lnTo>
                    <a:pt x="609210" y="1404783"/>
                  </a:lnTo>
                  <a:lnTo>
                    <a:pt x="562804" y="1396891"/>
                  </a:lnTo>
                  <a:lnTo>
                    <a:pt x="517480" y="1386023"/>
                  </a:lnTo>
                  <a:lnTo>
                    <a:pt x="473344" y="1372285"/>
                  </a:lnTo>
                  <a:lnTo>
                    <a:pt x="430500" y="1355782"/>
                  </a:lnTo>
                  <a:lnTo>
                    <a:pt x="389053" y="1336619"/>
                  </a:lnTo>
                  <a:lnTo>
                    <a:pt x="349108" y="1314901"/>
                  </a:lnTo>
                  <a:lnTo>
                    <a:pt x="310771" y="1290733"/>
                  </a:lnTo>
                  <a:lnTo>
                    <a:pt x="274146" y="1264220"/>
                  </a:lnTo>
                  <a:lnTo>
                    <a:pt x="239339" y="1235467"/>
                  </a:lnTo>
                  <a:lnTo>
                    <a:pt x="206454" y="1204579"/>
                  </a:lnTo>
                  <a:lnTo>
                    <a:pt x="175596" y="1171660"/>
                  </a:lnTo>
                  <a:lnTo>
                    <a:pt x="146871" y="1136817"/>
                  </a:lnTo>
                  <a:lnTo>
                    <a:pt x="120383" y="1100154"/>
                  </a:lnTo>
                  <a:lnTo>
                    <a:pt x="96237" y="1061776"/>
                  </a:lnTo>
                  <a:lnTo>
                    <a:pt x="74539" y="1021788"/>
                  </a:lnTo>
                  <a:lnTo>
                    <a:pt x="55393" y="980295"/>
                  </a:lnTo>
                  <a:lnTo>
                    <a:pt x="38905" y="937402"/>
                  </a:lnTo>
                  <a:lnTo>
                    <a:pt x="25179" y="893213"/>
                  </a:lnTo>
                  <a:lnTo>
                    <a:pt x="14320" y="847835"/>
                  </a:lnTo>
                  <a:lnTo>
                    <a:pt x="6434" y="801372"/>
                  </a:lnTo>
                  <a:lnTo>
                    <a:pt x="1626" y="753929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416810" y="3580638"/>
            <a:ext cx="955040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710"/>
              </a:lnSpc>
              <a:spcBef>
                <a:spcPts val="100"/>
              </a:spcBef>
            </a:pP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Udržitelnost</a:t>
            </a:r>
            <a:endParaRPr sz="1500">
              <a:latin typeface="Calibri Light"/>
              <a:cs typeface="Calibri Light"/>
            </a:endParaRPr>
          </a:p>
          <a:p>
            <a:pPr algn="ctr">
              <a:lnSpc>
                <a:spcPts val="1710"/>
              </a:lnSpc>
            </a:pP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projektu</a:t>
            </a:r>
            <a:endParaRPr sz="1500">
              <a:latin typeface="Calibri Light"/>
              <a:cs typeface="Calibri Light"/>
            </a:endParaRPr>
          </a:p>
        </p:txBody>
      </p:sp>
      <p:pic>
        <p:nvPicPr>
          <p:cNvPr id="33" name="Obrázek 3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7FFDB11D-D3F0-28A8-44EE-46DCB08D369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34" name="Obrázek 3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CD391CA-CBA4-46D2-D7CB-0B40365951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AFF483C7-F51C-6382-CEBC-7E43E23665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9271" y="397153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35004" y="620751"/>
            <a:ext cx="8556596" cy="87652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R="461645" algn="ctr">
              <a:lnSpc>
                <a:spcPct val="100000"/>
              </a:lnSpc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Proces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podání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žádosti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o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podporu</a:t>
            </a:r>
          </a:p>
        </p:txBody>
      </p:sp>
      <p:pic>
        <p:nvPicPr>
          <p:cNvPr id="14" name="object 9">
            <a:extLst>
              <a:ext uri="{FF2B5EF4-FFF2-40B4-BE49-F238E27FC236}">
                <a16:creationId xmlns:a16="http://schemas.microsoft.com/office/drawing/2014/main" id="{AE382210-C368-9550-67FB-86331098551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2982" y="1676400"/>
            <a:ext cx="5147050" cy="5056109"/>
          </a:xfrm>
          <a:prstGeom prst="rect">
            <a:avLst/>
          </a:prstGeom>
        </p:spPr>
      </p:pic>
      <p:pic>
        <p:nvPicPr>
          <p:cNvPr id="3" name="Obrázek 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C38B09F4-5235-61C4-2271-084EA9B62A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0E7A728-D624-C76C-C62D-C037B60794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64BCE1F-9D88-45DD-B902-457793BC33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3664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599" y="1914939"/>
            <a:ext cx="7263841" cy="40607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spcAft>
                <a:spcPts val="600"/>
              </a:spcAft>
              <a:buClr>
                <a:srgbClr val="002D5F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nový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eshop/web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propojení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se skladem,</a:t>
            </a:r>
          </a:p>
          <a:p>
            <a:pPr marL="355600" marR="508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pila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krácení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železného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materiálu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automatizovaného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manipulátoru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integrace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 </a:t>
            </a:r>
            <a:r>
              <a:rPr sz="1600" spc="-3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nadřazeného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podnikového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software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(ERP),</a:t>
            </a: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nákup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inteligentní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automatické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pece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napojení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vnitropodnikový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zřízení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nového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provozu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prádelny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integrace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širšího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firmy,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CAD/CAM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centrum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zubní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laboratoři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integrace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všech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pořizovaných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technologií,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správa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evidence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obalů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implementováno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rámci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podnikového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robotické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pracoviště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napojení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vnitropodnikového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automatizovaný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brus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dioptrické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čočky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firmy,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nákup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uvedení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provozu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rezervačního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napojení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IS,</a:t>
            </a: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technologie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v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gastro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provozu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podmínky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splnění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automatizované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manipulace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</a:p>
          <a:p>
            <a:pPr marL="355600">
              <a:spcAft>
                <a:spcPts val="600"/>
              </a:spcAf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implementace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firemního IS,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jiné…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599" y="992842"/>
            <a:ext cx="7604760" cy="649537"/>
          </a:xfrm>
          <a:prstGeom prst="rect">
            <a:avLst/>
          </a:prstGeom>
        </p:spPr>
        <p:txBody>
          <a:bodyPr vert="horz" wrap="square" lIns="0" tIns="216535" rIns="0" bIns="0" rtlCol="0">
            <a:spAutoFit/>
          </a:bodyPr>
          <a:lstStyle/>
          <a:p>
            <a:pPr marL="1393825">
              <a:lnSpc>
                <a:spcPct val="100000"/>
              </a:lnSpc>
              <a:spcBef>
                <a:spcPts val="1705"/>
              </a:spcBef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Příklady</a:t>
            </a:r>
            <a:r>
              <a:rPr spc="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20" dirty="0" err="1">
                <a:solidFill>
                  <a:schemeClr val="accent1">
                    <a:lumMod val="50000"/>
                  </a:schemeClr>
                </a:solidFill>
              </a:rPr>
              <a:t>přijatelných</a:t>
            </a:r>
            <a:r>
              <a:rPr spc="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 err="1">
                <a:solidFill>
                  <a:schemeClr val="accent1">
                    <a:lumMod val="50000"/>
                  </a:schemeClr>
                </a:solidFill>
              </a:rPr>
              <a:t>záměrů</a:t>
            </a:r>
            <a:endParaRPr spc="-1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13F6E481-95CB-0641-4EC3-B586D58066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9844DBE-4014-8323-5E39-4DBF80EEFB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2FF2A45-A78E-368A-08EC-21A2B5F05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590800" y="1938378"/>
            <a:ext cx="430276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br>
              <a:rPr lang="cs-CZ" spc="-10" dirty="0">
                <a:solidFill>
                  <a:schemeClr val="tx1"/>
                </a:solidFill>
              </a:rPr>
            </a:br>
            <a:endParaRPr cap="all" spc="-15" dirty="0">
              <a:solidFill>
                <a:schemeClr val="tx1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911D28F-ED28-AC11-9D8D-8794480AFC6D}"/>
              </a:ext>
            </a:extLst>
          </p:cNvPr>
          <p:cNvSpPr txBox="1"/>
          <p:nvPr/>
        </p:nvSpPr>
        <p:spPr>
          <a:xfrm>
            <a:off x="952500" y="2514600"/>
            <a:ext cx="7239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MAS Podhůří Železných hor o. p. s.</a:t>
            </a:r>
          </a:p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Sladovnická 198</a:t>
            </a:r>
          </a:p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Chotěboř</a:t>
            </a:r>
          </a:p>
          <a:p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Web:		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https://www.podhurizeleznychhor.cz/optak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Email: 	</a:t>
            </a:r>
            <a:r>
              <a:rPr lang="cs-CZ" dirty="0"/>
              <a:t>	</a:t>
            </a:r>
            <a:r>
              <a:rPr lang="cs-CZ" b="0" i="0" u="none" strike="noStrike" dirty="0">
                <a:solidFill>
                  <a:srgbClr val="345DAC"/>
                </a:solidFill>
                <a:effectLst/>
              </a:rPr>
              <a:t>info@podhurizeleznychhor.cz</a:t>
            </a:r>
          </a:p>
          <a:p>
            <a:endParaRPr lang="cs-CZ" sz="1600" dirty="0">
              <a:latin typeface="Arial" panose="020B0604020202020204" pitchFamily="34" charset="0"/>
            </a:endParaRPr>
          </a:p>
        </p:txBody>
      </p:sp>
      <p:pic>
        <p:nvPicPr>
          <p:cNvPr id="3" name="Obrázek 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54E39EC4-96B1-496A-5ED5-E18FFE114F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24EE74A-849B-56BA-8A2F-8F13B831CC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D5D6FEC-EC0F-74D4-DC96-F2454DD8ED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418291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>
            <a:extLst>
              <a:ext uri="{FF2B5EF4-FFF2-40B4-BE49-F238E27FC236}">
                <a16:creationId xmlns:a16="http://schemas.microsoft.com/office/drawing/2014/main" id="{CA047C93-047C-E2B3-0EF4-9108EAE57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712720" y="4495800"/>
            <a:ext cx="8046720" cy="1046440"/>
          </a:xfrm>
        </p:spPr>
        <p:txBody>
          <a:bodyPr/>
          <a:lstStyle/>
          <a:p>
            <a:pPr algn="ctr" rtl="0">
              <a:spcBef>
                <a:spcPts val="45"/>
              </a:spcBef>
              <a:defRPr/>
            </a:pPr>
            <a:b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</a:br>
            <a:b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</a:br>
            <a:endParaRPr lang="cs-CZ" dirty="0"/>
          </a:p>
        </p:txBody>
      </p:sp>
      <p:pic>
        <p:nvPicPr>
          <p:cNvPr id="4" name="Obrázek 3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7BA11FD0-BDFC-2BAD-0106-F47787DB29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C3FB1EE-24F3-409D-5F50-268059E4DF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1876927-3C72-489C-2019-BBB3C8122270}"/>
              </a:ext>
            </a:extLst>
          </p:cNvPr>
          <p:cNvSpPr txBox="1"/>
          <p:nvPr/>
        </p:nvSpPr>
        <p:spPr>
          <a:xfrm>
            <a:off x="381000" y="1447800"/>
            <a:ext cx="817804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cs-CZ" sz="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2700" algn="ctr">
              <a:lnSpc>
                <a:spcPct val="100000"/>
              </a:lnSpc>
            </a:pPr>
            <a:r>
              <a:rPr lang="cs-CZ" sz="2800" b="1" spc="-15" dirty="0">
                <a:solidFill>
                  <a:schemeClr val="accent1">
                    <a:lumMod val="50000"/>
                  </a:schemeClr>
                </a:solidFill>
              </a:rPr>
              <a:t>TECHNOLOGIE </a:t>
            </a:r>
            <a:r>
              <a:rPr lang="cs-CZ" sz="2800" b="1" spc="-10" dirty="0">
                <a:solidFill>
                  <a:schemeClr val="accent1">
                    <a:lumMod val="50000"/>
                  </a:schemeClr>
                </a:solidFill>
              </a:rPr>
              <a:t>PRO </a:t>
            </a:r>
            <a:r>
              <a:rPr lang="cs-CZ" sz="2800" b="1" spc="-5" dirty="0">
                <a:solidFill>
                  <a:schemeClr val="accent1">
                    <a:lumMod val="50000"/>
                  </a:schemeClr>
                </a:solidFill>
              </a:rPr>
              <a:t>MAS</a:t>
            </a:r>
          </a:p>
          <a:p>
            <a:pPr marL="12700" algn="ctr">
              <a:lnSpc>
                <a:spcPct val="100000"/>
              </a:lnSpc>
            </a:pPr>
            <a:endParaRPr lang="cs-CZ" spc="-5" dirty="0">
              <a:solidFill>
                <a:schemeClr val="accent1">
                  <a:lumMod val="50000"/>
                </a:schemeClr>
              </a:solidFill>
            </a:endParaRPr>
          </a:p>
          <a:p>
            <a:pPr marL="12700" algn="ctr">
              <a:lnSpc>
                <a:spcPct val="100000"/>
              </a:lnSpc>
            </a:pPr>
            <a:endParaRPr lang="cs-CZ" sz="1800" spc="-5" dirty="0">
              <a:solidFill>
                <a:schemeClr val="accent1">
                  <a:lumMod val="50000"/>
                </a:schemeClr>
              </a:solidFill>
            </a:endParaRPr>
          </a:p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Termín vyhlášení výzvy a příjmu žádostí: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1. 9. 2025 12:00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Termín ukončení žádostí o podporu:			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30. 9. 2025 12:00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Minimální výše celkových způsobilých výdajů projektu:	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250 000,- Kč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Maximální výše celkových způsobilých výdajů projektu:	</a:t>
            </a:r>
            <a:r>
              <a:rPr lang="cs-CZ" sz="1800" b="1">
                <a:solidFill>
                  <a:schemeClr val="accent1">
                    <a:lumMod val="50000"/>
                  </a:schemeClr>
                </a:solidFill>
              </a:rPr>
              <a:t>2 360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000,- Kč</a:t>
            </a:r>
            <a:b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Oprávnění žadatelé - </a:t>
            </a:r>
            <a:r>
              <a:rPr lang="cs-CZ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ikro, malý a střední podnik</a:t>
            </a:r>
            <a:r>
              <a:rPr lang="cs-CZ" sz="18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(do</a:t>
            </a:r>
            <a:r>
              <a:rPr lang="cs-CZ" sz="18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250</a:t>
            </a:r>
            <a:r>
              <a:rPr lang="cs-CZ" sz="18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zaměstnanců</a:t>
            </a:r>
            <a:r>
              <a:rPr lang="cs-CZ" sz="18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lang="cs-CZ" sz="18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partnerských</a:t>
            </a:r>
            <a:r>
              <a:rPr lang="cs-CZ" sz="18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propojených</a:t>
            </a:r>
            <a:r>
              <a:rPr lang="cs-CZ" sz="1800" spc="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firem)</a:t>
            </a:r>
          </a:p>
          <a:p>
            <a:pPr>
              <a:spcBef>
                <a:spcPts val="1200"/>
              </a:spcBef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Nejsou podporovány projekty v sekci A zemědělství a rybářství, část sekce C tabákové výrobky, … více v Nepodporované kategorie CZNACE.</a:t>
            </a:r>
          </a:p>
          <a:p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Konzultace ke způsobilosti nákladů probíhají u OP TAK s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regionálními kancelářemi API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D646DAF-FB81-D573-C0C1-7205F2D2AB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42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F7F73-949D-DEC8-FE0D-1EA3CACC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022" y="1097398"/>
            <a:ext cx="8283956" cy="430887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Příjem projektových záměrů na MAS – mimo MS2021+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5082BB-E2F3-3079-9AA2-98A1D61F5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0022" y="1981200"/>
            <a:ext cx="8283956" cy="3323987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Příjem projektových záměrů od žadatelů na MAS probíhá mimo monitorovací systém MS2021+. Žadatel podává svůj záměr do datové schránky MAS.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Žadatel vyplní formulář projektového záměru, vzor formuláře je zveřejněn na webu MAS jako příloha výzvy.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Na základě tohoto formuláře bude provedena administrativní kontrola, hodnocení projektového záměru a na závěr výběr projektových záměrů. P</a:t>
            </a: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ostup posouzení souladu projektového záměru je uveden ve Směrnici MAS pro OP TAK.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 ukončení těchto procesů vyrozumí MAS žadatele o souladu či nesouladu projektového záměru se strategií MAS.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 kladném vyjádření žadatel podá plnou verzi žádosti o podporu do MS2021+. </a:t>
            </a: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Následné hodnocení žádosti o dotaci podaných v plném rozsahu v MS2021+ je v kompetenci ŘO OP TAK. </a:t>
            </a:r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605F563F-C511-6327-2FB3-54889DDABC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EF91B56-B23D-A1DE-AB48-149F09F4C8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2F1DC78-3311-9993-AE20-CEEBFDC8E7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438087"/>
            <a:ext cx="816935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23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36D9D-13CB-653D-3403-E43E953F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226" y="999218"/>
            <a:ext cx="8046720" cy="861774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Proces administrace projektového záměru do</a:t>
            </a:r>
            <a:br>
              <a:rPr lang="cs-CZ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podání žádosti o podporu do MS2021+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8013FD6-50B6-7382-32F5-356D1AA6D88A}"/>
              </a:ext>
            </a:extLst>
          </p:cNvPr>
          <p:cNvSpPr/>
          <p:nvPr/>
        </p:nvSpPr>
        <p:spPr>
          <a:xfrm>
            <a:off x="609600" y="236220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E1ACD7A6-4150-71F9-A8CD-002FD8E4F654}"/>
              </a:ext>
            </a:extLst>
          </p:cNvPr>
          <p:cNvSpPr/>
          <p:nvPr/>
        </p:nvSpPr>
        <p:spPr>
          <a:xfrm>
            <a:off x="644931" y="437626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0BAC6528-3D44-3F2C-6CE6-4F8151EAAFEE}"/>
              </a:ext>
            </a:extLst>
          </p:cNvPr>
          <p:cNvSpPr/>
          <p:nvPr/>
        </p:nvSpPr>
        <p:spPr>
          <a:xfrm>
            <a:off x="3502151" y="4377739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6C5AE7D-E6BE-0C06-3564-F1488735FD99}"/>
              </a:ext>
            </a:extLst>
          </p:cNvPr>
          <p:cNvSpPr/>
          <p:nvPr/>
        </p:nvSpPr>
        <p:spPr>
          <a:xfrm>
            <a:off x="6359371" y="433705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7862D322-9154-2D6B-D2FD-005EF1D28ECC}"/>
              </a:ext>
            </a:extLst>
          </p:cNvPr>
          <p:cNvSpPr/>
          <p:nvPr/>
        </p:nvSpPr>
        <p:spPr>
          <a:xfrm>
            <a:off x="3404489" y="236220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343BAEAC-A643-944C-2AA0-7016261E4FDD}"/>
              </a:ext>
            </a:extLst>
          </p:cNvPr>
          <p:cNvSpPr/>
          <p:nvPr/>
        </p:nvSpPr>
        <p:spPr>
          <a:xfrm>
            <a:off x="6359371" y="236220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9593CC-2AD6-CED7-7254-F01595D7C5CF}"/>
              </a:ext>
            </a:extLst>
          </p:cNvPr>
          <p:cNvSpPr txBox="1"/>
          <p:nvPr/>
        </p:nvSpPr>
        <p:spPr>
          <a:xfrm>
            <a:off x="822148" y="2417802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Výzva ŘO OP TAK k předkládání žádostí o podporu integrovaných projektů CLLD do MS2021+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8F43BF4-4D26-879B-BA01-D114BCEDBC40}"/>
              </a:ext>
            </a:extLst>
          </p:cNvPr>
          <p:cNvSpPr txBox="1"/>
          <p:nvPr/>
        </p:nvSpPr>
        <p:spPr>
          <a:xfrm>
            <a:off x="822148" y="4580618"/>
            <a:ext cx="1540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Výzva MAS k předkládání projektových záměrů mimo MS2021+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0D38338-E878-D8CF-DC5B-0197059819DE}"/>
              </a:ext>
            </a:extLst>
          </p:cNvPr>
          <p:cNvSpPr txBox="1"/>
          <p:nvPr/>
        </p:nvSpPr>
        <p:spPr>
          <a:xfrm>
            <a:off x="3581400" y="25146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Posouzení projektových záměru na MAS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B688BC9-73D2-03BC-D3A1-8913046FB824}"/>
              </a:ext>
            </a:extLst>
          </p:cNvPr>
          <p:cNvSpPr txBox="1"/>
          <p:nvPr/>
        </p:nvSpPr>
        <p:spPr>
          <a:xfrm>
            <a:off x="3581400" y="4585797"/>
            <a:ext cx="17280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Předložení projektového záměru na MAS v souladu s podmínkami výzvy MAS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2FE0AEB-EDD7-5A50-DD35-E3634FD4C577}"/>
              </a:ext>
            </a:extLst>
          </p:cNvPr>
          <p:cNvSpPr txBox="1"/>
          <p:nvPr/>
        </p:nvSpPr>
        <p:spPr>
          <a:xfrm>
            <a:off x="6549871" y="2476421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Vyjádření MAS o souladu/nesouladu projektového záměru se schválenou strategií CLLD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9E95DAE-952A-6DD6-8EC8-9562CAE3AE75}"/>
              </a:ext>
            </a:extLst>
          </p:cNvPr>
          <p:cNvSpPr txBox="1"/>
          <p:nvPr/>
        </p:nvSpPr>
        <p:spPr>
          <a:xfrm>
            <a:off x="6549871" y="4438818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Zpracování žádosti o podporu v MS2021+ a její podání do výzvy ŘO OP TAK, vč. podepsání MAS</a:t>
            </a:r>
          </a:p>
        </p:txBody>
      </p:sp>
      <p:sp>
        <p:nvSpPr>
          <p:cNvPr id="17" name="Šipka: dolů 16">
            <a:extLst>
              <a:ext uri="{FF2B5EF4-FFF2-40B4-BE49-F238E27FC236}">
                <a16:creationId xmlns:a16="http://schemas.microsoft.com/office/drawing/2014/main" id="{04DA8A87-A314-4DCA-DA80-DA8208B417C0}"/>
              </a:ext>
            </a:extLst>
          </p:cNvPr>
          <p:cNvSpPr/>
          <p:nvPr/>
        </p:nvSpPr>
        <p:spPr>
          <a:xfrm>
            <a:off x="1295400" y="3733800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: dolů 17">
            <a:extLst>
              <a:ext uri="{FF2B5EF4-FFF2-40B4-BE49-F238E27FC236}">
                <a16:creationId xmlns:a16="http://schemas.microsoft.com/office/drawing/2014/main" id="{663BA6B0-77E3-9F03-E639-AC041F254FEB}"/>
              </a:ext>
            </a:extLst>
          </p:cNvPr>
          <p:cNvSpPr/>
          <p:nvPr/>
        </p:nvSpPr>
        <p:spPr>
          <a:xfrm rot="16200000">
            <a:off x="2828558" y="4756552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: dolů 18">
            <a:extLst>
              <a:ext uri="{FF2B5EF4-FFF2-40B4-BE49-F238E27FC236}">
                <a16:creationId xmlns:a16="http://schemas.microsoft.com/office/drawing/2014/main" id="{82147D6A-19A7-0943-0363-99845F543F7A}"/>
              </a:ext>
            </a:extLst>
          </p:cNvPr>
          <p:cNvSpPr/>
          <p:nvPr/>
        </p:nvSpPr>
        <p:spPr>
          <a:xfrm rot="10800000">
            <a:off x="4254944" y="3727962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: dolů 19">
            <a:extLst>
              <a:ext uri="{FF2B5EF4-FFF2-40B4-BE49-F238E27FC236}">
                <a16:creationId xmlns:a16="http://schemas.microsoft.com/office/drawing/2014/main" id="{D626EEBB-6559-85D1-B0E1-92ADC5CD3D6D}"/>
              </a:ext>
            </a:extLst>
          </p:cNvPr>
          <p:cNvSpPr/>
          <p:nvPr/>
        </p:nvSpPr>
        <p:spPr>
          <a:xfrm rot="16200000">
            <a:off x="5643930" y="2702316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: dolů 20">
            <a:extLst>
              <a:ext uri="{FF2B5EF4-FFF2-40B4-BE49-F238E27FC236}">
                <a16:creationId xmlns:a16="http://schemas.microsoft.com/office/drawing/2014/main" id="{49AADE11-4DB4-3467-5702-FA784E50ABC0}"/>
              </a:ext>
            </a:extLst>
          </p:cNvPr>
          <p:cNvSpPr/>
          <p:nvPr/>
        </p:nvSpPr>
        <p:spPr>
          <a:xfrm>
            <a:off x="7214487" y="3760774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BFED9654-437A-1DE6-937C-C943DA6DE3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22" name="Obrázek 2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8CE2EEA-CD66-56C0-BCCF-DB59F543B0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3B1C0F95-6E06-4D32-4BF7-26115C31D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7019" y="389114"/>
            <a:ext cx="816935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09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67196-6AB3-064B-C684-EE8DDDC9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7800"/>
            <a:ext cx="8046720" cy="430887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Povinné přílohy výzvy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E97290-5FF0-8904-B047-2525ECB9D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499" y="2391014"/>
            <a:ext cx="7239001" cy="221599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Projektový záměr zpracovaný a vyplněný dle vzoru výzvy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Dvě indikativní cenové nabídky ke každé pořizované položce, vyjma nepřímých nákladů.</a:t>
            </a:r>
            <a:endParaRPr lang="cs-CZ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Formulář prověření zásady DNSH “významně nepoškozovat„</a:t>
            </a:r>
            <a:endParaRPr lang="cs-CZ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Vyjádření MAS o souladu se schválenou strategií</a:t>
            </a:r>
            <a:endParaRPr lang="cs-CZ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Další dokumenty dokládající skutečnosti a naplnění kritérií věcného hodnocení uvedené v projektovém záměru</a:t>
            </a:r>
            <a:br>
              <a:rPr lang="cs-CZ" sz="1800" b="0" dirty="0">
                <a:solidFill>
                  <a:schemeClr val="tx1"/>
                </a:solidFill>
                <a:latin typeface="+mn-lt"/>
                <a:cs typeface="Calibri"/>
              </a:rPr>
            </a:br>
            <a:endParaRPr lang="cs-CZ" dirty="0"/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A7A49B67-66F3-D5BE-B225-355E1E1CA1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042BF9A-D5AA-B434-89C4-E2FBA31AEE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BF309219-5D43-A797-22BF-57A9516A6E07}"/>
              </a:ext>
            </a:extLst>
          </p:cNvPr>
          <p:cNvSpPr/>
          <p:nvPr/>
        </p:nvSpPr>
        <p:spPr>
          <a:xfrm>
            <a:off x="2178952" y="5638800"/>
            <a:ext cx="5033010" cy="923330"/>
          </a:xfrm>
          <a:custGeom>
            <a:avLst/>
            <a:gdLst/>
            <a:ahLst/>
            <a:cxnLst/>
            <a:rect l="l" t="t" r="r" b="b"/>
            <a:pathLst>
              <a:path w="5012690" h="668020">
                <a:moveTo>
                  <a:pt x="0" y="111251"/>
                </a:moveTo>
                <a:lnTo>
                  <a:pt x="8739" y="67937"/>
                </a:lnTo>
                <a:lnTo>
                  <a:pt x="32575" y="32575"/>
                </a:lnTo>
                <a:lnTo>
                  <a:pt x="67937" y="8739"/>
                </a:lnTo>
                <a:lnTo>
                  <a:pt x="111252" y="0"/>
                </a:lnTo>
                <a:lnTo>
                  <a:pt x="4901184" y="0"/>
                </a:lnTo>
                <a:lnTo>
                  <a:pt x="4944498" y="8739"/>
                </a:lnTo>
                <a:lnTo>
                  <a:pt x="4979860" y="32575"/>
                </a:lnTo>
                <a:lnTo>
                  <a:pt x="5003696" y="67937"/>
                </a:lnTo>
                <a:lnTo>
                  <a:pt x="5012436" y="111251"/>
                </a:lnTo>
                <a:lnTo>
                  <a:pt x="5012436" y="556259"/>
                </a:lnTo>
                <a:lnTo>
                  <a:pt x="5003696" y="599564"/>
                </a:lnTo>
                <a:lnTo>
                  <a:pt x="4979860" y="634926"/>
                </a:lnTo>
                <a:lnTo>
                  <a:pt x="4944498" y="658769"/>
                </a:lnTo>
                <a:lnTo>
                  <a:pt x="4901184" y="667511"/>
                </a:lnTo>
                <a:lnTo>
                  <a:pt x="111252" y="667511"/>
                </a:lnTo>
                <a:lnTo>
                  <a:pt x="67937" y="658769"/>
                </a:lnTo>
                <a:lnTo>
                  <a:pt x="32575" y="634926"/>
                </a:lnTo>
                <a:lnTo>
                  <a:pt x="8739" y="599564"/>
                </a:lnTo>
                <a:lnTo>
                  <a:pt x="0" y="556259"/>
                </a:lnTo>
                <a:lnTo>
                  <a:pt x="0" y="111251"/>
                </a:lnTo>
                <a:close/>
              </a:path>
            </a:pathLst>
          </a:custGeom>
          <a:ln w="28574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AC40E0B-4D1A-8B1B-56C7-6BC45A4D9A1A}"/>
              </a:ext>
            </a:extLst>
          </p:cNvPr>
          <p:cNvSpPr txBox="1"/>
          <p:nvPr/>
        </p:nvSpPr>
        <p:spPr>
          <a:xfrm>
            <a:off x="2362200" y="57912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Povinné přílohy ke stažení na </a:t>
            </a:r>
            <a:r>
              <a:rPr lang="cs-CZ" dirty="0">
                <a:hlinkClick r:id="rId4"/>
              </a:rPr>
              <a:t>https://www.podhurizeleznychhor.cz/optak/</a:t>
            </a:r>
            <a:endParaRPr lang="cs-CZ" dirty="0"/>
          </a:p>
          <a:p>
            <a:r>
              <a:rPr lang="cs-CZ" dirty="0"/>
              <a:t>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76329A1-8449-7148-40F7-83C4B73744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1962" y="387811"/>
            <a:ext cx="816935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56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6083" y="1082249"/>
            <a:ext cx="23482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cs-CZ" spc="-15" dirty="0">
                <a:solidFill>
                  <a:schemeClr val="accent1">
                    <a:lumMod val="50000"/>
                  </a:schemeClr>
                </a:solidFill>
              </a:rPr>
              <a:t>Zaměření výzvy</a:t>
            </a:r>
            <a:endParaRPr spc="-15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7124" y="1712333"/>
            <a:ext cx="2529205" cy="511175"/>
            <a:chOff x="1005586" y="1919985"/>
            <a:chExt cx="2529205" cy="511175"/>
          </a:xfrm>
        </p:grpSpPr>
        <p:sp>
          <p:nvSpPr>
            <p:cNvPr id="4" name="object 4"/>
            <p:cNvSpPr/>
            <p:nvPr/>
          </p:nvSpPr>
          <p:spPr>
            <a:xfrm>
              <a:off x="1011936" y="1926335"/>
              <a:ext cx="2516505" cy="498475"/>
            </a:xfrm>
            <a:custGeom>
              <a:avLst/>
              <a:gdLst/>
              <a:ahLst/>
              <a:cxnLst/>
              <a:rect l="l" t="t" r="r" b="b"/>
              <a:pathLst>
                <a:path w="2516504" h="498475">
                  <a:moveTo>
                    <a:pt x="2433066" y="0"/>
                  </a:moveTo>
                  <a:lnTo>
                    <a:pt x="83057" y="0"/>
                  </a:lnTo>
                  <a:lnTo>
                    <a:pt x="50727" y="6530"/>
                  </a:lnTo>
                  <a:lnTo>
                    <a:pt x="24326" y="24336"/>
                  </a:lnTo>
                  <a:lnTo>
                    <a:pt x="6527" y="50738"/>
                  </a:lnTo>
                  <a:lnTo>
                    <a:pt x="0" y="83058"/>
                  </a:lnTo>
                  <a:lnTo>
                    <a:pt x="0" y="415289"/>
                  </a:lnTo>
                  <a:lnTo>
                    <a:pt x="6527" y="447609"/>
                  </a:lnTo>
                  <a:lnTo>
                    <a:pt x="24326" y="474011"/>
                  </a:lnTo>
                  <a:lnTo>
                    <a:pt x="50727" y="491817"/>
                  </a:lnTo>
                  <a:lnTo>
                    <a:pt x="83057" y="498348"/>
                  </a:lnTo>
                  <a:lnTo>
                    <a:pt x="2433066" y="498348"/>
                  </a:lnTo>
                  <a:lnTo>
                    <a:pt x="2465385" y="491817"/>
                  </a:lnTo>
                  <a:lnTo>
                    <a:pt x="2491787" y="474011"/>
                  </a:lnTo>
                  <a:lnTo>
                    <a:pt x="2509593" y="447609"/>
                  </a:lnTo>
                  <a:lnTo>
                    <a:pt x="2516124" y="415289"/>
                  </a:lnTo>
                  <a:lnTo>
                    <a:pt x="2516124" y="83058"/>
                  </a:lnTo>
                  <a:lnTo>
                    <a:pt x="2509593" y="50738"/>
                  </a:lnTo>
                  <a:lnTo>
                    <a:pt x="2491787" y="24336"/>
                  </a:lnTo>
                  <a:lnTo>
                    <a:pt x="2465385" y="6530"/>
                  </a:lnTo>
                  <a:lnTo>
                    <a:pt x="2433066" y="0"/>
                  </a:lnTo>
                  <a:close/>
                </a:path>
              </a:pathLst>
            </a:custGeom>
            <a:solidFill>
              <a:srgbClr val="C8D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11936" y="1926335"/>
              <a:ext cx="2516505" cy="498475"/>
            </a:xfrm>
            <a:custGeom>
              <a:avLst/>
              <a:gdLst/>
              <a:ahLst/>
              <a:cxnLst/>
              <a:rect l="l" t="t" r="r" b="b"/>
              <a:pathLst>
                <a:path w="2516504" h="498475">
                  <a:moveTo>
                    <a:pt x="0" y="83058"/>
                  </a:moveTo>
                  <a:lnTo>
                    <a:pt x="6527" y="50738"/>
                  </a:lnTo>
                  <a:lnTo>
                    <a:pt x="24326" y="24336"/>
                  </a:lnTo>
                  <a:lnTo>
                    <a:pt x="50727" y="6530"/>
                  </a:lnTo>
                  <a:lnTo>
                    <a:pt x="83057" y="0"/>
                  </a:lnTo>
                  <a:lnTo>
                    <a:pt x="2433066" y="0"/>
                  </a:lnTo>
                  <a:lnTo>
                    <a:pt x="2465385" y="6530"/>
                  </a:lnTo>
                  <a:lnTo>
                    <a:pt x="2491787" y="24336"/>
                  </a:lnTo>
                  <a:lnTo>
                    <a:pt x="2509593" y="50738"/>
                  </a:lnTo>
                  <a:lnTo>
                    <a:pt x="2516124" y="83058"/>
                  </a:lnTo>
                  <a:lnTo>
                    <a:pt x="2516124" y="415289"/>
                  </a:lnTo>
                  <a:lnTo>
                    <a:pt x="2509593" y="447609"/>
                  </a:lnTo>
                  <a:lnTo>
                    <a:pt x="2491787" y="474011"/>
                  </a:lnTo>
                  <a:lnTo>
                    <a:pt x="2465385" y="491817"/>
                  </a:lnTo>
                  <a:lnTo>
                    <a:pt x="2433066" y="498348"/>
                  </a:lnTo>
                  <a:lnTo>
                    <a:pt x="83057" y="498348"/>
                  </a:lnTo>
                  <a:lnTo>
                    <a:pt x="50727" y="491817"/>
                  </a:lnTo>
                  <a:lnTo>
                    <a:pt x="24326" y="474011"/>
                  </a:lnTo>
                  <a:lnTo>
                    <a:pt x="6527" y="447609"/>
                  </a:lnTo>
                  <a:lnTo>
                    <a:pt x="0" y="415289"/>
                  </a:lnTo>
                  <a:lnTo>
                    <a:pt x="0" y="83058"/>
                  </a:lnTo>
                  <a:close/>
                </a:path>
              </a:pathLst>
            </a:custGeom>
            <a:ln w="12700">
              <a:solidFill>
                <a:srgbClr val="C8D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54457" y="1807661"/>
            <a:ext cx="3884929" cy="20268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76605">
              <a:lnSpc>
                <a:spcPct val="100000"/>
              </a:lnSpc>
              <a:spcBef>
                <a:spcPts val="105"/>
              </a:spcBef>
            </a:pPr>
            <a:r>
              <a:rPr lang="cs-CZ" sz="2000" spc="-25" dirty="0">
                <a:solidFill>
                  <a:srgbClr val="FFFFFF"/>
                </a:solidFill>
                <a:latin typeface="Calibri Light"/>
                <a:cs typeface="Calibri Light"/>
              </a:rPr>
              <a:t>Podporované</a:t>
            </a:r>
            <a:r>
              <a:rPr lang="cs-CZ" sz="2000" spc="-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lang="cs-CZ" sz="2000" spc="-10" dirty="0">
                <a:solidFill>
                  <a:srgbClr val="FFFFFF"/>
                </a:solidFill>
                <a:latin typeface="Calibri Light"/>
                <a:cs typeface="Calibri Light"/>
              </a:rPr>
              <a:t>aktivity</a:t>
            </a:r>
          </a:p>
          <a:p>
            <a:pPr marL="776605">
              <a:lnSpc>
                <a:spcPct val="100000"/>
              </a:lnSpc>
              <a:spcBef>
                <a:spcPts val="105"/>
              </a:spcBef>
            </a:pPr>
            <a:endParaRPr sz="2000" dirty="0">
              <a:latin typeface="Calibri Light"/>
              <a:cs typeface="Calibri Light"/>
            </a:endParaRPr>
          </a:p>
          <a:p>
            <a:pPr marL="12700" marR="504190">
              <a:lnSpc>
                <a:spcPct val="100000"/>
              </a:lnSpc>
              <a:spcBef>
                <a:spcPts val="1200"/>
              </a:spcBef>
            </a:pP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nových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technologických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zařízení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vybavení</a:t>
            </a:r>
            <a:r>
              <a:rPr sz="16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vedoucí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k: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69900" indent="-457200">
              <a:lnSpc>
                <a:spcPct val="100000"/>
              </a:lnSpc>
              <a:buAutoNum type="alphaLcParenR"/>
              <a:tabLst>
                <a:tab pos="469265" algn="l"/>
                <a:tab pos="46990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robotizaci,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automatizaci,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digitalizaci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69900" indent="-457200">
              <a:lnSpc>
                <a:spcPct val="100000"/>
              </a:lnSpc>
              <a:buAutoNum type="alphaLcParenR"/>
              <a:tabLst>
                <a:tab pos="469265" algn="l"/>
                <a:tab pos="46990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web,</a:t>
            </a:r>
            <a:r>
              <a:rPr sz="16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cloud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69900" indent="-457200">
              <a:lnSpc>
                <a:spcPct val="100000"/>
              </a:lnSpc>
              <a:buAutoNum type="alphaLcParenR"/>
              <a:tabLst>
                <a:tab pos="469265" algn="l"/>
                <a:tab pos="469900" algn="l"/>
              </a:tabLst>
            </a:pPr>
            <a:r>
              <a:rPr lang="cs-CZ" sz="1600" spc="-15" noProof="1">
                <a:solidFill>
                  <a:schemeClr val="accent1">
                    <a:lumMod val="50000"/>
                  </a:schemeClr>
                </a:solidFill>
                <a:cs typeface="Calibri Light"/>
              </a:rPr>
              <a:t>komunikační</a:t>
            </a:r>
            <a:r>
              <a:rPr lang="cs-CZ" sz="1600" spc="-5" noProof="1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identifikační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infrastruktura.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308656" y="1718683"/>
            <a:ext cx="2873375" cy="511175"/>
            <a:chOff x="5380990" y="1919985"/>
            <a:chExt cx="2873375" cy="511175"/>
          </a:xfrm>
        </p:grpSpPr>
        <p:sp>
          <p:nvSpPr>
            <p:cNvPr id="8" name="object 8"/>
            <p:cNvSpPr/>
            <p:nvPr/>
          </p:nvSpPr>
          <p:spPr>
            <a:xfrm>
              <a:off x="5387340" y="1926335"/>
              <a:ext cx="2860675" cy="498475"/>
            </a:xfrm>
            <a:custGeom>
              <a:avLst/>
              <a:gdLst/>
              <a:ahLst/>
              <a:cxnLst/>
              <a:rect l="l" t="t" r="r" b="b"/>
              <a:pathLst>
                <a:path w="2860675" h="498475">
                  <a:moveTo>
                    <a:pt x="2777490" y="0"/>
                  </a:moveTo>
                  <a:lnTo>
                    <a:pt x="83058" y="0"/>
                  </a:lnTo>
                  <a:lnTo>
                    <a:pt x="50738" y="6530"/>
                  </a:lnTo>
                  <a:lnTo>
                    <a:pt x="24336" y="24336"/>
                  </a:lnTo>
                  <a:lnTo>
                    <a:pt x="6530" y="50738"/>
                  </a:lnTo>
                  <a:lnTo>
                    <a:pt x="0" y="83058"/>
                  </a:lnTo>
                  <a:lnTo>
                    <a:pt x="0" y="415289"/>
                  </a:lnTo>
                  <a:lnTo>
                    <a:pt x="6530" y="447609"/>
                  </a:lnTo>
                  <a:lnTo>
                    <a:pt x="24336" y="474011"/>
                  </a:lnTo>
                  <a:lnTo>
                    <a:pt x="50738" y="491817"/>
                  </a:lnTo>
                  <a:lnTo>
                    <a:pt x="83058" y="498348"/>
                  </a:lnTo>
                  <a:lnTo>
                    <a:pt x="2777490" y="498348"/>
                  </a:lnTo>
                  <a:lnTo>
                    <a:pt x="2809809" y="491817"/>
                  </a:lnTo>
                  <a:lnTo>
                    <a:pt x="2836211" y="474011"/>
                  </a:lnTo>
                  <a:lnTo>
                    <a:pt x="2854017" y="447609"/>
                  </a:lnTo>
                  <a:lnTo>
                    <a:pt x="2860548" y="415289"/>
                  </a:lnTo>
                  <a:lnTo>
                    <a:pt x="2860548" y="83058"/>
                  </a:lnTo>
                  <a:lnTo>
                    <a:pt x="2854017" y="50738"/>
                  </a:lnTo>
                  <a:lnTo>
                    <a:pt x="2836211" y="24336"/>
                  </a:lnTo>
                  <a:lnTo>
                    <a:pt x="2809809" y="6530"/>
                  </a:lnTo>
                  <a:lnTo>
                    <a:pt x="277749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87340" y="1926335"/>
              <a:ext cx="2860675" cy="498475"/>
            </a:xfrm>
            <a:custGeom>
              <a:avLst/>
              <a:gdLst/>
              <a:ahLst/>
              <a:cxnLst/>
              <a:rect l="l" t="t" r="r" b="b"/>
              <a:pathLst>
                <a:path w="2860675" h="498475">
                  <a:moveTo>
                    <a:pt x="0" y="83058"/>
                  </a:moveTo>
                  <a:lnTo>
                    <a:pt x="6530" y="50738"/>
                  </a:lnTo>
                  <a:lnTo>
                    <a:pt x="24336" y="24336"/>
                  </a:lnTo>
                  <a:lnTo>
                    <a:pt x="50738" y="6530"/>
                  </a:lnTo>
                  <a:lnTo>
                    <a:pt x="83058" y="0"/>
                  </a:lnTo>
                  <a:lnTo>
                    <a:pt x="2777490" y="0"/>
                  </a:lnTo>
                  <a:lnTo>
                    <a:pt x="2809809" y="6530"/>
                  </a:lnTo>
                  <a:lnTo>
                    <a:pt x="2836211" y="24336"/>
                  </a:lnTo>
                  <a:lnTo>
                    <a:pt x="2854017" y="50738"/>
                  </a:lnTo>
                  <a:lnTo>
                    <a:pt x="2860548" y="83058"/>
                  </a:lnTo>
                  <a:lnTo>
                    <a:pt x="2860548" y="415289"/>
                  </a:lnTo>
                  <a:lnTo>
                    <a:pt x="2854017" y="447609"/>
                  </a:lnTo>
                  <a:lnTo>
                    <a:pt x="2836211" y="474011"/>
                  </a:lnTo>
                  <a:lnTo>
                    <a:pt x="2809809" y="491817"/>
                  </a:lnTo>
                  <a:lnTo>
                    <a:pt x="2777490" y="498348"/>
                  </a:lnTo>
                  <a:lnTo>
                    <a:pt x="83058" y="498348"/>
                  </a:lnTo>
                  <a:lnTo>
                    <a:pt x="50738" y="491817"/>
                  </a:lnTo>
                  <a:lnTo>
                    <a:pt x="24336" y="474011"/>
                  </a:lnTo>
                  <a:lnTo>
                    <a:pt x="6530" y="447609"/>
                  </a:lnTo>
                  <a:lnTo>
                    <a:pt x="0" y="415289"/>
                  </a:lnTo>
                  <a:lnTo>
                    <a:pt x="0" y="83058"/>
                  </a:lnTo>
                  <a:close/>
                </a:path>
              </a:pathLst>
            </a:custGeom>
            <a:ln w="12699">
              <a:solidFill>
                <a:srgbClr val="8739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385180" y="1795824"/>
            <a:ext cx="4276090" cy="46180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96975">
              <a:lnSpc>
                <a:spcPct val="100000"/>
              </a:lnSpc>
              <a:spcBef>
                <a:spcPts val="105"/>
              </a:spcBef>
            </a:pPr>
            <a:r>
              <a:rPr lang="cs-CZ" sz="2000" spc="-25" dirty="0">
                <a:solidFill>
                  <a:srgbClr val="FFFFFF"/>
                </a:solidFill>
                <a:latin typeface="Calibri Light"/>
                <a:cs typeface="Calibri Light"/>
              </a:rPr>
              <a:t>Nepodporované</a:t>
            </a:r>
            <a:r>
              <a:rPr lang="cs-CZ" sz="2000" spc="-6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lang="cs-CZ" sz="2000" spc="-10" dirty="0">
                <a:solidFill>
                  <a:srgbClr val="FFFFFF"/>
                </a:solidFill>
                <a:latin typeface="Calibri Light"/>
                <a:cs typeface="Calibri Light"/>
              </a:rPr>
              <a:t>aktivity</a:t>
            </a:r>
          </a:p>
          <a:p>
            <a:pPr marL="1196975">
              <a:lnSpc>
                <a:spcPct val="100000"/>
              </a:lnSpc>
              <a:spcBef>
                <a:spcPts val="105"/>
              </a:spcBef>
            </a:pPr>
            <a:endParaRPr sz="20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cs typeface="Calibri Light"/>
            </a:endParaRPr>
          </a:p>
          <a:p>
            <a:pPr marL="269875" indent="-257810">
              <a:lnSpc>
                <a:spcPts val="1835"/>
              </a:lnSpc>
              <a:buAutoNum type="alphaLcParenR"/>
              <a:tabLst>
                <a:tab pos="27051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Stavební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práce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/>
              <a:tabLst>
                <a:tab pos="270510" algn="l"/>
              </a:tabLst>
            </a:pP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Prostá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obnova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majetku.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marR="283845" indent="-257810">
              <a:lnSpc>
                <a:spcPts val="1630"/>
              </a:lnSpc>
              <a:spcBef>
                <a:spcPts val="195"/>
              </a:spcBef>
              <a:buAutoNum type="alphaLcParenR"/>
              <a:tabLst>
                <a:tab pos="27051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 kolových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pásových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vozidel/strojů </a:t>
            </a:r>
            <a:r>
              <a:rPr sz="1600" spc="-3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včetně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příslušenství.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445"/>
              </a:lnSpc>
              <a:buAutoNum type="alphaLcParenR"/>
              <a:tabLst>
                <a:tab pos="27051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kancelářského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nábytku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vybavení,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>
              <a:lnSpc>
                <a:spcPts val="1635"/>
              </a:lnSpc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regálů.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7051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repasovaných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strojů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zařízení.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69875" algn="l"/>
                <a:tab pos="27051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Aktivace.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7051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Marketingové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aktivity (reklamní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předměty).</a:t>
            </a: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7051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Aktivity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související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těžbou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kryptoměn.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69875" algn="l"/>
                <a:tab pos="27051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Certifikace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společnosti/procesů/zaměstnanců.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5"/>
              </a:lnSpc>
              <a:buAutoNum type="alphaLcParenR" startAt="5"/>
              <a:tabLst>
                <a:tab pos="269875" algn="l"/>
                <a:tab pos="27051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Projekty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bez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významného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zvýšení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marR="43815">
              <a:lnSpc>
                <a:spcPct val="80000"/>
              </a:lnSpc>
              <a:spcBef>
                <a:spcPts val="204"/>
              </a:spcBef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funkcionality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(pořizovaný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SW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musí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pro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 </a:t>
            </a:r>
            <a:r>
              <a:rPr sz="1600" spc="-3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přinášet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nové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funkcionality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oproti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>
              <a:lnSpc>
                <a:spcPts val="1430"/>
              </a:lnSpc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stávajícímu).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marR="42545" indent="-257810">
              <a:lnSpc>
                <a:spcPct val="80000"/>
              </a:lnSpc>
              <a:spcBef>
                <a:spcPts val="204"/>
              </a:spcBef>
              <a:buAutoNum type="alphaLcParenR" startAt="11"/>
              <a:tabLst>
                <a:tab pos="27051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Opatření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provozovatele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stacionárního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zařízení </a:t>
            </a:r>
            <a:r>
              <a:rPr sz="1600" spc="-3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ČR,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které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vedou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ke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snížení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emisí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>
              <a:lnSpc>
                <a:spcPts val="1630"/>
              </a:lnSpc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skleníkových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plynů.</a:t>
            </a:r>
          </a:p>
        </p:txBody>
      </p:sp>
      <p:sp>
        <p:nvSpPr>
          <p:cNvPr id="12" name="object 12"/>
          <p:cNvSpPr/>
          <p:nvPr/>
        </p:nvSpPr>
        <p:spPr>
          <a:xfrm>
            <a:off x="488441" y="4264914"/>
            <a:ext cx="3750945" cy="2162810"/>
          </a:xfrm>
          <a:custGeom>
            <a:avLst/>
            <a:gdLst/>
            <a:ahLst/>
            <a:cxnLst/>
            <a:rect l="l" t="t" r="r" b="b"/>
            <a:pathLst>
              <a:path w="3750945" h="2162810">
                <a:moveTo>
                  <a:pt x="0" y="360425"/>
                </a:moveTo>
                <a:lnTo>
                  <a:pt x="3290" y="311528"/>
                </a:lnTo>
                <a:lnTo>
                  <a:pt x="12874" y="264627"/>
                </a:lnTo>
                <a:lnTo>
                  <a:pt x="28323" y="220152"/>
                </a:lnTo>
                <a:lnTo>
                  <a:pt x="49208" y="178533"/>
                </a:lnTo>
                <a:lnTo>
                  <a:pt x="75099" y="140201"/>
                </a:lnTo>
                <a:lnTo>
                  <a:pt x="105567" y="105584"/>
                </a:lnTo>
                <a:lnTo>
                  <a:pt x="140182" y="75114"/>
                </a:lnTo>
                <a:lnTo>
                  <a:pt x="178514" y="49219"/>
                </a:lnTo>
                <a:lnTo>
                  <a:pt x="220136" y="28330"/>
                </a:lnTo>
                <a:lnTo>
                  <a:pt x="264617" y="12878"/>
                </a:lnTo>
                <a:lnTo>
                  <a:pt x="311527" y="3291"/>
                </a:lnTo>
                <a:lnTo>
                  <a:pt x="360438" y="0"/>
                </a:lnTo>
                <a:lnTo>
                  <a:pt x="3390138" y="0"/>
                </a:lnTo>
                <a:lnTo>
                  <a:pt x="3439035" y="3291"/>
                </a:lnTo>
                <a:lnTo>
                  <a:pt x="3485936" y="12878"/>
                </a:lnTo>
                <a:lnTo>
                  <a:pt x="3530411" y="28330"/>
                </a:lnTo>
                <a:lnTo>
                  <a:pt x="3572030" y="49219"/>
                </a:lnTo>
                <a:lnTo>
                  <a:pt x="3610362" y="75114"/>
                </a:lnTo>
                <a:lnTo>
                  <a:pt x="3644979" y="105584"/>
                </a:lnTo>
                <a:lnTo>
                  <a:pt x="3675449" y="140201"/>
                </a:lnTo>
                <a:lnTo>
                  <a:pt x="3701344" y="178533"/>
                </a:lnTo>
                <a:lnTo>
                  <a:pt x="3722233" y="220152"/>
                </a:lnTo>
                <a:lnTo>
                  <a:pt x="3737685" y="264627"/>
                </a:lnTo>
                <a:lnTo>
                  <a:pt x="3747272" y="311528"/>
                </a:lnTo>
                <a:lnTo>
                  <a:pt x="3750564" y="360425"/>
                </a:lnTo>
                <a:lnTo>
                  <a:pt x="3750564" y="1802117"/>
                </a:lnTo>
                <a:lnTo>
                  <a:pt x="3747272" y="1851028"/>
                </a:lnTo>
                <a:lnTo>
                  <a:pt x="3737685" y="1897938"/>
                </a:lnTo>
                <a:lnTo>
                  <a:pt x="3722233" y="1942419"/>
                </a:lnTo>
                <a:lnTo>
                  <a:pt x="3701344" y="1984041"/>
                </a:lnTo>
                <a:lnTo>
                  <a:pt x="3675449" y="2022373"/>
                </a:lnTo>
                <a:lnTo>
                  <a:pt x="3644979" y="2056988"/>
                </a:lnTo>
                <a:lnTo>
                  <a:pt x="3610362" y="2087456"/>
                </a:lnTo>
                <a:lnTo>
                  <a:pt x="3572030" y="2113347"/>
                </a:lnTo>
                <a:lnTo>
                  <a:pt x="3530411" y="2134232"/>
                </a:lnTo>
                <a:lnTo>
                  <a:pt x="3485936" y="2149681"/>
                </a:lnTo>
                <a:lnTo>
                  <a:pt x="3439035" y="2159265"/>
                </a:lnTo>
                <a:lnTo>
                  <a:pt x="3390138" y="2162556"/>
                </a:lnTo>
                <a:lnTo>
                  <a:pt x="360438" y="2162556"/>
                </a:lnTo>
                <a:lnTo>
                  <a:pt x="311527" y="2159265"/>
                </a:lnTo>
                <a:lnTo>
                  <a:pt x="264617" y="2149681"/>
                </a:lnTo>
                <a:lnTo>
                  <a:pt x="220136" y="2134232"/>
                </a:lnTo>
                <a:lnTo>
                  <a:pt x="178514" y="2113347"/>
                </a:lnTo>
                <a:lnTo>
                  <a:pt x="140182" y="2087456"/>
                </a:lnTo>
                <a:lnTo>
                  <a:pt x="105567" y="2056988"/>
                </a:lnTo>
                <a:lnTo>
                  <a:pt x="75099" y="2022373"/>
                </a:lnTo>
                <a:lnTo>
                  <a:pt x="49208" y="1984041"/>
                </a:lnTo>
                <a:lnTo>
                  <a:pt x="28323" y="1942419"/>
                </a:lnTo>
                <a:lnTo>
                  <a:pt x="12874" y="1897938"/>
                </a:lnTo>
                <a:lnTo>
                  <a:pt x="3290" y="1851028"/>
                </a:lnTo>
                <a:lnTo>
                  <a:pt x="0" y="1802117"/>
                </a:lnTo>
                <a:lnTo>
                  <a:pt x="0" y="360425"/>
                </a:lnTo>
                <a:close/>
              </a:path>
            </a:pathLst>
          </a:custGeom>
          <a:ln w="28575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3833" y="4329506"/>
            <a:ext cx="3067050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Mu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se</a:t>
            </a:r>
            <a:r>
              <a:rPr sz="1200" spc="-4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ed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spc="-3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spc="-5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ý</a:t>
            </a:r>
            <a:r>
              <a:rPr sz="1200" spc="-3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ý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u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spc="-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é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7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bl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i: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-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cloudové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řešení/licenční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sjednání,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pokud</a:t>
            </a:r>
            <a:endParaRPr sz="1200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  <a:p>
            <a:pPr marL="12700" marR="71755">
              <a:lnSpc>
                <a:spcPct val="100000"/>
              </a:lnSpc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budou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tato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řešení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čerpat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data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z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technologií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nebo </a:t>
            </a:r>
            <a:r>
              <a:rPr sz="1200" spc="-2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systému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implementovaných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podniku</a:t>
            </a:r>
            <a:endParaRPr sz="1200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  <a:p>
            <a:pPr marL="12700" marR="469265">
              <a:lnSpc>
                <a:spcPct val="100000"/>
              </a:lnSpc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‐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pořizované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technologie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/ služby musí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pro </a:t>
            </a:r>
            <a:r>
              <a:rPr sz="1200" spc="-2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společnost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přinášet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nové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funkcionality,</a:t>
            </a:r>
            <a:endParaRPr sz="1200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‐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pořizované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technologie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/ služby musí být v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rámci </a:t>
            </a:r>
            <a:r>
              <a:rPr sz="1200" spc="-2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realizace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projektu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propojeny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s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vnitropodnikovým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systémem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či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jeho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externí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obdobou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umožňovat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datovou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komunikaci.</a:t>
            </a:r>
            <a:endParaRPr sz="1200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08710" y="4029502"/>
            <a:ext cx="421640" cy="472440"/>
            <a:chOff x="308710" y="4029502"/>
            <a:chExt cx="421640" cy="472440"/>
          </a:xfrm>
        </p:grpSpPr>
        <p:sp>
          <p:nvSpPr>
            <p:cNvPr id="15" name="object 15"/>
            <p:cNvSpPr/>
            <p:nvPr/>
          </p:nvSpPr>
          <p:spPr>
            <a:xfrm>
              <a:off x="316200" y="4036603"/>
              <a:ext cx="407034" cy="458470"/>
            </a:xfrm>
            <a:custGeom>
              <a:avLst/>
              <a:gdLst/>
              <a:ahLst/>
              <a:cxnLst/>
              <a:rect l="l" t="t" r="r" b="b"/>
              <a:pathLst>
                <a:path w="407034" h="458470">
                  <a:moveTo>
                    <a:pt x="203258" y="0"/>
                  </a:moveTo>
                  <a:lnTo>
                    <a:pt x="156670" y="6052"/>
                  </a:lnTo>
                  <a:lnTo>
                    <a:pt x="113894" y="23289"/>
                  </a:lnTo>
                  <a:lnTo>
                    <a:pt x="76154" y="50334"/>
                  </a:lnTo>
                  <a:lnTo>
                    <a:pt x="44671" y="85810"/>
                  </a:lnTo>
                  <a:lnTo>
                    <a:pt x="20669" y="128337"/>
                  </a:lnTo>
                  <a:lnTo>
                    <a:pt x="5371" y="176538"/>
                  </a:lnTo>
                  <a:lnTo>
                    <a:pt x="0" y="229036"/>
                  </a:lnTo>
                  <a:lnTo>
                    <a:pt x="5371" y="281530"/>
                  </a:lnTo>
                  <a:lnTo>
                    <a:pt x="20669" y="329728"/>
                  </a:lnTo>
                  <a:lnTo>
                    <a:pt x="44671" y="372253"/>
                  </a:lnTo>
                  <a:lnTo>
                    <a:pt x="76154" y="407727"/>
                  </a:lnTo>
                  <a:lnTo>
                    <a:pt x="113894" y="434772"/>
                  </a:lnTo>
                  <a:lnTo>
                    <a:pt x="156670" y="452009"/>
                  </a:lnTo>
                  <a:lnTo>
                    <a:pt x="203258" y="458061"/>
                  </a:lnTo>
                  <a:lnTo>
                    <a:pt x="249850" y="452016"/>
                  </a:lnTo>
                  <a:lnTo>
                    <a:pt x="292629" y="434795"/>
                  </a:lnTo>
                  <a:lnTo>
                    <a:pt x="330372" y="407770"/>
                  </a:lnTo>
                  <a:lnTo>
                    <a:pt x="361856" y="372310"/>
                  </a:lnTo>
                  <a:lnTo>
                    <a:pt x="385858" y="329787"/>
                  </a:lnTo>
                  <a:lnTo>
                    <a:pt x="401157" y="281572"/>
                  </a:lnTo>
                  <a:lnTo>
                    <a:pt x="406528" y="229036"/>
                  </a:lnTo>
                  <a:lnTo>
                    <a:pt x="401157" y="176496"/>
                  </a:lnTo>
                  <a:lnTo>
                    <a:pt x="385858" y="128278"/>
                  </a:lnTo>
                  <a:lnTo>
                    <a:pt x="361856" y="85753"/>
                  </a:lnTo>
                  <a:lnTo>
                    <a:pt x="330372" y="50292"/>
                  </a:lnTo>
                  <a:lnTo>
                    <a:pt x="292629" y="23266"/>
                  </a:lnTo>
                  <a:lnTo>
                    <a:pt x="249850" y="6044"/>
                  </a:lnTo>
                  <a:lnTo>
                    <a:pt x="203258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6128" y="4036920"/>
              <a:ext cx="407034" cy="457834"/>
            </a:xfrm>
            <a:custGeom>
              <a:avLst/>
              <a:gdLst/>
              <a:ahLst/>
              <a:cxnLst/>
              <a:rect l="l" t="t" r="r" b="b"/>
              <a:pathLst>
                <a:path w="407034" h="457835">
                  <a:moveTo>
                    <a:pt x="281097" y="17040"/>
                  </a:moveTo>
                  <a:lnTo>
                    <a:pt x="317363" y="39000"/>
                  </a:lnTo>
                  <a:lnTo>
                    <a:pt x="348080" y="67781"/>
                  </a:lnTo>
                  <a:lnTo>
                    <a:pt x="372807" y="102177"/>
                  </a:lnTo>
                  <a:lnTo>
                    <a:pt x="391101" y="140986"/>
                  </a:lnTo>
                  <a:lnTo>
                    <a:pt x="402519" y="183004"/>
                  </a:lnTo>
                  <a:lnTo>
                    <a:pt x="406619" y="227027"/>
                  </a:lnTo>
                  <a:lnTo>
                    <a:pt x="402959" y="271853"/>
                  </a:lnTo>
                  <a:lnTo>
                    <a:pt x="391097" y="316277"/>
                  </a:lnTo>
                  <a:lnTo>
                    <a:pt x="368304" y="362479"/>
                  </a:lnTo>
                  <a:lnTo>
                    <a:pt x="337805" y="400422"/>
                  </a:lnTo>
                  <a:lnTo>
                    <a:pt x="301194" y="429364"/>
                  </a:lnTo>
                  <a:lnTo>
                    <a:pt x="260066" y="448559"/>
                  </a:lnTo>
                  <a:lnTo>
                    <a:pt x="216015" y="457263"/>
                  </a:lnTo>
                  <a:lnTo>
                    <a:pt x="170637" y="454734"/>
                  </a:lnTo>
                  <a:lnTo>
                    <a:pt x="125524" y="440226"/>
                  </a:lnTo>
                  <a:lnTo>
                    <a:pt x="89258" y="418263"/>
                  </a:lnTo>
                  <a:lnTo>
                    <a:pt x="58541" y="389482"/>
                  </a:lnTo>
                  <a:lnTo>
                    <a:pt x="33814" y="355084"/>
                  </a:lnTo>
                  <a:lnTo>
                    <a:pt x="15519" y="316275"/>
                  </a:lnTo>
                  <a:lnTo>
                    <a:pt x="4101" y="274256"/>
                  </a:lnTo>
                  <a:lnTo>
                    <a:pt x="0" y="230233"/>
                  </a:lnTo>
                  <a:lnTo>
                    <a:pt x="3658" y="185407"/>
                  </a:lnTo>
                  <a:lnTo>
                    <a:pt x="15520" y="140983"/>
                  </a:lnTo>
                  <a:lnTo>
                    <a:pt x="38315" y="94782"/>
                  </a:lnTo>
                  <a:lnTo>
                    <a:pt x="68815" y="56839"/>
                  </a:lnTo>
                  <a:lnTo>
                    <a:pt x="105427" y="27898"/>
                  </a:lnTo>
                  <a:lnTo>
                    <a:pt x="146555" y="8703"/>
                  </a:lnTo>
                  <a:lnTo>
                    <a:pt x="190606" y="0"/>
                  </a:lnTo>
                  <a:lnTo>
                    <a:pt x="235985" y="2530"/>
                  </a:lnTo>
                  <a:lnTo>
                    <a:pt x="281097" y="17040"/>
                  </a:lnTo>
                  <a:close/>
                </a:path>
              </a:pathLst>
            </a:custGeom>
            <a:ln w="14730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9940" y="4133011"/>
              <a:ext cx="59055" cy="265430"/>
            </a:xfrm>
            <a:custGeom>
              <a:avLst/>
              <a:gdLst/>
              <a:ahLst/>
              <a:cxnLst/>
              <a:rect l="l" t="t" r="r" b="b"/>
              <a:pathLst>
                <a:path w="59054" h="265429">
                  <a:moveTo>
                    <a:pt x="54610" y="118084"/>
                  </a:moveTo>
                  <a:lnTo>
                    <a:pt x="52730" y="107556"/>
                  </a:lnTo>
                  <a:lnTo>
                    <a:pt x="51384" y="105295"/>
                  </a:lnTo>
                  <a:lnTo>
                    <a:pt x="47586" y="98958"/>
                  </a:lnTo>
                  <a:lnTo>
                    <a:pt x="42189" y="94843"/>
                  </a:lnTo>
                  <a:lnTo>
                    <a:pt x="42189" y="111086"/>
                  </a:lnTo>
                  <a:lnTo>
                    <a:pt x="42189" y="245198"/>
                  </a:lnTo>
                  <a:lnTo>
                    <a:pt x="37045" y="250990"/>
                  </a:lnTo>
                  <a:lnTo>
                    <a:pt x="21755" y="250990"/>
                  </a:lnTo>
                  <a:lnTo>
                    <a:pt x="16611" y="245198"/>
                  </a:lnTo>
                  <a:lnTo>
                    <a:pt x="16611" y="111086"/>
                  </a:lnTo>
                  <a:lnTo>
                    <a:pt x="21755" y="105295"/>
                  </a:lnTo>
                  <a:lnTo>
                    <a:pt x="37045" y="105295"/>
                  </a:lnTo>
                  <a:lnTo>
                    <a:pt x="42189" y="111086"/>
                  </a:lnTo>
                  <a:lnTo>
                    <a:pt x="42189" y="94843"/>
                  </a:lnTo>
                  <a:lnTo>
                    <a:pt x="39992" y="93154"/>
                  </a:lnTo>
                  <a:lnTo>
                    <a:pt x="30708" y="91033"/>
                  </a:lnTo>
                  <a:lnTo>
                    <a:pt x="28092" y="91033"/>
                  </a:lnTo>
                  <a:lnTo>
                    <a:pt x="18808" y="93154"/>
                  </a:lnTo>
                  <a:lnTo>
                    <a:pt x="11201" y="98958"/>
                  </a:lnTo>
                  <a:lnTo>
                    <a:pt x="6070" y="107556"/>
                  </a:lnTo>
                  <a:lnTo>
                    <a:pt x="4178" y="118084"/>
                  </a:lnTo>
                  <a:lnTo>
                    <a:pt x="4203" y="238048"/>
                  </a:lnTo>
                  <a:lnTo>
                    <a:pt x="6070" y="248462"/>
                  </a:lnTo>
                  <a:lnTo>
                    <a:pt x="11201" y="257060"/>
                  </a:lnTo>
                  <a:lnTo>
                    <a:pt x="18808" y="262864"/>
                  </a:lnTo>
                  <a:lnTo>
                    <a:pt x="28092" y="264985"/>
                  </a:lnTo>
                  <a:lnTo>
                    <a:pt x="30708" y="264985"/>
                  </a:lnTo>
                  <a:lnTo>
                    <a:pt x="54584" y="238048"/>
                  </a:lnTo>
                  <a:lnTo>
                    <a:pt x="54610" y="118084"/>
                  </a:lnTo>
                  <a:close/>
                </a:path>
                <a:path w="59054" h="265429">
                  <a:moveTo>
                    <a:pt x="59029" y="33540"/>
                  </a:moveTo>
                  <a:lnTo>
                    <a:pt x="56705" y="20510"/>
                  </a:lnTo>
                  <a:lnTo>
                    <a:pt x="52920" y="14147"/>
                  </a:lnTo>
                  <a:lnTo>
                    <a:pt x="50368" y="9855"/>
                  </a:lnTo>
                  <a:lnTo>
                    <a:pt x="46596" y="6972"/>
                  </a:lnTo>
                  <a:lnTo>
                    <a:pt x="46596" y="33540"/>
                  </a:lnTo>
                  <a:lnTo>
                    <a:pt x="45262" y="41046"/>
                  </a:lnTo>
                  <a:lnTo>
                    <a:pt x="41592" y="47218"/>
                  </a:lnTo>
                  <a:lnTo>
                    <a:pt x="36169" y="51396"/>
                  </a:lnTo>
                  <a:lnTo>
                    <a:pt x="29514" y="52920"/>
                  </a:lnTo>
                  <a:lnTo>
                    <a:pt x="22860" y="51396"/>
                  </a:lnTo>
                  <a:lnTo>
                    <a:pt x="17424" y="47218"/>
                  </a:lnTo>
                  <a:lnTo>
                    <a:pt x="13766" y="41046"/>
                  </a:lnTo>
                  <a:lnTo>
                    <a:pt x="12420" y="33540"/>
                  </a:lnTo>
                  <a:lnTo>
                    <a:pt x="13766" y="26022"/>
                  </a:lnTo>
                  <a:lnTo>
                    <a:pt x="17424" y="19850"/>
                  </a:lnTo>
                  <a:lnTo>
                    <a:pt x="22860" y="15684"/>
                  </a:lnTo>
                  <a:lnTo>
                    <a:pt x="29514" y="14147"/>
                  </a:lnTo>
                  <a:lnTo>
                    <a:pt x="36169" y="15684"/>
                  </a:lnTo>
                  <a:lnTo>
                    <a:pt x="41592" y="19850"/>
                  </a:lnTo>
                  <a:lnTo>
                    <a:pt x="45262" y="26022"/>
                  </a:lnTo>
                  <a:lnTo>
                    <a:pt x="46596" y="33540"/>
                  </a:lnTo>
                  <a:lnTo>
                    <a:pt x="46596" y="6972"/>
                  </a:lnTo>
                  <a:lnTo>
                    <a:pt x="40982" y="2654"/>
                  </a:lnTo>
                  <a:lnTo>
                    <a:pt x="29514" y="0"/>
                  </a:lnTo>
                  <a:lnTo>
                    <a:pt x="18046" y="2654"/>
                  </a:lnTo>
                  <a:lnTo>
                    <a:pt x="8661" y="9855"/>
                  </a:lnTo>
                  <a:lnTo>
                    <a:pt x="2324" y="20510"/>
                  </a:lnTo>
                  <a:lnTo>
                    <a:pt x="0" y="33540"/>
                  </a:lnTo>
                  <a:lnTo>
                    <a:pt x="2324" y="46558"/>
                  </a:lnTo>
                  <a:lnTo>
                    <a:pt x="8661" y="57213"/>
                  </a:lnTo>
                  <a:lnTo>
                    <a:pt x="18046" y="64414"/>
                  </a:lnTo>
                  <a:lnTo>
                    <a:pt x="29514" y="67056"/>
                  </a:lnTo>
                  <a:lnTo>
                    <a:pt x="40982" y="64414"/>
                  </a:lnTo>
                  <a:lnTo>
                    <a:pt x="50368" y="57213"/>
                  </a:lnTo>
                  <a:lnTo>
                    <a:pt x="52920" y="52920"/>
                  </a:lnTo>
                  <a:lnTo>
                    <a:pt x="56705" y="46558"/>
                  </a:lnTo>
                  <a:lnTo>
                    <a:pt x="59029" y="33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Obrázek 17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F1C7AC52-302F-6DDF-E170-276C37D5BE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9" name="Obrázek 18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491E99B-3887-D253-4DCC-7D0CBDC3E7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23D280B0-D5AC-B5FF-963F-D6866AC23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9371" y="621491"/>
            <a:ext cx="8046720" cy="86113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393825">
              <a:lnSpc>
                <a:spcPct val="100000"/>
              </a:lnSpc>
            </a:pPr>
            <a:r>
              <a:rPr lang="cs-CZ" spc="-5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spc="-5" dirty="0" err="1">
                <a:solidFill>
                  <a:schemeClr val="accent1">
                    <a:lumMod val="50000"/>
                  </a:schemeClr>
                </a:solidFill>
              </a:rPr>
              <a:t>Obecné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podmínky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na </a:t>
            </a:r>
            <a:r>
              <a:rPr spc="-20" dirty="0">
                <a:solidFill>
                  <a:schemeClr val="accent1">
                    <a:lumMod val="50000"/>
                  </a:schemeClr>
                </a:solidFill>
              </a:rPr>
              <a:t>žadatele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1820113"/>
            <a:ext cx="7830211" cy="40799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FO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PO,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která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má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přidělené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české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IČ</a:t>
            </a:r>
            <a:r>
              <a:rPr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</a:t>
            </a:r>
            <a:r>
              <a:rPr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oprávněna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</a:t>
            </a:r>
            <a:r>
              <a:rPr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podnikání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Mikro, malý a střední podnik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(do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250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zaměstnanců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partnerských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propojených</a:t>
            </a:r>
            <a:r>
              <a:rPr sz="1600" spc="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firem)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Cílové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území: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území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MAS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se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schváleným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programovým</a:t>
            </a:r>
            <a:r>
              <a:rPr lang="cs-CZ"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rámcem</a:t>
            </a: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lang="cs-CZ" sz="1600" spc="-5" noProof="1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Splňující</a:t>
            </a:r>
            <a:r>
              <a:rPr lang="cs-CZ" sz="1600" spc="20" noProof="1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CZ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NACE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Výzva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definuje jen nepodporované CZNACE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)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Povinnosti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základě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zákona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rozpočtových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pravidlech: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767080" marR="306705" lvl="1" indent="-287020">
              <a:lnSpc>
                <a:spcPct val="100000"/>
              </a:lnSpc>
              <a:spcBef>
                <a:spcPts val="505"/>
              </a:spcBef>
              <a:buChar char="—"/>
              <a:tabLst>
                <a:tab pos="76771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Nutnost</a:t>
            </a:r>
            <a:r>
              <a:rPr sz="1600" spc="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zapsání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MS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02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1+</a:t>
            </a:r>
            <a:r>
              <a:rPr sz="1600" spc="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identifikace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osob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jednajících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jménem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žadatele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identifikace </a:t>
            </a:r>
            <a:r>
              <a:rPr sz="1600" spc="-3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osob,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nichž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má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žadatel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podíl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výše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tohoto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podílu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767080" lvl="1" indent="-287655">
              <a:lnSpc>
                <a:spcPct val="100000"/>
              </a:lnSpc>
              <a:buChar char="—"/>
              <a:tabLst>
                <a:tab pos="767715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Nutnost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zapsat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skutečné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majitele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tzv.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Evidence</a:t>
            </a:r>
            <a:r>
              <a:rPr sz="1600" u="heavy" spc="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skutečných</a:t>
            </a:r>
            <a:r>
              <a:rPr sz="1600" u="heavy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heavy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majitelů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767080">
              <a:lnSpc>
                <a:spcPct val="100000"/>
              </a:lnSpc>
              <a:spcAft>
                <a:spcPts val="600"/>
              </a:spcAf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zaregistrováním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Nesmí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likvidaci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či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vyhlášen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konkurz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Nutnost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uveřejnit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ve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Sbírce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listin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Rozvahu,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VZZ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marR="416559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Povinnost</a:t>
            </a:r>
            <a:r>
              <a:rPr sz="1600" spc="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registrace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dani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příjmů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to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min.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uzavřená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účetní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období</a:t>
            </a:r>
            <a:r>
              <a:rPr sz="1600" spc="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sobě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jdoucí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datem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podání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žádosti,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nutné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doložit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finančními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výkazy.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88290" marR="5080" indent="-276225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Nemá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formu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společnosti</a:t>
            </a:r>
            <a:r>
              <a:rPr sz="1600" spc="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ručením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omezeným,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kde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 k podílu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(podílům)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společníka</a:t>
            </a:r>
            <a:r>
              <a:rPr sz="1600" spc="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(společníků) </a:t>
            </a:r>
            <a:r>
              <a:rPr sz="1600" spc="-3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vydán kmenový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list.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Žadatel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nesmí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ve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střetu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zájmů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dle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ust.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§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4c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zákona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č.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159/2006</a:t>
            </a:r>
            <a:r>
              <a:rPr sz="1600" spc="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Sb.,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střetu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zájmů.</a:t>
            </a:r>
            <a:endParaRPr lang="cs-CZ" sz="1600" dirty="0">
              <a:cs typeface="Calibri Light"/>
            </a:endParaRPr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1F1629F7-AF69-6793-18C8-1CE58C08DE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AF288EB-527D-6227-8FC8-C660CE7E28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4428428-D7D0-1815-FC38-0B2E828F84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716305"/>
            <a:ext cx="8046720" cy="87652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85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376045">
              <a:lnSpc>
                <a:spcPct val="100000"/>
              </a:lnSpc>
            </a:pPr>
            <a:r>
              <a:rPr lang="cs-CZ" spc="-40" dirty="0">
                <a:solidFill>
                  <a:schemeClr val="accent1">
                    <a:lumMod val="50000"/>
                  </a:schemeClr>
                </a:solidFill>
              </a:rPr>
              <a:t>            </a:t>
            </a:r>
            <a:r>
              <a:rPr spc="-40" dirty="0" err="1">
                <a:solidFill>
                  <a:schemeClr val="accent1">
                    <a:lumMod val="50000"/>
                  </a:schemeClr>
                </a:solidFill>
              </a:rPr>
              <a:t>Velikost</a:t>
            </a:r>
            <a:r>
              <a:rPr spc="-6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podniku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05941" y="2089150"/>
            <a:ext cx="1203960" cy="3535045"/>
            <a:chOff x="805941" y="2089150"/>
            <a:chExt cx="1203960" cy="3535045"/>
          </a:xfrm>
        </p:grpSpPr>
        <p:sp>
          <p:nvSpPr>
            <p:cNvPr id="4" name="object 4"/>
            <p:cNvSpPr/>
            <p:nvPr/>
          </p:nvSpPr>
          <p:spPr>
            <a:xfrm>
              <a:off x="1470659" y="2930652"/>
              <a:ext cx="532765" cy="1931035"/>
            </a:xfrm>
            <a:custGeom>
              <a:avLst/>
              <a:gdLst/>
              <a:ahLst/>
              <a:cxnLst/>
              <a:rect l="l" t="t" r="r" b="b"/>
              <a:pathLst>
                <a:path w="532764" h="1931035">
                  <a:moveTo>
                    <a:pt x="0" y="925068"/>
                  </a:moveTo>
                  <a:lnTo>
                    <a:pt x="266319" y="925068"/>
                  </a:lnTo>
                  <a:lnTo>
                    <a:pt x="266319" y="1930781"/>
                  </a:lnTo>
                  <a:lnTo>
                    <a:pt x="532510" y="1930781"/>
                  </a:lnTo>
                </a:path>
                <a:path w="532764" h="1931035">
                  <a:moveTo>
                    <a:pt x="0" y="925068"/>
                  </a:moveTo>
                  <a:lnTo>
                    <a:pt x="266319" y="925068"/>
                  </a:lnTo>
                  <a:lnTo>
                    <a:pt x="266319" y="965581"/>
                  </a:lnTo>
                  <a:lnTo>
                    <a:pt x="532510" y="965581"/>
                  </a:lnTo>
                </a:path>
                <a:path w="532764" h="1931035">
                  <a:moveTo>
                    <a:pt x="0" y="924687"/>
                  </a:moveTo>
                  <a:lnTo>
                    <a:pt x="266319" y="924687"/>
                  </a:lnTo>
                  <a:lnTo>
                    <a:pt x="266319" y="0"/>
                  </a:lnTo>
                  <a:lnTo>
                    <a:pt x="532510" y="0"/>
                  </a:lnTo>
                </a:path>
              </a:pathLst>
            </a:custGeom>
            <a:ln w="12700">
              <a:solidFill>
                <a:srgbClr val="B951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12291" y="2095500"/>
              <a:ext cx="658495" cy="3522345"/>
            </a:xfrm>
            <a:custGeom>
              <a:avLst/>
              <a:gdLst/>
              <a:ahLst/>
              <a:cxnLst/>
              <a:rect l="l" t="t" r="r" b="b"/>
              <a:pathLst>
                <a:path w="658494" h="3522345">
                  <a:moveTo>
                    <a:pt x="658368" y="0"/>
                  </a:moveTo>
                  <a:lnTo>
                    <a:pt x="0" y="0"/>
                  </a:lnTo>
                  <a:lnTo>
                    <a:pt x="0" y="3521964"/>
                  </a:lnTo>
                  <a:lnTo>
                    <a:pt x="658368" y="3521964"/>
                  </a:lnTo>
                  <a:lnTo>
                    <a:pt x="658368" y="0"/>
                  </a:lnTo>
                  <a:close/>
                </a:path>
              </a:pathLst>
            </a:custGeom>
            <a:solidFill>
              <a:srgbClr val="EE3D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2291" y="2095500"/>
              <a:ext cx="658495" cy="3522345"/>
            </a:xfrm>
            <a:custGeom>
              <a:avLst/>
              <a:gdLst/>
              <a:ahLst/>
              <a:cxnLst/>
              <a:rect l="l" t="t" r="r" b="b"/>
              <a:pathLst>
                <a:path w="658494" h="3522345">
                  <a:moveTo>
                    <a:pt x="0" y="3521964"/>
                  </a:moveTo>
                  <a:lnTo>
                    <a:pt x="658368" y="3521964"/>
                  </a:lnTo>
                  <a:lnTo>
                    <a:pt x="658368" y="0"/>
                  </a:lnTo>
                  <a:lnTo>
                    <a:pt x="0" y="0"/>
                  </a:lnTo>
                  <a:lnTo>
                    <a:pt x="0" y="3521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15161" y="3430576"/>
            <a:ext cx="482600" cy="8515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520"/>
              </a:lnSpc>
            </a:pPr>
            <a:r>
              <a:rPr sz="3600" dirty="0">
                <a:solidFill>
                  <a:srgbClr val="FFFFFF"/>
                </a:solidFill>
                <a:latin typeface="Calibri Light"/>
                <a:cs typeface="Calibri Light"/>
              </a:rPr>
              <a:t>MSP</a:t>
            </a:r>
            <a:endParaRPr sz="3600">
              <a:latin typeface="Calibri Light"/>
              <a:cs typeface="Calibri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997710" y="2538729"/>
            <a:ext cx="2719705" cy="785495"/>
            <a:chOff x="1997710" y="2538729"/>
            <a:chExt cx="2719705" cy="785495"/>
          </a:xfrm>
        </p:grpSpPr>
        <p:sp>
          <p:nvSpPr>
            <p:cNvPr id="9" name="object 9"/>
            <p:cNvSpPr/>
            <p:nvPr/>
          </p:nvSpPr>
          <p:spPr>
            <a:xfrm>
              <a:off x="2004060" y="2545079"/>
              <a:ext cx="2707005" cy="772795"/>
            </a:xfrm>
            <a:custGeom>
              <a:avLst/>
              <a:gdLst/>
              <a:ahLst/>
              <a:cxnLst/>
              <a:rect l="l" t="t" r="r" b="b"/>
              <a:pathLst>
                <a:path w="2707004" h="772795">
                  <a:moveTo>
                    <a:pt x="2706624" y="0"/>
                  </a:moveTo>
                  <a:lnTo>
                    <a:pt x="0" y="0"/>
                  </a:lnTo>
                  <a:lnTo>
                    <a:pt x="0" y="772668"/>
                  </a:lnTo>
                  <a:lnTo>
                    <a:pt x="2706624" y="772668"/>
                  </a:lnTo>
                  <a:lnTo>
                    <a:pt x="2706624" y="0"/>
                  </a:lnTo>
                  <a:close/>
                </a:path>
              </a:pathLst>
            </a:custGeom>
            <a:solidFill>
              <a:srgbClr val="EF4D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04060" y="2545079"/>
              <a:ext cx="2707005" cy="772795"/>
            </a:xfrm>
            <a:custGeom>
              <a:avLst/>
              <a:gdLst/>
              <a:ahLst/>
              <a:cxnLst/>
              <a:rect l="l" t="t" r="r" b="b"/>
              <a:pathLst>
                <a:path w="2707004" h="772795">
                  <a:moveTo>
                    <a:pt x="0" y="772668"/>
                  </a:moveTo>
                  <a:lnTo>
                    <a:pt x="2706624" y="772668"/>
                  </a:lnTo>
                  <a:lnTo>
                    <a:pt x="2706624" y="0"/>
                  </a:lnTo>
                  <a:lnTo>
                    <a:pt x="0" y="0"/>
                  </a:lnTo>
                  <a:lnTo>
                    <a:pt x="0" y="77266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004060" y="2545079"/>
            <a:ext cx="2707005" cy="77279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635" algn="ctr">
              <a:lnSpc>
                <a:spcPts val="1850"/>
              </a:lnSpc>
              <a:spcBef>
                <a:spcPts val="360"/>
              </a:spcBef>
            </a:pPr>
            <a:r>
              <a:rPr sz="1600" spc="-15" dirty="0">
                <a:solidFill>
                  <a:srgbClr val="FFFFFF"/>
                </a:solidFill>
                <a:latin typeface="Calibri Light"/>
                <a:cs typeface="Calibri Light"/>
              </a:rPr>
              <a:t>Mikropodnik</a:t>
            </a:r>
            <a:endParaRPr sz="1600" dirty="0">
              <a:latin typeface="Calibri Light"/>
              <a:cs typeface="Calibri Light"/>
            </a:endParaRPr>
          </a:p>
          <a:p>
            <a:pPr algn="ctr">
              <a:lnSpc>
                <a:spcPts val="1540"/>
              </a:lnSpc>
            </a:pP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Podmnožina</a:t>
            </a:r>
            <a:r>
              <a:rPr sz="1400" spc="-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Calibri Light"/>
                <a:cs typeface="Calibri Light"/>
              </a:rPr>
              <a:t>MP.</a:t>
            </a: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 Zam.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&lt;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10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 Obrat</a:t>
            </a:r>
            <a:endParaRPr sz="1400" dirty="0">
              <a:latin typeface="Calibri Light"/>
              <a:cs typeface="Calibri Light"/>
            </a:endParaRPr>
          </a:p>
          <a:p>
            <a:pPr algn="ctr">
              <a:lnSpc>
                <a:spcPts val="1610"/>
              </a:lnSpc>
            </a:pPr>
            <a:r>
              <a:rPr sz="14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</a:rPr>
              <a:t>NEBO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aktiva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≤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2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mil.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€</a:t>
            </a:r>
            <a:endParaRPr sz="1400" dirty="0">
              <a:latin typeface="Calibri Light"/>
              <a:cs typeface="Calibri Ligh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997710" y="3503421"/>
            <a:ext cx="2719705" cy="785495"/>
            <a:chOff x="1997710" y="3503421"/>
            <a:chExt cx="2719705" cy="785495"/>
          </a:xfrm>
        </p:grpSpPr>
        <p:sp>
          <p:nvSpPr>
            <p:cNvPr id="13" name="object 13"/>
            <p:cNvSpPr/>
            <p:nvPr/>
          </p:nvSpPr>
          <p:spPr>
            <a:xfrm>
              <a:off x="2004060" y="3509771"/>
              <a:ext cx="2707005" cy="772795"/>
            </a:xfrm>
            <a:custGeom>
              <a:avLst/>
              <a:gdLst/>
              <a:ahLst/>
              <a:cxnLst/>
              <a:rect l="l" t="t" r="r" b="b"/>
              <a:pathLst>
                <a:path w="2707004" h="772795">
                  <a:moveTo>
                    <a:pt x="2706624" y="0"/>
                  </a:moveTo>
                  <a:lnTo>
                    <a:pt x="0" y="0"/>
                  </a:lnTo>
                  <a:lnTo>
                    <a:pt x="0" y="772667"/>
                  </a:lnTo>
                  <a:lnTo>
                    <a:pt x="2706624" y="772667"/>
                  </a:lnTo>
                  <a:lnTo>
                    <a:pt x="2706624" y="0"/>
                  </a:lnTo>
                  <a:close/>
                </a:path>
              </a:pathLst>
            </a:custGeom>
            <a:solidFill>
              <a:srgbClr val="C51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04060" y="3509771"/>
              <a:ext cx="2707005" cy="772795"/>
            </a:xfrm>
            <a:custGeom>
              <a:avLst/>
              <a:gdLst/>
              <a:ahLst/>
              <a:cxnLst/>
              <a:rect l="l" t="t" r="r" b="b"/>
              <a:pathLst>
                <a:path w="2707004" h="772795">
                  <a:moveTo>
                    <a:pt x="0" y="772667"/>
                  </a:moveTo>
                  <a:lnTo>
                    <a:pt x="2706624" y="772667"/>
                  </a:lnTo>
                  <a:lnTo>
                    <a:pt x="2706624" y="0"/>
                  </a:lnTo>
                  <a:lnTo>
                    <a:pt x="0" y="0"/>
                  </a:lnTo>
                  <a:lnTo>
                    <a:pt x="0" y="77266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004060" y="3509771"/>
            <a:ext cx="2707005" cy="77279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" algn="ctr">
              <a:lnSpc>
                <a:spcPts val="1850"/>
              </a:lnSpc>
              <a:spcBef>
                <a:spcPts val="365"/>
              </a:spcBef>
            </a:pPr>
            <a:r>
              <a:rPr sz="1600" spc="-5" dirty="0">
                <a:solidFill>
                  <a:srgbClr val="FFFFFF"/>
                </a:solidFill>
                <a:latin typeface="Calibri Light"/>
                <a:cs typeface="Calibri Light"/>
              </a:rPr>
              <a:t>Malý</a:t>
            </a:r>
            <a:r>
              <a:rPr sz="1600" spc="-8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 Light"/>
                <a:cs typeface="Calibri Light"/>
              </a:rPr>
              <a:t>podnik</a:t>
            </a:r>
            <a:endParaRPr sz="1600" dirty="0">
              <a:latin typeface="Calibri Light"/>
              <a:cs typeface="Calibri Light"/>
            </a:endParaRPr>
          </a:p>
          <a:p>
            <a:pPr algn="ctr">
              <a:lnSpc>
                <a:spcPts val="1540"/>
              </a:lnSpc>
            </a:pP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Zam.&lt;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50</a:t>
            </a:r>
            <a:r>
              <a:rPr sz="14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Obrat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</a:rPr>
              <a:t>NEBO</a:t>
            </a:r>
            <a:r>
              <a:rPr sz="1400" spc="-3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aktiva</a:t>
            </a:r>
            <a:endParaRPr sz="1400" dirty="0">
              <a:latin typeface="Calibri Light"/>
              <a:cs typeface="Calibri Light"/>
            </a:endParaRPr>
          </a:p>
          <a:p>
            <a:pPr algn="ctr">
              <a:lnSpc>
                <a:spcPts val="1610"/>
              </a:lnSpc>
            </a:pP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≤</a:t>
            </a:r>
            <a:r>
              <a:rPr sz="1400" spc="-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10</a:t>
            </a:r>
            <a:r>
              <a:rPr sz="14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mil.</a:t>
            </a:r>
            <a:r>
              <a:rPr sz="1400" spc="-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€</a:t>
            </a:r>
            <a:endParaRPr sz="1400" dirty="0">
              <a:latin typeface="Calibri Light"/>
              <a:cs typeface="Calibri Ligh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997710" y="4469638"/>
            <a:ext cx="2719705" cy="784225"/>
            <a:chOff x="1997710" y="4469638"/>
            <a:chExt cx="2719705" cy="784225"/>
          </a:xfrm>
        </p:grpSpPr>
        <p:sp>
          <p:nvSpPr>
            <p:cNvPr id="17" name="object 17"/>
            <p:cNvSpPr/>
            <p:nvPr/>
          </p:nvSpPr>
          <p:spPr>
            <a:xfrm>
              <a:off x="2004060" y="4475988"/>
              <a:ext cx="2707005" cy="771525"/>
            </a:xfrm>
            <a:custGeom>
              <a:avLst/>
              <a:gdLst/>
              <a:ahLst/>
              <a:cxnLst/>
              <a:rect l="l" t="t" r="r" b="b"/>
              <a:pathLst>
                <a:path w="2707004" h="771525">
                  <a:moveTo>
                    <a:pt x="2706624" y="0"/>
                  </a:moveTo>
                  <a:lnTo>
                    <a:pt x="0" y="0"/>
                  </a:lnTo>
                  <a:lnTo>
                    <a:pt x="0" y="771144"/>
                  </a:lnTo>
                  <a:lnTo>
                    <a:pt x="2706624" y="771144"/>
                  </a:lnTo>
                  <a:lnTo>
                    <a:pt x="2706624" y="0"/>
                  </a:lnTo>
                  <a:close/>
                </a:path>
              </a:pathLst>
            </a:custGeom>
            <a:solidFill>
              <a:srgbClr val="8415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04060" y="4475988"/>
              <a:ext cx="2707005" cy="771525"/>
            </a:xfrm>
            <a:custGeom>
              <a:avLst/>
              <a:gdLst/>
              <a:ahLst/>
              <a:cxnLst/>
              <a:rect l="l" t="t" r="r" b="b"/>
              <a:pathLst>
                <a:path w="2707004" h="771525">
                  <a:moveTo>
                    <a:pt x="0" y="771144"/>
                  </a:moveTo>
                  <a:lnTo>
                    <a:pt x="2706624" y="771144"/>
                  </a:lnTo>
                  <a:lnTo>
                    <a:pt x="2706624" y="0"/>
                  </a:lnTo>
                  <a:lnTo>
                    <a:pt x="0" y="0"/>
                  </a:lnTo>
                  <a:lnTo>
                    <a:pt x="0" y="77114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004060" y="4475988"/>
            <a:ext cx="2707005" cy="7715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540" algn="ctr">
              <a:lnSpc>
                <a:spcPts val="1850"/>
              </a:lnSpc>
              <a:spcBef>
                <a:spcPts val="355"/>
              </a:spcBef>
            </a:pPr>
            <a:r>
              <a:rPr sz="1600" spc="-10" dirty="0">
                <a:solidFill>
                  <a:srgbClr val="FFFFFF"/>
                </a:solidFill>
                <a:latin typeface="Calibri Light"/>
                <a:cs typeface="Calibri Light"/>
              </a:rPr>
              <a:t>Střední</a:t>
            </a:r>
            <a:r>
              <a:rPr sz="1600" spc="-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 Light"/>
                <a:cs typeface="Calibri Light"/>
              </a:rPr>
              <a:t>podnik</a:t>
            </a:r>
            <a:endParaRPr sz="1600" dirty="0">
              <a:latin typeface="Calibri Light"/>
              <a:cs typeface="Calibri Light"/>
            </a:endParaRPr>
          </a:p>
          <a:p>
            <a:pPr algn="ctr">
              <a:lnSpc>
                <a:spcPts val="1540"/>
              </a:lnSpc>
            </a:pP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Zam.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&lt;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250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Obrat</a:t>
            </a:r>
            <a:r>
              <a:rPr sz="1400" spc="-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≤ </a:t>
            </a: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50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mil.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€</a:t>
            </a:r>
            <a:r>
              <a:rPr sz="1400" spc="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</a:rPr>
              <a:t>NEBO</a:t>
            </a:r>
            <a:endParaRPr sz="1400" dirty="0">
              <a:latin typeface="Calibri Light"/>
              <a:cs typeface="Calibri Light"/>
            </a:endParaRPr>
          </a:p>
          <a:p>
            <a:pPr algn="ctr">
              <a:lnSpc>
                <a:spcPts val="1610"/>
              </a:lnSpc>
            </a:pP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Aktiva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≤</a:t>
            </a:r>
            <a:r>
              <a:rPr sz="14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43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mil.</a:t>
            </a:r>
            <a:r>
              <a:rPr sz="1400" spc="-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€</a:t>
            </a:r>
            <a:endParaRPr sz="1400" dirty="0">
              <a:latin typeface="Calibri Light"/>
              <a:cs typeface="Calibri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1763" y="5714491"/>
            <a:ext cx="8267700" cy="1064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6845" marR="210185" indent="-14478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15748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Kritérium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počtu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zaměstnanců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musí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splněno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vždy.</a:t>
            </a:r>
            <a:r>
              <a:rPr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Dále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musí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splněno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buď</a:t>
            </a:r>
            <a:r>
              <a:rPr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kritérium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obratu, </a:t>
            </a:r>
            <a:r>
              <a:rPr sz="1600" spc="-3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sz="16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kritérium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bilanční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sumy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roční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rozvahy.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156845" marR="5080" indent="-144780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157480" algn="l"/>
              </a:tabLst>
            </a:pPr>
            <a:r>
              <a:rPr sz="1600" spc="-25" dirty="0">
                <a:solidFill>
                  <a:srgbClr val="FF0000"/>
                </a:solidFill>
                <a:cs typeface="Calibri Light"/>
              </a:rPr>
              <a:t>Pozor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definici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jednoho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podniku,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kdy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se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musí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sčítat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vlastnické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podíly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nad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25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%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daným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dílem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nad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50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%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celým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dílem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žadateli.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0" y="1368948"/>
            <a:ext cx="1658111" cy="3857244"/>
          </a:xfrm>
          <a:prstGeom prst="rect">
            <a:avLst/>
          </a:prstGeom>
        </p:spPr>
      </p:pic>
      <p:pic>
        <p:nvPicPr>
          <p:cNvPr id="23" name="Obrázek 2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BD6D28C4-EF15-89C5-ADF0-BB7847E141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24" name="Obrázek 2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F4B72F8-CE69-1982-0819-708CE6BF68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551F78A0-59AE-B603-BB14-E4192A02C3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355951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6819" y="659416"/>
            <a:ext cx="8046720" cy="86113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R="635" algn="ctr">
              <a:lnSpc>
                <a:spcPct val="100000"/>
              </a:lnSpc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Způsobilé</a:t>
            </a:r>
            <a:r>
              <a:rPr spc="1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výdaje</a:t>
            </a:r>
            <a:r>
              <a:rPr spc="1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–</a:t>
            </a:r>
            <a:r>
              <a:rPr spc="1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dle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de</a:t>
            </a:r>
            <a:r>
              <a:rPr spc="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minimis I.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95"/>
              </a:spcBef>
              <a:buAutoNum type="alphaLcParenR"/>
              <a:tabLst>
                <a:tab pos="270510" algn="l"/>
              </a:tabLst>
            </a:pP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</a:t>
            </a:r>
            <a:r>
              <a:rPr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l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u</a:t>
            </a:r>
            <a:r>
              <a:rPr spc="-3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do</a:t>
            </a:r>
            <a:r>
              <a:rPr spc="-2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b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ý</a:t>
            </a:r>
            <a:r>
              <a:rPr spc="-6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hm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</a:t>
            </a:r>
            <a:r>
              <a:rPr spc="-2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n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ý</a:t>
            </a:r>
            <a:r>
              <a:rPr spc="-7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ma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j</a:t>
            </a:r>
            <a:r>
              <a:rPr spc="-3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</a:t>
            </a:r>
            <a:r>
              <a:rPr spc="-4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k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</a:t>
            </a: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2D5F"/>
              </a:buClr>
              <a:buFont typeface="Calibri Light"/>
              <a:buAutoNum type="alphaLcParenR"/>
            </a:pPr>
            <a:endParaRPr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356870" lvl="1" indent="-81280">
              <a:lnSpc>
                <a:spcPct val="100000"/>
              </a:lnSpc>
              <a:spcBef>
                <a:spcPts val="5"/>
              </a:spcBef>
              <a:buSzPct val="93750"/>
              <a:buFont typeface="Arial MT"/>
              <a:buChar char="•"/>
              <a:tabLst>
                <a:tab pos="35750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Výrobní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stroje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jejich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součásti-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i="1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pouze</a:t>
            </a:r>
            <a:r>
              <a:rPr sz="1600" i="1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i="1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</a:t>
            </a:r>
            <a:r>
              <a:rPr sz="1600" i="1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6870" marR="5080">
              <a:lnSpc>
                <a:spcPct val="100000"/>
              </a:lnSpc>
            </a:pP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pĭedpokladu,</a:t>
            </a:r>
            <a:r>
              <a:rPr i="1" spc="4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že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součástí</a:t>
            </a:r>
            <a:r>
              <a:rPr i="1" spc="5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poĭizovací</a:t>
            </a:r>
            <a:r>
              <a:rPr i="1" spc="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ceny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uvedené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v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rozpočtu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projektu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je 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pĭíslušenství </a:t>
            </a:r>
            <a:r>
              <a:rPr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pro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manipulaci</a:t>
            </a:r>
            <a:r>
              <a:rPr i="1" spc="4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ve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smyslu</a:t>
            </a:r>
            <a:r>
              <a:rPr i="1" spc="4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nahrazení</a:t>
            </a:r>
            <a:r>
              <a:rPr i="1" spc="4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lidské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manuální</a:t>
            </a:r>
            <a:r>
              <a:rPr i="1" spc="3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práce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3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pĭi</a:t>
            </a:r>
            <a:r>
              <a:rPr i="1" spc="7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daném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úkonu</a:t>
            </a:r>
            <a:r>
              <a:rPr i="1" spc="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a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dále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</a:p>
          <a:p>
            <a:pPr marL="356870" marR="424180">
              <a:lnSpc>
                <a:spcPct val="100000"/>
              </a:lnSpc>
            </a:pP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pouze</a:t>
            </a:r>
            <a:r>
              <a:rPr i="1" spc="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3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za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</a:t>
            </a:r>
            <a:r>
              <a:rPr lang="cs-CZ"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ř</a:t>
            </a:r>
            <a:r>
              <a:rPr i="1" spc="1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edpokladu</a:t>
            </a:r>
            <a:r>
              <a:rPr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,</a:t>
            </a:r>
            <a:r>
              <a:rPr i="1" spc="4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že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bude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tato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technologie</a:t>
            </a:r>
            <a:r>
              <a:rPr i="1" spc="5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datově</a:t>
            </a:r>
            <a:r>
              <a:rPr i="1" spc="3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integrovaná</a:t>
            </a:r>
            <a:r>
              <a:rPr i="1" spc="3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s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nad</a:t>
            </a:r>
            <a:r>
              <a:rPr lang="cs-CZ"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ř</a:t>
            </a:r>
            <a:r>
              <a:rPr i="1" spc="5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azeným</a:t>
            </a:r>
            <a:r>
              <a:rPr i="1" spc="4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podnikovým</a:t>
            </a:r>
            <a:r>
              <a:rPr i="1" spc="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informačním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systémem</a:t>
            </a:r>
            <a:r>
              <a:rPr i="1" spc="4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(typu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ERP,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MES,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MIS,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APS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apod.);</a:t>
            </a:r>
          </a:p>
          <a:p>
            <a:pPr marL="402590" lvl="1" indent="-127000">
              <a:lnSpc>
                <a:spcPct val="100000"/>
              </a:lnSpc>
              <a:spcBef>
                <a:spcPts val="490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Manipulační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systémy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505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Měřící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testovací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stanice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505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Automatické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balicí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stroje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490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ICT/IT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systémy,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vnitropodnikové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sítě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505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Monitorovací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systémy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505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Vybavení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hybridní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prodejny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24/7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72150" y="4735829"/>
            <a:ext cx="2196465" cy="1556385"/>
          </a:xfrm>
          <a:custGeom>
            <a:avLst/>
            <a:gdLst/>
            <a:ahLst/>
            <a:cxnLst/>
            <a:rect l="l" t="t" r="r" b="b"/>
            <a:pathLst>
              <a:path w="2196465" h="1556385">
                <a:moveTo>
                  <a:pt x="0" y="259334"/>
                </a:moveTo>
                <a:lnTo>
                  <a:pt x="4177" y="212710"/>
                </a:lnTo>
                <a:lnTo>
                  <a:pt x="16221" y="168831"/>
                </a:lnTo>
                <a:lnTo>
                  <a:pt x="35400" y="128429"/>
                </a:lnTo>
                <a:lnTo>
                  <a:pt x="60982" y="92236"/>
                </a:lnTo>
                <a:lnTo>
                  <a:pt x="92236" y="60982"/>
                </a:lnTo>
                <a:lnTo>
                  <a:pt x="128429" y="35400"/>
                </a:lnTo>
                <a:lnTo>
                  <a:pt x="168831" y="16221"/>
                </a:lnTo>
                <a:lnTo>
                  <a:pt x="212710" y="4177"/>
                </a:lnTo>
                <a:lnTo>
                  <a:pt x="259334" y="0"/>
                </a:lnTo>
                <a:lnTo>
                  <a:pt x="1936750" y="0"/>
                </a:lnTo>
                <a:lnTo>
                  <a:pt x="1983373" y="4177"/>
                </a:lnTo>
                <a:lnTo>
                  <a:pt x="2027252" y="16221"/>
                </a:lnTo>
                <a:lnTo>
                  <a:pt x="2067654" y="35400"/>
                </a:lnTo>
                <a:lnTo>
                  <a:pt x="2103847" y="60982"/>
                </a:lnTo>
                <a:lnTo>
                  <a:pt x="2135101" y="92236"/>
                </a:lnTo>
                <a:lnTo>
                  <a:pt x="2160683" y="128429"/>
                </a:lnTo>
                <a:lnTo>
                  <a:pt x="2179862" y="168831"/>
                </a:lnTo>
                <a:lnTo>
                  <a:pt x="2191906" y="212710"/>
                </a:lnTo>
                <a:lnTo>
                  <a:pt x="2196083" y="259334"/>
                </a:lnTo>
                <a:lnTo>
                  <a:pt x="2196083" y="1296670"/>
                </a:lnTo>
                <a:lnTo>
                  <a:pt x="2191906" y="1343283"/>
                </a:lnTo>
                <a:lnTo>
                  <a:pt x="2179862" y="1387156"/>
                </a:lnTo>
                <a:lnTo>
                  <a:pt x="2160683" y="1427557"/>
                </a:lnTo>
                <a:lnTo>
                  <a:pt x="2135101" y="1463752"/>
                </a:lnTo>
                <a:lnTo>
                  <a:pt x="2103847" y="1495009"/>
                </a:lnTo>
                <a:lnTo>
                  <a:pt x="2067654" y="1520595"/>
                </a:lnTo>
                <a:lnTo>
                  <a:pt x="2027252" y="1539778"/>
                </a:lnTo>
                <a:lnTo>
                  <a:pt x="1983373" y="1551825"/>
                </a:lnTo>
                <a:lnTo>
                  <a:pt x="1936750" y="1556004"/>
                </a:lnTo>
                <a:lnTo>
                  <a:pt x="259334" y="1556004"/>
                </a:lnTo>
                <a:lnTo>
                  <a:pt x="212710" y="1551825"/>
                </a:lnTo>
                <a:lnTo>
                  <a:pt x="168831" y="1539778"/>
                </a:lnTo>
                <a:lnTo>
                  <a:pt x="128429" y="1520595"/>
                </a:lnTo>
                <a:lnTo>
                  <a:pt x="92236" y="1495009"/>
                </a:lnTo>
                <a:lnTo>
                  <a:pt x="60982" y="1463752"/>
                </a:lnTo>
                <a:lnTo>
                  <a:pt x="35400" y="1427557"/>
                </a:lnTo>
                <a:lnTo>
                  <a:pt x="16221" y="1387156"/>
                </a:lnTo>
                <a:lnTo>
                  <a:pt x="4177" y="1343283"/>
                </a:lnTo>
                <a:lnTo>
                  <a:pt x="0" y="1296670"/>
                </a:lnTo>
                <a:lnTo>
                  <a:pt x="0" y="259334"/>
                </a:lnTo>
                <a:close/>
              </a:path>
            </a:pathLst>
          </a:custGeom>
          <a:ln w="28574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160134" y="4761357"/>
            <a:ext cx="161734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Dotace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je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poskytována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režimu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de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minimis,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tj.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max.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200 tis.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EUR 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za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3 po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ě</a:t>
            </a:r>
            <a:r>
              <a:rPr sz="1200" spc="-6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u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c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úč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dob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í.</a:t>
            </a:r>
          </a:p>
          <a:p>
            <a:pPr marL="12700" marR="400685">
              <a:lnSpc>
                <a:spcPct val="100000"/>
              </a:lnSpc>
            </a:pP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č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jí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se</a:t>
            </a:r>
            <a:r>
              <a:rPr sz="1200" spc="-3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y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  p</a:t>
            </a:r>
            <a:r>
              <a:rPr sz="1200" spc="-3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é</a:t>
            </a:r>
            <a:r>
              <a:rPr sz="1200" spc="-5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iky</a:t>
            </a:r>
          </a:p>
          <a:p>
            <a:pPr marL="12700">
              <a:lnSpc>
                <a:spcPct val="100000"/>
              </a:lnSpc>
            </a:pP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(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vl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spc="-3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c</a:t>
            </a:r>
            <a:r>
              <a:rPr sz="1200" spc="-5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k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é</a:t>
            </a:r>
            <a:r>
              <a:rPr sz="1200" spc="-5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íly</a:t>
            </a:r>
            <a:r>
              <a:rPr sz="1200" spc="-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</a:t>
            </a:r>
            <a:r>
              <a:rPr sz="1200" spc="-5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50</a:t>
            </a: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%)</a:t>
            </a:r>
            <a:r>
              <a:rPr sz="1200" spc="-3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na</a:t>
            </a:r>
            <a:r>
              <a:rPr sz="1200" spc="-3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ú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</a:t>
            </a:r>
            <a:r>
              <a:rPr sz="1200" spc="-3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m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Č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.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5779188" y="4351165"/>
            <a:ext cx="420370" cy="420370"/>
            <a:chOff x="5779188" y="4351165"/>
            <a:chExt cx="420370" cy="420370"/>
          </a:xfrm>
        </p:grpSpPr>
        <p:sp>
          <p:nvSpPr>
            <p:cNvPr id="8" name="object 8"/>
            <p:cNvSpPr/>
            <p:nvPr/>
          </p:nvSpPr>
          <p:spPr>
            <a:xfrm>
              <a:off x="5785836" y="4357859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5">
                  <a:moveTo>
                    <a:pt x="203258" y="0"/>
                  </a:moveTo>
                  <a:lnTo>
                    <a:pt x="156670" y="5371"/>
                  </a:lnTo>
                  <a:lnTo>
                    <a:pt x="113894" y="20669"/>
                  </a:lnTo>
                  <a:lnTo>
                    <a:pt x="76154" y="44672"/>
                  </a:lnTo>
                  <a:lnTo>
                    <a:pt x="44671" y="76156"/>
                  </a:lnTo>
                  <a:lnTo>
                    <a:pt x="20669" y="113899"/>
                  </a:lnTo>
                  <a:lnTo>
                    <a:pt x="5371" y="156677"/>
                  </a:lnTo>
                  <a:lnTo>
                    <a:pt x="0" y="203269"/>
                  </a:lnTo>
                  <a:lnTo>
                    <a:pt x="5371" y="249857"/>
                  </a:lnTo>
                  <a:lnTo>
                    <a:pt x="20669" y="292633"/>
                  </a:lnTo>
                  <a:lnTo>
                    <a:pt x="44671" y="330374"/>
                  </a:lnTo>
                  <a:lnTo>
                    <a:pt x="76154" y="361858"/>
                  </a:lnTo>
                  <a:lnTo>
                    <a:pt x="113894" y="385860"/>
                  </a:lnTo>
                  <a:lnTo>
                    <a:pt x="156670" y="401158"/>
                  </a:lnTo>
                  <a:lnTo>
                    <a:pt x="203258" y="406529"/>
                  </a:lnTo>
                  <a:lnTo>
                    <a:pt x="249850" y="401164"/>
                  </a:lnTo>
                  <a:lnTo>
                    <a:pt x="292629" y="385881"/>
                  </a:lnTo>
                  <a:lnTo>
                    <a:pt x="330372" y="361895"/>
                  </a:lnTo>
                  <a:lnTo>
                    <a:pt x="361856" y="330425"/>
                  </a:lnTo>
                  <a:lnTo>
                    <a:pt x="385858" y="292686"/>
                  </a:lnTo>
                  <a:lnTo>
                    <a:pt x="401157" y="249895"/>
                  </a:lnTo>
                  <a:lnTo>
                    <a:pt x="406528" y="203269"/>
                  </a:lnTo>
                  <a:lnTo>
                    <a:pt x="401157" y="156640"/>
                  </a:lnTo>
                  <a:lnTo>
                    <a:pt x="385858" y="113847"/>
                  </a:lnTo>
                  <a:lnTo>
                    <a:pt x="361856" y="76106"/>
                  </a:lnTo>
                  <a:lnTo>
                    <a:pt x="330372" y="44634"/>
                  </a:lnTo>
                  <a:lnTo>
                    <a:pt x="292629" y="20648"/>
                  </a:lnTo>
                  <a:lnTo>
                    <a:pt x="249850" y="5364"/>
                  </a:lnTo>
                  <a:lnTo>
                    <a:pt x="203258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86163" y="435814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280698" y="15123"/>
                  </a:moveTo>
                  <a:lnTo>
                    <a:pt x="321702" y="37916"/>
                  </a:lnTo>
                  <a:lnTo>
                    <a:pt x="355376" y="68415"/>
                  </a:lnTo>
                  <a:lnTo>
                    <a:pt x="381061" y="105026"/>
                  </a:lnTo>
                  <a:lnTo>
                    <a:pt x="398096" y="146154"/>
                  </a:lnTo>
                  <a:lnTo>
                    <a:pt x="405821" y="190204"/>
                  </a:lnTo>
                  <a:lnTo>
                    <a:pt x="403575" y="235583"/>
                  </a:lnTo>
                  <a:lnTo>
                    <a:pt x="390698" y="280696"/>
                  </a:lnTo>
                  <a:lnTo>
                    <a:pt x="367904" y="321700"/>
                  </a:lnTo>
                  <a:lnTo>
                    <a:pt x="337405" y="355375"/>
                  </a:lnTo>
                  <a:lnTo>
                    <a:pt x="300795" y="381060"/>
                  </a:lnTo>
                  <a:lnTo>
                    <a:pt x="259667" y="398096"/>
                  </a:lnTo>
                  <a:lnTo>
                    <a:pt x="215616" y="405821"/>
                  </a:lnTo>
                  <a:lnTo>
                    <a:pt x="170237" y="403576"/>
                  </a:lnTo>
                  <a:lnTo>
                    <a:pt x="125125" y="390700"/>
                  </a:lnTo>
                  <a:lnTo>
                    <a:pt x="84121" y="367905"/>
                  </a:lnTo>
                  <a:lnTo>
                    <a:pt x="50446" y="337404"/>
                  </a:lnTo>
                  <a:lnTo>
                    <a:pt x="24760" y="300793"/>
                  </a:lnTo>
                  <a:lnTo>
                    <a:pt x="7725" y="259664"/>
                  </a:lnTo>
                  <a:lnTo>
                    <a:pt x="0" y="215614"/>
                  </a:lnTo>
                  <a:lnTo>
                    <a:pt x="2245" y="170235"/>
                  </a:lnTo>
                  <a:lnTo>
                    <a:pt x="15120" y="125122"/>
                  </a:lnTo>
                  <a:lnTo>
                    <a:pt x="37916" y="84119"/>
                  </a:lnTo>
                  <a:lnTo>
                    <a:pt x="68416" y="50444"/>
                  </a:lnTo>
                  <a:lnTo>
                    <a:pt x="105028" y="24759"/>
                  </a:lnTo>
                  <a:lnTo>
                    <a:pt x="146156" y="7724"/>
                  </a:lnTo>
                  <a:lnTo>
                    <a:pt x="190207" y="0"/>
                  </a:lnTo>
                  <a:lnTo>
                    <a:pt x="235586" y="2246"/>
                  </a:lnTo>
                  <a:lnTo>
                    <a:pt x="280698" y="15123"/>
                  </a:lnTo>
                  <a:close/>
                </a:path>
              </a:pathLst>
            </a:custGeom>
            <a:ln w="13949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59576" y="4443424"/>
              <a:ext cx="59055" cy="235585"/>
            </a:xfrm>
            <a:custGeom>
              <a:avLst/>
              <a:gdLst/>
              <a:ahLst/>
              <a:cxnLst/>
              <a:rect l="l" t="t" r="r" b="b"/>
              <a:pathLst>
                <a:path w="59054" h="235585">
                  <a:moveTo>
                    <a:pt x="54610" y="104800"/>
                  </a:moveTo>
                  <a:lnTo>
                    <a:pt x="52730" y="95453"/>
                  </a:lnTo>
                  <a:lnTo>
                    <a:pt x="51384" y="93446"/>
                  </a:lnTo>
                  <a:lnTo>
                    <a:pt x="47586" y="87820"/>
                  </a:lnTo>
                  <a:lnTo>
                    <a:pt x="42189" y="84175"/>
                  </a:lnTo>
                  <a:lnTo>
                    <a:pt x="42189" y="98590"/>
                  </a:lnTo>
                  <a:lnTo>
                    <a:pt x="42189" y="217601"/>
                  </a:lnTo>
                  <a:lnTo>
                    <a:pt x="37045" y="222745"/>
                  </a:lnTo>
                  <a:lnTo>
                    <a:pt x="21755" y="222745"/>
                  </a:lnTo>
                  <a:lnTo>
                    <a:pt x="16611" y="217601"/>
                  </a:lnTo>
                  <a:lnTo>
                    <a:pt x="16611" y="98590"/>
                  </a:lnTo>
                  <a:lnTo>
                    <a:pt x="21755" y="93446"/>
                  </a:lnTo>
                  <a:lnTo>
                    <a:pt x="37045" y="93446"/>
                  </a:lnTo>
                  <a:lnTo>
                    <a:pt x="42189" y="98590"/>
                  </a:lnTo>
                  <a:lnTo>
                    <a:pt x="42189" y="84175"/>
                  </a:lnTo>
                  <a:lnTo>
                    <a:pt x="39992" y="82677"/>
                  </a:lnTo>
                  <a:lnTo>
                    <a:pt x="30708" y="80784"/>
                  </a:lnTo>
                  <a:lnTo>
                    <a:pt x="28092" y="80784"/>
                  </a:lnTo>
                  <a:lnTo>
                    <a:pt x="18808" y="82677"/>
                  </a:lnTo>
                  <a:lnTo>
                    <a:pt x="11201" y="87820"/>
                  </a:lnTo>
                  <a:lnTo>
                    <a:pt x="6070" y="95453"/>
                  </a:lnTo>
                  <a:lnTo>
                    <a:pt x="4178" y="104800"/>
                  </a:lnTo>
                  <a:lnTo>
                    <a:pt x="4203" y="211264"/>
                  </a:lnTo>
                  <a:lnTo>
                    <a:pt x="6070" y="220497"/>
                  </a:lnTo>
                  <a:lnTo>
                    <a:pt x="11201" y="228142"/>
                  </a:lnTo>
                  <a:lnTo>
                    <a:pt x="18808" y="233286"/>
                  </a:lnTo>
                  <a:lnTo>
                    <a:pt x="28092" y="235178"/>
                  </a:lnTo>
                  <a:lnTo>
                    <a:pt x="30708" y="235178"/>
                  </a:lnTo>
                  <a:lnTo>
                    <a:pt x="54584" y="211264"/>
                  </a:lnTo>
                  <a:lnTo>
                    <a:pt x="54610" y="104800"/>
                  </a:lnTo>
                  <a:close/>
                </a:path>
                <a:path w="59054" h="235585">
                  <a:moveTo>
                    <a:pt x="59029" y="29756"/>
                  </a:moveTo>
                  <a:lnTo>
                    <a:pt x="56705" y="18199"/>
                  </a:lnTo>
                  <a:lnTo>
                    <a:pt x="52920" y="12547"/>
                  </a:lnTo>
                  <a:lnTo>
                    <a:pt x="50368" y="8737"/>
                  </a:lnTo>
                  <a:lnTo>
                    <a:pt x="46596" y="6172"/>
                  </a:lnTo>
                  <a:lnTo>
                    <a:pt x="46596" y="20320"/>
                  </a:lnTo>
                  <a:lnTo>
                    <a:pt x="46596" y="39192"/>
                  </a:lnTo>
                  <a:lnTo>
                    <a:pt x="38963" y="46964"/>
                  </a:lnTo>
                  <a:lnTo>
                    <a:pt x="20078" y="46964"/>
                  </a:lnTo>
                  <a:lnTo>
                    <a:pt x="12420" y="39192"/>
                  </a:lnTo>
                  <a:lnTo>
                    <a:pt x="12420" y="20320"/>
                  </a:lnTo>
                  <a:lnTo>
                    <a:pt x="20078" y="12547"/>
                  </a:lnTo>
                  <a:lnTo>
                    <a:pt x="38963" y="12547"/>
                  </a:lnTo>
                  <a:lnTo>
                    <a:pt x="46596" y="20320"/>
                  </a:lnTo>
                  <a:lnTo>
                    <a:pt x="46596" y="6172"/>
                  </a:lnTo>
                  <a:lnTo>
                    <a:pt x="40982" y="2349"/>
                  </a:lnTo>
                  <a:lnTo>
                    <a:pt x="29514" y="0"/>
                  </a:lnTo>
                  <a:lnTo>
                    <a:pt x="18046" y="2349"/>
                  </a:lnTo>
                  <a:lnTo>
                    <a:pt x="8661" y="8737"/>
                  </a:lnTo>
                  <a:lnTo>
                    <a:pt x="2324" y="18199"/>
                  </a:lnTo>
                  <a:lnTo>
                    <a:pt x="0" y="29756"/>
                  </a:lnTo>
                  <a:lnTo>
                    <a:pt x="2324" y="41313"/>
                  </a:lnTo>
                  <a:lnTo>
                    <a:pt x="8661" y="50774"/>
                  </a:lnTo>
                  <a:lnTo>
                    <a:pt x="18046" y="57162"/>
                  </a:lnTo>
                  <a:lnTo>
                    <a:pt x="29514" y="59512"/>
                  </a:lnTo>
                  <a:lnTo>
                    <a:pt x="40982" y="57162"/>
                  </a:lnTo>
                  <a:lnTo>
                    <a:pt x="50368" y="50774"/>
                  </a:lnTo>
                  <a:lnTo>
                    <a:pt x="52920" y="46964"/>
                  </a:lnTo>
                  <a:lnTo>
                    <a:pt x="56705" y="41313"/>
                  </a:lnTo>
                  <a:lnTo>
                    <a:pt x="59029" y="297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79594" y="1880107"/>
            <a:ext cx="3623945" cy="1858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9525" indent="-256540" algn="just">
              <a:lnSpc>
                <a:spcPct val="100000"/>
              </a:lnSpc>
              <a:spcBef>
                <a:spcPts val="95"/>
              </a:spcBef>
              <a:buAutoNum type="alphaLcParenR" startAt="2"/>
              <a:tabLst>
                <a:tab pos="26733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Dlouhodobý</a:t>
            </a:r>
            <a:r>
              <a:rPr sz="16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nehmotný</a:t>
            </a:r>
            <a:r>
              <a:rPr sz="16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majetek</a:t>
            </a:r>
            <a:r>
              <a:rPr sz="16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(musí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 přinášet nové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funkcionality oproti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stávajícímu</a:t>
            </a:r>
            <a:r>
              <a:rPr sz="16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řešení):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2D5F"/>
              </a:buClr>
              <a:buFont typeface="Calibri Light"/>
              <a:buAutoNum type="alphaLcParenR" startAt="2"/>
            </a:pP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14680" lvl="1" indent="-257810">
              <a:lnSpc>
                <a:spcPct val="100000"/>
              </a:lnSpc>
              <a:buFont typeface="Arial MT"/>
              <a:buChar char="•"/>
              <a:tabLst>
                <a:tab pos="614045" algn="l"/>
                <a:tab pos="61468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implementace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SW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14680" lvl="1" indent="-257810">
              <a:lnSpc>
                <a:spcPct val="100000"/>
              </a:lnSpc>
              <a:spcBef>
                <a:spcPts val="490"/>
              </a:spcBef>
              <a:buFont typeface="Arial MT"/>
              <a:buChar char="•"/>
              <a:tabLst>
                <a:tab pos="614045" algn="l"/>
                <a:tab pos="61468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Výdaje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předplacený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SW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lze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čerpat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14045">
              <a:lnSpc>
                <a:spcPct val="100000"/>
              </a:lnSpc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pouze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dobu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realizace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pic>
        <p:nvPicPr>
          <p:cNvPr id="12" name="Obrázek 11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B62AB115-C7DE-0037-59C5-9038C37E32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3" name="Obrázek 1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57E84A3-E013-BCAC-324C-77EC393B50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4BE51FC5-9FE4-869B-FF5F-029AC2B6EA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680" y="40120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1815</Words>
  <Application>Microsoft Office PowerPoint</Application>
  <PresentationFormat>Předvádění na obrazovce (4:3)</PresentationFormat>
  <Paragraphs>270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Arial MT</vt:lpstr>
      <vt:lpstr>Calibri</vt:lpstr>
      <vt:lpstr>Calibri Light</vt:lpstr>
      <vt:lpstr>Times New Roman</vt:lpstr>
      <vt:lpstr>Wingdings</vt:lpstr>
      <vt:lpstr>Office Theme</vt:lpstr>
      <vt:lpstr>MAS Podhůří Železných hor o. p. s.                  představení výzvy OP TAK      Technologie a aplikace pro konkurenceschopnost</vt:lpstr>
      <vt:lpstr>  </vt:lpstr>
      <vt:lpstr>Příjem projektových záměrů na MAS – mimo MS2021+</vt:lpstr>
      <vt:lpstr>Proces administrace projektového záměru do podání žádosti o podporu do MS2021+</vt:lpstr>
      <vt:lpstr>Povinné přílohy výzvy</vt:lpstr>
      <vt:lpstr>Zaměření výzvy</vt:lpstr>
      <vt:lpstr>   Obecné podmínky na žadatele</vt:lpstr>
      <vt:lpstr>             Velikost podniku</vt:lpstr>
      <vt:lpstr> Způsobilé výdaje – dle de minimis I.</vt:lpstr>
      <vt:lpstr>Způsobilé výdaje – dle de minimis II.</vt:lpstr>
      <vt:lpstr>    Nezpůsobilé výdaje</vt:lpstr>
      <vt:lpstr>Indikátory</vt:lpstr>
      <vt:lpstr>Povinné přílohy I. </vt:lpstr>
      <vt:lpstr>  Povinné přílohy II.</vt:lpstr>
      <vt:lpstr>  Povinná publicita</vt:lpstr>
      <vt:lpstr> Projektový cyklus</vt:lpstr>
      <vt:lpstr> Proces podání žádosti o podporu</vt:lpstr>
      <vt:lpstr>Příklady přijatelných záměrů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PRO MAS</dc:title>
  <dc:creator>MAS LEADER - Loucko</dc:creator>
  <cp:lastModifiedBy>Iveta Pleskotová</cp:lastModifiedBy>
  <cp:revision>82</cp:revision>
  <dcterms:created xsi:type="dcterms:W3CDTF">2023-10-16T09:13:30Z</dcterms:created>
  <dcterms:modified xsi:type="dcterms:W3CDTF">2025-09-02T12:56:39Z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2023-09-20T00:00:00Z</vt:filetime>
  </property>
  <property fmtid="{D5CDD505-2E9C-101B-9397-08002B2CF9AE}" pid="3" name="Creator">
    <vt:lpwstr>Microsoft® PowerPoint® pro Microsoft 365</vt:lpwstr>
  </property>
  <property fmtid="{D5CDD505-2E9C-101B-9397-08002B2CF9AE}" pid="4" name="LastSaved">
    <vt:filetime>2023-10-16T00:00:00Z</vt:filetime>
  </property>
</Properties>
</file>